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7" r:id="rId101"/>
    <p:sldId id="356" r:id="rId102"/>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287224A8-332E-413E-8629-BFA2A2D25D7B}">
          <p14:sldIdLst>
            <p14:sldId id="256"/>
            <p14:sldId id="257"/>
          </p14:sldIdLst>
        </p14:section>
        <p14:section name="Introduction to Fluid Mechanics" id="{A29AC772-BF5C-4039-B59C-FF9AA59B2063}">
          <p14:sldIdLst>
            <p14:sldId id="258"/>
            <p14:sldId id="259"/>
            <p14:sldId id="260"/>
          </p14:sldIdLst>
        </p14:section>
        <p14:section name="Fluid and Transport Properties" id="{DFC137AB-7986-49C8-BD91-BB804AFF8981}">
          <p14:sldIdLst>
            <p14:sldId id="261"/>
            <p14:sldId id="262"/>
            <p14:sldId id="263"/>
            <p14:sldId id="264"/>
            <p14:sldId id="265"/>
            <p14:sldId id="266"/>
            <p14:sldId id="267"/>
          </p14:sldIdLst>
        </p14:section>
        <p14:section name="Fluid Statics" id="{CD16432E-00B7-4B16-B2F2-DAD253B75900}">
          <p14:sldIdLst>
            <p14:sldId id="268"/>
            <p14:sldId id="269"/>
            <p14:sldId id="271"/>
            <p14:sldId id="272"/>
            <p14:sldId id="273"/>
            <p14:sldId id="274"/>
            <p14:sldId id="275"/>
          </p14:sldIdLst>
        </p14:section>
        <p14:section name="Conservation of Mass" id="{474E90FB-784E-4F69-A58B-4A8988D1C46B}">
          <p14:sldIdLst>
            <p14:sldId id="276"/>
            <p14:sldId id="277"/>
            <p14:sldId id="278"/>
            <p14:sldId id="279"/>
            <p14:sldId id="280"/>
          </p14:sldIdLst>
        </p14:section>
        <p14:section name="Conservation of Energy" id="{A4B91A37-4E72-42EA-AD10-2BCE717BB3FC}">
          <p14:sldIdLst>
            <p14:sldId id="281"/>
            <p14:sldId id="282"/>
            <p14:sldId id="283"/>
            <p14:sldId id="284"/>
            <p14:sldId id="285"/>
            <p14:sldId id="286"/>
          </p14:sldIdLst>
        </p14:section>
        <p14:section name="Macroscopic Momentum" id="{80E70440-FE7A-4A6C-83F7-CE031831F80C}">
          <p14:sldIdLst>
            <p14:sldId id="287"/>
            <p14:sldId id="288"/>
            <p14:sldId id="289"/>
            <p14:sldId id="290"/>
          </p14:sldIdLst>
        </p14:section>
        <p14:section name="Microscopic Momentum" id="{DE99FBB9-D850-4D36-98C7-69ED48B75890}">
          <p14:sldIdLst>
            <p14:sldId id="291"/>
            <p14:sldId id="292"/>
            <p14:sldId id="293"/>
            <p14:sldId id="294"/>
            <p14:sldId id="295"/>
            <p14:sldId id="296"/>
            <p14:sldId id="297"/>
            <p14:sldId id="298"/>
            <p14:sldId id="299"/>
          </p14:sldIdLst>
        </p14:section>
        <p14:section name="Applying Navier-Stokes" id="{641FCB13-E093-46DE-8930-442B7F8D3FCF}">
          <p14:sldIdLst>
            <p14:sldId id="300"/>
            <p14:sldId id="301"/>
            <p14:sldId id="302"/>
            <p14:sldId id="303"/>
            <p14:sldId id="304"/>
            <p14:sldId id="305"/>
          </p14:sldIdLst>
        </p14:section>
        <p14:section name="Turbulence, Friction, and Losses" id="{F32C3CAF-3822-4619-BB56-39D4DC4ABBC7}">
          <p14:sldIdLst>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Lst>
        </p14:section>
        <p14:section name="Pumps and Measurement" id="{63438E6D-BE77-4F1F-90AA-E581AE923FB2}">
          <p14:sldIdLst>
            <p14:sldId id="330"/>
            <p14:sldId id="331"/>
            <p14:sldId id="332"/>
            <p14:sldId id="333"/>
            <p14:sldId id="334"/>
            <p14:sldId id="335"/>
            <p14:sldId id="336"/>
            <p14:sldId id="337"/>
            <p14:sldId id="338"/>
            <p14:sldId id="339"/>
            <p14:sldId id="340"/>
            <p14:sldId id="341"/>
            <p14:sldId id="342"/>
            <p14:sldId id="343"/>
            <p14:sldId id="344"/>
          </p14:sldIdLst>
        </p14:section>
        <p14:section name="Flow in Porous Media" id="{04A0F440-8C6B-44DD-BE14-029FB1A66AC3}">
          <p14:sldIdLst>
            <p14:sldId id="345"/>
            <p14:sldId id="346"/>
            <p14:sldId id="347"/>
            <p14:sldId id="348"/>
            <p14:sldId id="349"/>
            <p14:sldId id="350"/>
          </p14:sldIdLst>
        </p14:section>
        <p14:section name="Particle Flows" id="{175BEFC1-F2D1-4E06-B729-E0A1459691C9}">
          <p14:sldIdLst>
            <p14:sldId id="351"/>
            <p14:sldId id="352"/>
            <p14:sldId id="353"/>
            <p14:sldId id="354"/>
          </p14:sldIdLst>
        </p14:section>
        <p14:section name="Fluidization" id="{6C124B2B-629F-4A1A-8F79-45BA65A6EF37}">
          <p14:sldIdLst>
            <p14:sldId id="355"/>
            <p14:sldId id="357"/>
            <p14:sldId id="35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B641BB-C64D-45A4-B9F0-8C94040EA899}" v="3" dt="2024-11-03T02:11:45.060"/>
  </p1510:revLst>
</p1510:revInfo>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10" autoAdjust="0"/>
    <p:restoredTop sz="96247" autoAdjust="0"/>
  </p:normalViewPr>
  <p:slideViewPr>
    <p:cSldViewPr snapToGrid="0">
      <p:cViewPr varScale="1">
        <p:scale>
          <a:sx n="61" d="100"/>
          <a:sy n="61" d="100"/>
        </p:scale>
        <p:origin x="301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microsoft.com/office/2016/11/relationships/changesInfo" Target="changesInfos/changesInfo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108"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07B641BB-C64D-45A4-B9F0-8C94040EA899}"/>
    <pc:docChg chg="undo custSel addSld delSld modSld sldOrd modSection">
      <pc:chgData name="William Roosa" userId="b17c6545b7781650" providerId="LiveId" clId="{07B641BB-C64D-45A4-B9F0-8C94040EA899}" dt="2024-11-18T17:37:27.689" v="485" actId="1076"/>
      <pc:docMkLst>
        <pc:docMk/>
      </pc:docMkLst>
      <pc:sldChg chg="modSp mod">
        <pc:chgData name="William Roosa" userId="b17c6545b7781650" providerId="LiveId" clId="{07B641BB-C64D-45A4-B9F0-8C94040EA899}" dt="2024-11-04T20:23:21.703" v="482" actId="1035"/>
        <pc:sldMkLst>
          <pc:docMk/>
          <pc:sldMk cId="1006111262" sldId="280"/>
        </pc:sldMkLst>
        <pc:picChg chg="mod">
          <ac:chgData name="William Roosa" userId="b17c6545b7781650" providerId="LiveId" clId="{07B641BB-C64D-45A4-B9F0-8C94040EA899}" dt="2024-11-04T20:23:21.703" v="482" actId="1035"/>
          <ac:picMkLst>
            <pc:docMk/>
            <pc:sldMk cId="1006111262" sldId="280"/>
            <ac:picMk id="10" creationId="{9E602C21-6340-3585-28AF-7CF6A9377B02}"/>
          </ac:picMkLst>
        </pc:picChg>
      </pc:sldChg>
      <pc:sldChg chg="ord">
        <pc:chgData name="William Roosa" userId="b17c6545b7781650" providerId="LiveId" clId="{07B641BB-C64D-45A4-B9F0-8C94040EA899}" dt="2024-11-01T23:39:27.979" v="1"/>
        <pc:sldMkLst>
          <pc:docMk/>
          <pc:sldMk cId="1889976547" sldId="293"/>
        </pc:sldMkLst>
      </pc:sldChg>
      <pc:sldChg chg="addSp delSp modSp mod ord">
        <pc:chgData name="William Roosa" userId="b17c6545b7781650" providerId="LiveId" clId="{07B641BB-C64D-45A4-B9F0-8C94040EA899}" dt="2024-11-04T16:20:04.773" v="146"/>
        <pc:sldMkLst>
          <pc:docMk/>
          <pc:sldMk cId="3032743807" sldId="299"/>
        </pc:sldMkLst>
        <pc:spChg chg="del mod">
          <ac:chgData name="William Roosa" userId="b17c6545b7781650" providerId="LiveId" clId="{07B641BB-C64D-45A4-B9F0-8C94040EA899}" dt="2024-11-03T02:11:43.764" v="136" actId="21"/>
          <ac:spMkLst>
            <pc:docMk/>
            <pc:sldMk cId="3032743807" sldId="299"/>
            <ac:spMk id="9" creationId="{CAD7CF00-8DC0-02D3-2606-367A61934CDF}"/>
          </ac:spMkLst>
        </pc:spChg>
        <pc:spChg chg="add del mod">
          <ac:chgData name="William Roosa" userId="b17c6545b7781650" providerId="LiveId" clId="{07B641BB-C64D-45A4-B9F0-8C94040EA899}" dt="2024-11-03T02:11:43.764" v="136" actId="21"/>
          <ac:spMkLst>
            <pc:docMk/>
            <pc:sldMk cId="3032743807" sldId="299"/>
            <ac:spMk id="11" creationId="{E639031E-961D-C82D-A1C7-53F8DF79A361}"/>
          </ac:spMkLst>
        </pc:spChg>
        <pc:picChg chg="add del mod">
          <ac:chgData name="William Roosa" userId="b17c6545b7781650" providerId="LiveId" clId="{07B641BB-C64D-45A4-B9F0-8C94040EA899}" dt="2024-11-03T02:11:43.764" v="136" actId="21"/>
          <ac:picMkLst>
            <pc:docMk/>
            <pc:sldMk cId="3032743807" sldId="299"/>
            <ac:picMk id="3" creationId="{BC5C37CD-5C8A-F356-A221-2382A7695DA8}"/>
          </ac:picMkLst>
        </pc:picChg>
        <pc:picChg chg="del mod">
          <ac:chgData name="William Roosa" userId="b17c6545b7781650" providerId="LiveId" clId="{07B641BB-C64D-45A4-B9F0-8C94040EA899}" dt="2024-11-03T02:11:43.764" v="136" actId="21"/>
          <ac:picMkLst>
            <pc:docMk/>
            <pc:sldMk cId="3032743807" sldId="299"/>
            <ac:picMk id="6" creationId="{9B74A51E-640B-3081-7D26-B9AD46DBC691}"/>
          </ac:picMkLst>
        </pc:picChg>
      </pc:sldChg>
      <pc:sldChg chg="addSp delSp modSp mod">
        <pc:chgData name="William Roosa" userId="b17c6545b7781650" providerId="LiveId" clId="{07B641BB-C64D-45A4-B9F0-8C94040EA899}" dt="2024-11-03T02:12:48.550" v="144" actId="14100"/>
        <pc:sldMkLst>
          <pc:docMk/>
          <pc:sldMk cId="369640887" sldId="300"/>
        </pc:sldMkLst>
        <pc:spChg chg="add mod">
          <ac:chgData name="William Roosa" userId="b17c6545b7781650" providerId="LiveId" clId="{07B641BB-C64D-45A4-B9F0-8C94040EA899}" dt="2024-11-03T02:11:47.876" v="138" actId="1076"/>
          <ac:spMkLst>
            <pc:docMk/>
            <pc:sldMk cId="369640887" sldId="300"/>
            <ac:spMk id="8" creationId="{CAD7CF00-8DC0-02D3-2606-367A61934CDF}"/>
          </ac:spMkLst>
        </pc:spChg>
        <pc:spChg chg="del mod">
          <ac:chgData name="William Roosa" userId="b17c6545b7781650" providerId="LiveId" clId="{07B641BB-C64D-45A4-B9F0-8C94040EA899}" dt="2024-11-03T02:11:28.072" v="133" actId="478"/>
          <ac:spMkLst>
            <pc:docMk/>
            <pc:sldMk cId="369640887" sldId="300"/>
            <ac:spMk id="10" creationId="{BC26DE13-99F5-9959-33EF-7B2926A954EA}"/>
          </ac:spMkLst>
        </pc:spChg>
        <pc:spChg chg="mod">
          <ac:chgData name="William Roosa" userId="b17c6545b7781650" providerId="LiveId" clId="{07B641BB-C64D-45A4-B9F0-8C94040EA899}" dt="2024-11-03T02:11:50.646" v="139" actId="1076"/>
          <ac:spMkLst>
            <pc:docMk/>
            <pc:sldMk cId="369640887" sldId="300"/>
            <ac:spMk id="12" creationId="{FE959FE4-26D1-D3F6-62E1-2E8F9410599E}"/>
          </ac:spMkLst>
        </pc:spChg>
        <pc:spChg chg="add mod">
          <ac:chgData name="William Roosa" userId="b17c6545b7781650" providerId="LiveId" clId="{07B641BB-C64D-45A4-B9F0-8C94040EA899}" dt="2024-11-03T02:11:47.876" v="138" actId="1076"/>
          <ac:spMkLst>
            <pc:docMk/>
            <pc:sldMk cId="369640887" sldId="300"/>
            <ac:spMk id="14" creationId="{E639031E-961D-C82D-A1C7-53F8DF79A361}"/>
          </ac:spMkLst>
        </pc:spChg>
        <pc:picChg chg="add mod">
          <ac:chgData name="William Roosa" userId="b17c6545b7781650" providerId="LiveId" clId="{07B641BB-C64D-45A4-B9F0-8C94040EA899}" dt="2024-11-03T02:12:48.550" v="144" actId="14100"/>
          <ac:picMkLst>
            <pc:docMk/>
            <pc:sldMk cId="369640887" sldId="300"/>
            <ac:picMk id="4" creationId="{0056A797-6947-19A4-60BF-1C0DC5C3690D}"/>
          </ac:picMkLst>
        </pc:picChg>
        <pc:picChg chg="mod modCrop">
          <ac:chgData name="William Roosa" userId="b17c6545b7781650" providerId="LiveId" clId="{07B641BB-C64D-45A4-B9F0-8C94040EA899}" dt="2024-11-03T02:11:24.451" v="132" actId="732"/>
          <ac:picMkLst>
            <pc:docMk/>
            <pc:sldMk cId="369640887" sldId="300"/>
            <ac:picMk id="5" creationId="{0F312DCC-9FD1-9DE3-457D-214D0173387C}"/>
          </ac:picMkLst>
        </pc:picChg>
        <pc:picChg chg="add mod">
          <ac:chgData name="William Roosa" userId="b17c6545b7781650" providerId="LiveId" clId="{07B641BB-C64D-45A4-B9F0-8C94040EA899}" dt="2024-11-03T02:11:47.876" v="138" actId="1076"/>
          <ac:picMkLst>
            <pc:docMk/>
            <pc:sldMk cId="369640887" sldId="300"/>
            <ac:picMk id="6" creationId="{9B74A51E-640B-3081-7D26-B9AD46DBC691}"/>
          </ac:picMkLst>
        </pc:picChg>
        <pc:picChg chg="del">
          <ac:chgData name="William Roosa" userId="b17c6545b7781650" providerId="LiveId" clId="{07B641BB-C64D-45A4-B9F0-8C94040EA899}" dt="2024-11-03T01:04:52.390" v="4" actId="478"/>
          <ac:picMkLst>
            <pc:docMk/>
            <pc:sldMk cId="369640887" sldId="300"/>
            <ac:picMk id="7" creationId="{48923CA0-6B04-2EBA-1B5B-6BEE7A6B17BA}"/>
          </ac:picMkLst>
        </pc:picChg>
        <pc:picChg chg="del">
          <ac:chgData name="William Roosa" userId="b17c6545b7781650" providerId="LiveId" clId="{07B641BB-C64D-45A4-B9F0-8C94040EA899}" dt="2024-11-03T01:04:51.089" v="3" actId="478"/>
          <ac:picMkLst>
            <pc:docMk/>
            <pc:sldMk cId="369640887" sldId="300"/>
            <ac:picMk id="9" creationId="{F34DEBB3-98CA-731B-DC9A-FB467B63E801}"/>
          </ac:picMkLst>
        </pc:picChg>
        <pc:picChg chg="mod">
          <ac:chgData name="William Roosa" userId="b17c6545b7781650" providerId="LiveId" clId="{07B641BB-C64D-45A4-B9F0-8C94040EA899}" dt="2024-11-03T02:12:01.039" v="142" actId="1076"/>
          <ac:picMkLst>
            <pc:docMk/>
            <pc:sldMk cId="369640887" sldId="300"/>
            <ac:picMk id="11" creationId="{133F0A01-6D1C-A658-0888-796942489F73}"/>
          </ac:picMkLst>
        </pc:picChg>
        <pc:picChg chg="add mod">
          <ac:chgData name="William Roosa" userId="b17c6545b7781650" providerId="LiveId" clId="{07B641BB-C64D-45A4-B9F0-8C94040EA899}" dt="2024-11-03T02:11:47.876" v="138" actId="1076"/>
          <ac:picMkLst>
            <pc:docMk/>
            <pc:sldMk cId="369640887" sldId="300"/>
            <ac:picMk id="13" creationId="{BC5C37CD-5C8A-F356-A221-2382A7695DA8}"/>
          </ac:picMkLst>
        </pc:picChg>
      </pc:sldChg>
      <pc:sldChg chg="modSp mod">
        <pc:chgData name="William Roosa" userId="b17c6545b7781650" providerId="LiveId" clId="{07B641BB-C64D-45A4-B9F0-8C94040EA899}" dt="2024-11-04T18:41:50.145" v="149" actId="14100"/>
        <pc:sldMkLst>
          <pc:docMk/>
          <pc:sldMk cId="1154086602" sldId="311"/>
        </pc:sldMkLst>
        <pc:picChg chg="mod">
          <ac:chgData name="William Roosa" userId="b17c6545b7781650" providerId="LiveId" clId="{07B641BB-C64D-45A4-B9F0-8C94040EA899}" dt="2024-11-04T18:41:50.145" v="149" actId="14100"/>
          <ac:picMkLst>
            <pc:docMk/>
            <pc:sldMk cId="1154086602" sldId="311"/>
            <ac:picMk id="8" creationId="{1696EBD4-8A59-DE08-B934-B8CB89E6DCEE}"/>
          </ac:picMkLst>
        </pc:picChg>
      </pc:sldChg>
      <pc:sldChg chg="addSp delSp modSp new del mod ord">
        <pc:chgData name="William Roosa" userId="b17c6545b7781650" providerId="LiveId" clId="{07B641BB-C64D-45A4-B9F0-8C94040EA899}" dt="2024-11-04T19:38:45.955" v="480" actId="47"/>
        <pc:sldMkLst>
          <pc:docMk/>
          <pc:sldMk cId="2001061167" sldId="337"/>
        </pc:sldMkLst>
        <pc:graphicFrameChg chg="add del mod modGraphic">
          <ac:chgData name="William Roosa" userId="b17c6545b7781650" providerId="LiveId" clId="{07B641BB-C64D-45A4-B9F0-8C94040EA899}" dt="2024-11-04T19:17:00.727" v="157" actId="21"/>
          <ac:graphicFrameMkLst>
            <pc:docMk/>
            <pc:sldMk cId="2001061167" sldId="337"/>
            <ac:graphicFrameMk id="3" creationId="{DEBA70CA-7F9C-D50C-6E47-12CB39162726}"/>
          </ac:graphicFrameMkLst>
        </pc:graphicFrameChg>
        <pc:graphicFrameChg chg="add del mod modGraphic">
          <ac:chgData name="William Roosa" userId="b17c6545b7781650" providerId="LiveId" clId="{07B641BB-C64D-45A4-B9F0-8C94040EA899}" dt="2024-11-04T19:17:27.259" v="163" actId="21"/>
          <ac:graphicFrameMkLst>
            <pc:docMk/>
            <pc:sldMk cId="2001061167" sldId="337"/>
            <ac:graphicFrameMk id="5" creationId="{DF80D9CA-D1E1-6EC4-91BB-C201B308AC68}"/>
          </ac:graphicFrameMkLst>
        </pc:graphicFrameChg>
        <pc:graphicFrameChg chg="add del mod modGraphic">
          <ac:chgData name="William Roosa" userId="b17c6545b7781650" providerId="LiveId" clId="{07B641BB-C64D-45A4-B9F0-8C94040EA899}" dt="2024-11-04T19:17:55.596" v="169" actId="21"/>
          <ac:graphicFrameMkLst>
            <pc:docMk/>
            <pc:sldMk cId="2001061167" sldId="337"/>
            <ac:graphicFrameMk id="7" creationId="{B85AFDB0-7B03-0375-3DD2-FA3C4D6B9D81}"/>
          </ac:graphicFrameMkLst>
        </pc:graphicFrameChg>
        <pc:graphicFrameChg chg="add del mod modGraphic">
          <ac:chgData name="William Roosa" userId="b17c6545b7781650" providerId="LiveId" clId="{07B641BB-C64D-45A4-B9F0-8C94040EA899}" dt="2024-11-04T19:18:10.190" v="175" actId="21"/>
          <ac:graphicFrameMkLst>
            <pc:docMk/>
            <pc:sldMk cId="2001061167" sldId="337"/>
            <ac:graphicFrameMk id="9" creationId="{1A0A1437-56DF-D802-C3C3-F919F544C943}"/>
          </ac:graphicFrameMkLst>
        </pc:graphicFrameChg>
        <pc:graphicFrameChg chg="add del mod modGraphic">
          <ac:chgData name="William Roosa" userId="b17c6545b7781650" providerId="LiveId" clId="{07B641BB-C64D-45A4-B9F0-8C94040EA899}" dt="2024-11-04T19:18:29.339" v="181" actId="21"/>
          <ac:graphicFrameMkLst>
            <pc:docMk/>
            <pc:sldMk cId="2001061167" sldId="337"/>
            <ac:graphicFrameMk id="11" creationId="{2E582722-7E9A-9607-98FF-C3977B566A5E}"/>
          </ac:graphicFrameMkLst>
        </pc:graphicFrameChg>
        <pc:graphicFrameChg chg="add del mod modGraphic">
          <ac:chgData name="William Roosa" userId="b17c6545b7781650" providerId="LiveId" clId="{07B641BB-C64D-45A4-B9F0-8C94040EA899}" dt="2024-11-04T19:18:42.343" v="185" actId="21"/>
          <ac:graphicFrameMkLst>
            <pc:docMk/>
            <pc:sldMk cId="2001061167" sldId="337"/>
            <ac:graphicFrameMk id="13" creationId="{3CB0715A-4D46-3941-C09A-9C08CF2227E8}"/>
          </ac:graphicFrameMkLst>
        </pc:graphicFrameChg>
        <pc:graphicFrameChg chg="add del mod modGraphic">
          <ac:chgData name="William Roosa" userId="b17c6545b7781650" providerId="LiveId" clId="{07B641BB-C64D-45A4-B9F0-8C94040EA899}" dt="2024-11-04T19:19:00.802" v="191" actId="21"/>
          <ac:graphicFrameMkLst>
            <pc:docMk/>
            <pc:sldMk cId="2001061167" sldId="337"/>
            <ac:graphicFrameMk id="15" creationId="{9EED346E-8CD2-4AA3-7E3F-B1051425ECDF}"/>
          </ac:graphicFrameMkLst>
        </pc:graphicFrameChg>
        <pc:graphicFrameChg chg="add del mod modGraphic">
          <ac:chgData name="William Roosa" userId="b17c6545b7781650" providerId="LiveId" clId="{07B641BB-C64D-45A4-B9F0-8C94040EA899}" dt="2024-11-04T19:19:19.485" v="199" actId="21"/>
          <ac:graphicFrameMkLst>
            <pc:docMk/>
            <pc:sldMk cId="2001061167" sldId="337"/>
            <ac:graphicFrameMk id="17" creationId="{63DAA195-D76A-0008-80C7-BCA886608277}"/>
          </ac:graphicFrameMkLst>
        </pc:graphicFrameChg>
        <pc:graphicFrameChg chg="add del mod modGraphic">
          <ac:chgData name="William Roosa" userId="b17c6545b7781650" providerId="LiveId" clId="{07B641BB-C64D-45A4-B9F0-8C94040EA899}" dt="2024-11-04T19:19:34.197" v="205" actId="21"/>
          <ac:graphicFrameMkLst>
            <pc:docMk/>
            <pc:sldMk cId="2001061167" sldId="337"/>
            <ac:graphicFrameMk id="19" creationId="{9D7F12B7-DDF2-C2E7-D705-10E0174B0595}"/>
          </ac:graphicFrameMkLst>
        </pc:graphicFrameChg>
        <pc:graphicFrameChg chg="add del mod modGraphic">
          <ac:chgData name="William Roosa" userId="b17c6545b7781650" providerId="LiveId" clId="{07B641BB-C64D-45A4-B9F0-8C94040EA899}" dt="2024-11-04T19:20:07.333" v="209" actId="21"/>
          <ac:graphicFrameMkLst>
            <pc:docMk/>
            <pc:sldMk cId="2001061167" sldId="337"/>
            <ac:graphicFrameMk id="21" creationId="{8DD507D2-B973-2977-BB33-ACDACF0E0822}"/>
          </ac:graphicFrameMkLst>
        </pc:graphicFrameChg>
        <pc:graphicFrameChg chg="add del mod modGraphic">
          <ac:chgData name="William Roosa" userId="b17c6545b7781650" providerId="LiveId" clId="{07B641BB-C64D-45A4-B9F0-8C94040EA899}" dt="2024-11-04T19:20:42.843" v="217" actId="21"/>
          <ac:graphicFrameMkLst>
            <pc:docMk/>
            <pc:sldMk cId="2001061167" sldId="337"/>
            <ac:graphicFrameMk id="23" creationId="{363A6FE3-398C-83C3-3232-8372A05DB59E}"/>
          </ac:graphicFrameMkLst>
        </pc:graphicFrameChg>
        <pc:graphicFrameChg chg="add del mod modGraphic">
          <ac:chgData name="William Roosa" userId="b17c6545b7781650" providerId="LiveId" clId="{07B641BB-C64D-45A4-B9F0-8C94040EA899}" dt="2024-11-04T19:21:05.925" v="223" actId="21"/>
          <ac:graphicFrameMkLst>
            <pc:docMk/>
            <pc:sldMk cId="2001061167" sldId="337"/>
            <ac:graphicFrameMk id="25" creationId="{A234AB48-461C-C60D-19ED-D4CAD960E7A3}"/>
          </ac:graphicFrameMkLst>
        </pc:graphicFrameChg>
        <pc:graphicFrameChg chg="add del mod modGraphic">
          <ac:chgData name="William Roosa" userId="b17c6545b7781650" providerId="LiveId" clId="{07B641BB-C64D-45A4-B9F0-8C94040EA899}" dt="2024-11-04T19:21:22.638" v="227" actId="21"/>
          <ac:graphicFrameMkLst>
            <pc:docMk/>
            <pc:sldMk cId="2001061167" sldId="337"/>
            <ac:graphicFrameMk id="27" creationId="{6DA1B978-A75C-1287-641A-E5E358D0D8E9}"/>
          </ac:graphicFrameMkLst>
        </pc:graphicFrameChg>
        <pc:graphicFrameChg chg="add del mod modGraphic">
          <ac:chgData name="William Roosa" userId="b17c6545b7781650" providerId="LiveId" clId="{07B641BB-C64D-45A4-B9F0-8C94040EA899}" dt="2024-11-04T19:21:36.013" v="231" actId="21"/>
          <ac:graphicFrameMkLst>
            <pc:docMk/>
            <pc:sldMk cId="2001061167" sldId="337"/>
            <ac:graphicFrameMk id="29" creationId="{EE8743BF-8205-F62C-0E2D-ACB11533CA33}"/>
          </ac:graphicFrameMkLst>
        </pc:graphicFrameChg>
        <pc:graphicFrameChg chg="add del mod modGraphic">
          <ac:chgData name="William Roosa" userId="b17c6545b7781650" providerId="LiveId" clId="{07B641BB-C64D-45A4-B9F0-8C94040EA899}" dt="2024-11-04T19:21:49.038" v="235" actId="21"/>
          <ac:graphicFrameMkLst>
            <pc:docMk/>
            <pc:sldMk cId="2001061167" sldId="337"/>
            <ac:graphicFrameMk id="31" creationId="{46A0BA05-03D3-C8C9-EAC1-F0326FEAC30A}"/>
          </ac:graphicFrameMkLst>
        </pc:graphicFrameChg>
        <pc:graphicFrameChg chg="add del mod modGraphic">
          <ac:chgData name="William Roosa" userId="b17c6545b7781650" providerId="LiveId" clId="{07B641BB-C64D-45A4-B9F0-8C94040EA899}" dt="2024-11-04T19:22:00.851" v="240" actId="21"/>
          <ac:graphicFrameMkLst>
            <pc:docMk/>
            <pc:sldMk cId="2001061167" sldId="337"/>
            <ac:graphicFrameMk id="33" creationId="{DEF108DA-9532-C9E8-73F4-D666D8283C44}"/>
          </ac:graphicFrameMkLst>
        </pc:graphicFrameChg>
        <pc:graphicFrameChg chg="add del mod modGraphic">
          <ac:chgData name="William Roosa" userId="b17c6545b7781650" providerId="LiveId" clId="{07B641BB-C64D-45A4-B9F0-8C94040EA899}" dt="2024-11-04T19:22:25.809" v="246" actId="21"/>
          <ac:graphicFrameMkLst>
            <pc:docMk/>
            <pc:sldMk cId="2001061167" sldId="337"/>
            <ac:graphicFrameMk id="35" creationId="{063EE47F-4365-1987-DC3E-6885985576C8}"/>
          </ac:graphicFrameMkLst>
        </pc:graphicFrameChg>
        <pc:graphicFrameChg chg="add del mod modGraphic">
          <ac:chgData name="William Roosa" userId="b17c6545b7781650" providerId="LiveId" clId="{07B641BB-C64D-45A4-B9F0-8C94040EA899}" dt="2024-11-04T19:22:37.590" v="251" actId="21"/>
          <ac:graphicFrameMkLst>
            <pc:docMk/>
            <pc:sldMk cId="2001061167" sldId="337"/>
            <ac:graphicFrameMk id="37" creationId="{03FDAE56-3C19-7829-F983-C463A7742671}"/>
          </ac:graphicFrameMkLst>
        </pc:graphicFrameChg>
        <pc:graphicFrameChg chg="add del mod modGraphic">
          <ac:chgData name="William Roosa" userId="b17c6545b7781650" providerId="LiveId" clId="{07B641BB-C64D-45A4-B9F0-8C94040EA899}" dt="2024-11-04T19:22:51.121" v="257" actId="478"/>
          <ac:graphicFrameMkLst>
            <pc:docMk/>
            <pc:sldMk cId="2001061167" sldId="337"/>
            <ac:graphicFrameMk id="39" creationId="{1E6B541D-2C05-561C-360D-1B7F5BA72584}"/>
          </ac:graphicFrameMkLst>
        </pc:graphicFrameChg>
        <pc:graphicFrameChg chg="add del mod modGraphic">
          <ac:chgData name="William Roosa" userId="b17c6545b7781650" providerId="LiveId" clId="{07B641BB-C64D-45A4-B9F0-8C94040EA899}" dt="2024-11-04T19:23:07.154" v="263" actId="21"/>
          <ac:graphicFrameMkLst>
            <pc:docMk/>
            <pc:sldMk cId="2001061167" sldId="337"/>
            <ac:graphicFrameMk id="41" creationId="{8B190E6A-4184-5AAF-17AE-A649459215EE}"/>
          </ac:graphicFrameMkLst>
        </pc:graphicFrameChg>
        <pc:graphicFrameChg chg="add del mod modGraphic">
          <ac:chgData name="William Roosa" userId="b17c6545b7781650" providerId="LiveId" clId="{07B641BB-C64D-45A4-B9F0-8C94040EA899}" dt="2024-11-04T19:23:25.049" v="267" actId="21"/>
          <ac:graphicFrameMkLst>
            <pc:docMk/>
            <pc:sldMk cId="2001061167" sldId="337"/>
            <ac:graphicFrameMk id="43" creationId="{49C4627E-2316-BF3A-D57E-5DC3FE8E94D7}"/>
          </ac:graphicFrameMkLst>
        </pc:graphicFrameChg>
        <pc:graphicFrameChg chg="add del mod modGraphic">
          <ac:chgData name="William Roosa" userId="b17c6545b7781650" providerId="LiveId" clId="{07B641BB-C64D-45A4-B9F0-8C94040EA899}" dt="2024-11-04T19:23:38.275" v="271" actId="21"/>
          <ac:graphicFrameMkLst>
            <pc:docMk/>
            <pc:sldMk cId="2001061167" sldId="337"/>
            <ac:graphicFrameMk id="45" creationId="{2060E32C-1B32-BB07-AE93-049DAB450C56}"/>
          </ac:graphicFrameMkLst>
        </pc:graphicFrameChg>
        <pc:graphicFrameChg chg="add del mod modGraphic">
          <ac:chgData name="William Roosa" userId="b17c6545b7781650" providerId="LiveId" clId="{07B641BB-C64D-45A4-B9F0-8C94040EA899}" dt="2024-11-04T19:23:52.505" v="275" actId="21"/>
          <ac:graphicFrameMkLst>
            <pc:docMk/>
            <pc:sldMk cId="2001061167" sldId="337"/>
            <ac:graphicFrameMk id="47" creationId="{FAA19B6E-38CD-BEFA-33FF-725CF262773A}"/>
          </ac:graphicFrameMkLst>
        </pc:graphicFrameChg>
        <pc:graphicFrameChg chg="add del mod modGraphic">
          <ac:chgData name="William Roosa" userId="b17c6545b7781650" providerId="LiveId" clId="{07B641BB-C64D-45A4-B9F0-8C94040EA899}" dt="2024-11-04T19:24:18.822" v="281" actId="21"/>
          <ac:graphicFrameMkLst>
            <pc:docMk/>
            <pc:sldMk cId="2001061167" sldId="337"/>
            <ac:graphicFrameMk id="49" creationId="{53F2412C-12C3-5FEF-2353-2261C7218EEE}"/>
          </ac:graphicFrameMkLst>
        </pc:graphicFrameChg>
        <pc:graphicFrameChg chg="add del mod modGraphic">
          <ac:chgData name="William Roosa" userId="b17c6545b7781650" providerId="LiveId" clId="{07B641BB-C64D-45A4-B9F0-8C94040EA899}" dt="2024-11-04T19:24:36.825" v="286" actId="21"/>
          <ac:graphicFrameMkLst>
            <pc:docMk/>
            <pc:sldMk cId="2001061167" sldId="337"/>
            <ac:graphicFrameMk id="51" creationId="{CB2083A5-7F2C-9040-C1FC-7D71FD443FDD}"/>
          </ac:graphicFrameMkLst>
        </pc:graphicFrameChg>
        <pc:graphicFrameChg chg="add del mod modGraphic">
          <ac:chgData name="William Roosa" userId="b17c6545b7781650" providerId="LiveId" clId="{07B641BB-C64D-45A4-B9F0-8C94040EA899}" dt="2024-11-04T19:24:54.278" v="290" actId="21"/>
          <ac:graphicFrameMkLst>
            <pc:docMk/>
            <pc:sldMk cId="2001061167" sldId="337"/>
            <ac:graphicFrameMk id="53" creationId="{72528DD4-BA57-F387-5F5A-4FB736FDA407}"/>
          </ac:graphicFrameMkLst>
        </pc:graphicFrameChg>
        <pc:graphicFrameChg chg="add del mod modGraphic">
          <ac:chgData name="William Roosa" userId="b17c6545b7781650" providerId="LiveId" clId="{07B641BB-C64D-45A4-B9F0-8C94040EA899}" dt="2024-11-04T19:25:30.557" v="294" actId="21"/>
          <ac:graphicFrameMkLst>
            <pc:docMk/>
            <pc:sldMk cId="2001061167" sldId="337"/>
            <ac:graphicFrameMk id="55" creationId="{55285CE0-BC6D-8D57-3F40-7791BE3EFE35}"/>
          </ac:graphicFrameMkLst>
        </pc:graphicFrameChg>
        <pc:graphicFrameChg chg="add del mod modGraphic">
          <ac:chgData name="William Roosa" userId="b17c6545b7781650" providerId="LiveId" clId="{07B641BB-C64D-45A4-B9F0-8C94040EA899}" dt="2024-11-04T19:25:45.536" v="298" actId="21"/>
          <ac:graphicFrameMkLst>
            <pc:docMk/>
            <pc:sldMk cId="2001061167" sldId="337"/>
            <ac:graphicFrameMk id="57" creationId="{FA6D1C00-E7D2-A534-09E2-2C23483AA292}"/>
          </ac:graphicFrameMkLst>
        </pc:graphicFrameChg>
        <pc:graphicFrameChg chg="add del mod modGraphic">
          <ac:chgData name="William Roosa" userId="b17c6545b7781650" providerId="LiveId" clId="{07B641BB-C64D-45A4-B9F0-8C94040EA899}" dt="2024-11-04T19:26:21.802" v="304" actId="21"/>
          <ac:graphicFrameMkLst>
            <pc:docMk/>
            <pc:sldMk cId="2001061167" sldId="337"/>
            <ac:graphicFrameMk id="59" creationId="{4C5953E8-8CAC-C72D-68D9-4CA97B8B8B4A}"/>
          </ac:graphicFrameMkLst>
        </pc:graphicFrameChg>
        <pc:graphicFrameChg chg="add del mod modGraphic">
          <ac:chgData name="William Roosa" userId="b17c6545b7781650" providerId="LiveId" clId="{07B641BB-C64D-45A4-B9F0-8C94040EA899}" dt="2024-11-04T19:26:40.393" v="310" actId="21"/>
          <ac:graphicFrameMkLst>
            <pc:docMk/>
            <pc:sldMk cId="2001061167" sldId="337"/>
            <ac:graphicFrameMk id="61" creationId="{033F7F15-58D5-17D2-73A3-2897D761CA07}"/>
          </ac:graphicFrameMkLst>
        </pc:graphicFrameChg>
        <pc:graphicFrameChg chg="add del mod modGraphic">
          <ac:chgData name="William Roosa" userId="b17c6545b7781650" providerId="LiveId" clId="{07B641BB-C64D-45A4-B9F0-8C94040EA899}" dt="2024-11-04T19:26:58.548" v="316" actId="21"/>
          <ac:graphicFrameMkLst>
            <pc:docMk/>
            <pc:sldMk cId="2001061167" sldId="337"/>
            <ac:graphicFrameMk id="63" creationId="{EE6554C1-1461-1E76-73B7-190A6B41E271}"/>
          </ac:graphicFrameMkLst>
        </pc:graphicFrameChg>
        <pc:graphicFrameChg chg="add del mod modGraphic">
          <ac:chgData name="William Roosa" userId="b17c6545b7781650" providerId="LiveId" clId="{07B641BB-C64D-45A4-B9F0-8C94040EA899}" dt="2024-11-04T19:27:13.082" v="320" actId="21"/>
          <ac:graphicFrameMkLst>
            <pc:docMk/>
            <pc:sldMk cId="2001061167" sldId="337"/>
            <ac:graphicFrameMk id="65" creationId="{26187114-7344-39A8-3C93-5B61F2057D09}"/>
          </ac:graphicFrameMkLst>
        </pc:graphicFrameChg>
        <pc:graphicFrameChg chg="add del mod modGraphic">
          <ac:chgData name="William Roosa" userId="b17c6545b7781650" providerId="LiveId" clId="{07B641BB-C64D-45A4-B9F0-8C94040EA899}" dt="2024-11-04T19:27:26.847" v="324" actId="21"/>
          <ac:graphicFrameMkLst>
            <pc:docMk/>
            <pc:sldMk cId="2001061167" sldId="337"/>
            <ac:graphicFrameMk id="67" creationId="{9E783071-F728-5B50-BA39-9FBF89765AF4}"/>
          </ac:graphicFrameMkLst>
        </pc:graphicFrameChg>
        <pc:graphicFrameChg chg="add del mod modGraphic">
          <ac:chgData name="William Roosa" userId="b17c6545b7781650" providerId="LiveId" clId="{07B641BB-C64D-45A4-B9F0-8C94040EA899}" dt="2024-11-04T19:27:44.655" v="328" actId="21"/>
          <ac:graphicFrameMkLst>
            <pc:docMk/>
            <pc:sldMk cId="2001061167" sldId="337"/>
            <ac:graphicFrameMk id="69" creationId="{9BD2C4ED-F6B4-44EB-681D-E86721AC0BD1}"/>
          </ac:graphicFrameMkLst>
        </pc:graphicFrameChg>
        <pc:graphicFrameChg chg="add del mod modGraphic">
          <ac:chgData name="William Roosa" userId="b17c6545b7781650" providerId="LiveId" clId="{07B641BB-C64D-45A4-B9F0-8C94040EA899}" dt="2024-11-04T19:28:18.837" v="338" actId="21"/>
          <ac:graphicFrameMkLst>
            <pc:docMk/>
            <pc:sldMk cId="2001061167" sldId="337"/>
            <ac:graphicFrameMk id="71" creationId="{81543CB5-0885-BA5A-1417-1937AB5F2E64}"/>
          </ac:graphicFrameMkLst>
        </pc:graphicFrameChg>
        <pc:graphicFrameChg chg="add del mod modGraphic">
          <ac:chgData name="William Roosa" userId="b17c6545b7781650" providerId="LiveId" clId="{07B641BB-C64D-45A4-B9F0-8C94040EA899}" dt="2024-11-04T19:28:32.303" v="342" actId="21"/>
          <ac:graphicFrameMkLst>
            <pc:docMk/>
            <pc:sldMk cId="2001061167" sldId="337"/>
            <ac:graphicFrameMk id="73" creationId="{13BAF380-415F-9D44-8D9F-D34A196E67D1}"/>
          </ac:graphicFrameMkLst>
        </pc:graphicFrameChg>
        <pc:graphicFrameChg chg="add del mod modGraphic">
          <ac:chgData name="William Roosa" userId="b17c6545b7781650" providerId="LiveId" clId="{07B641BB-C64D-45A4-B9F0-8C94040EA899}" dt="2024-11-04T19:28:47.065" v="346" actId="21"/>
          <ac:graphicFrameMkLst>
            <pc:docMk/>
            <pc:sldMk cId="2001061167" sldId="337"/>
            <ac:graphicFrameMk id="75" creationId="{73C6BCE6-F7CC-CFF2-C38A-7CFCAD1BB1F4}"/>
          </ac:graphicFrameMkLst>
        </pc:graphicFrameChg>
        <pc:graphicFrameChg chg="add del mod modGraphic">
          <ac:chgData name="William Roosa" userId="b17c6545b7781650" providerId="LiveId" clId="{07B641BB-C64D-45A4-B9F0-8C94040EA899}" dt="2024-11-04T19:29:06.065" v="352" actId="21"/>
          <ac:graphicFrameMkLst>
            <pc:docMk/>
            <pc:sldMk cId="2001061167" sldId="337"/>
            <ac:graphicFrameMk id="77" creationId="{9E5F2299-4D9F-147E-7F08-7D106EA68E09}"/>
          </ac:graphicFrameMkLst>
        </pc:graphicFrameChg>
        <pc:graphicFrameChg chg="add del mod modGraphic">
          <ac:chgData name="William Roosa" userId="b17c6545b7781650" providerId="LiveId" clId="{07B641BB-C64D-45A4-B9F0-8C94040EA899}" dt="2024-11-04T19:29:19.359" v="356" actId="21"/>
          <ac:graphicFrameMkLst>
            <pc:docMk/>
            <pc:sldMk cId="2001061167" sldId="337"/>
            <ac:graphicFrameMk id="79" creationId="{2A7558BF-895C-308F-9965-E7E18344E451}"/>
          </ac:graphicFrameMkLst>
        </pc:graphicFrameChg>
        <pc:graphicFrameChg chg="add del mod modGraphic">
          <ac:chgData name="William Roosa" userId="b17c6545b7781650" providerId="LiveId" clId="{07B641BB-C64D-45A4-B9F0-8C94040EA899}" dt="2024-11-04T19:29:48.723" v="360" actId="21"/>
          <ac:graphicFrameMkLst>
            <pc:docMk/>
            <pc:sldMk cId="2001061167" sldId="337"/>
            <ac:graphicFrameMk id="81" creationId="{A6567819-020B-BD1A-F0FD-EB19376A589A}"/>
          </ac:graphicFrameMkLst>
        </pc:graphicFrameChg>
        <pc:graphicFrameChg chg="add del mod modGraphic">
          <ac:chgData name="William Roosa" userId="b17c6545b7781650" providerId="LiveId" clId="{07B641BB-C64D-45A4-B9F0-8C94040EA899}" dt="2024-11-04T19:30:08.198" v="366" actId="21"/>
          <ac:graphicFrameMkLst>
            <pc:docMk/>
            <pc:sldMk cId="2001061167" sldId="337"/>
            <ac:graphicFrameMk id="83" creationId="{A59C90DF-161C-FF97-01FF-29E2EC8EEB6C}"/>
          </ac:graphicFrameMkLst>
        </pc:graphicFrameChg>
        <pc:graphicFrameChg chg="add del mod modGraphic">
          <ac:chgData name="William Roosa" userId="b17c6545b7781650" providerId="LiveId" clId="{07B641BB-C64D-45A4-B9F0-8C94040EA899}" dt="2024-11-04T19:30:26.697" v="372" actId="21"/>
          <ac:graphicFrameMkLst>
            <pc:docMk/>
            <pc:sldMk cId="2001061167" sldId="337"/>
            <ac:graphicFrameMk id="85" creationId="{91DE6D41-B49E-0CB3-2D5F-021DA65EAED1}"/>
          </ac:graphicFrameMkLst>
        </pc:graphicFrameChg>
        <pc:graphicFrameChg chg="add del mod modGraphic">
          <ac:chgData name="William Roosa" userId="b17c6545b7781650" providerId="LiveId" clId="{07B641BB-C64D-45A4-B9F0-8C94040EA899}" dt="2024-11-04T19:30:45.300" v="378" actId="21"/>
          <ac:graphicFrameMkLst>
            <pc:docMk/>
            <pc:sldMk cId="2001061167" sldId="337"/>
            <ac:graphicFrameMk id="87" creationId="{1D609AC6-493C-7BD4-70D1-347164B7B873}"/>
          </ac:graphicFrameMkLst>
        </pc:graphicFrameChg>
        <pc:graphicFrameChg chg="add del mod modGraphic">
          <ac:chgData name="William Roosa" userId="b17c6545b7781650" providerId="LiveId" clId="{07B641BB-C64D-45A4-B9F0-8C94040EA899}" dt="2024-11-04T19:31:08.286" v="384" actId="21"/>
          <ac:graphicFrameMkLst>
            <pc:docMk/>
            <pc:sldMk cId="2001061167" sldId="337"/>
            <ac:graphicFrameMk id="89" creationId="{5A092F86-BF52-FB3E-96BE-BB228898FF8C}"/>
          </ac:graphicFrameMkLst>
        </pc:graphicFrameChg>
        <pc:graphicFrameChg chg="add del mod modGraphic">
          <ac:chgData name="William Roosa" userId="b17c6545b7781650" providerId="LiveId" clId="{07B641BB-C64D-45A4-B9F0-8C94040EA899}" dt="2024-11-04T19:31:51.659" v="388" actId="21"/>
          <ac:graphicFrameMkLst>
            <pc:docMk/>
            <pc:sldMk cId="2001061167" sldId="337"/>
            <ac:graphicFrameMk id="91" creationId="{0612ECB5-8696-10BA-A811-F6111587ADA2}"/>
          </ac:graphicFrameMkLst>
        </pc:graphicFrameChg>
        <pc:graphicFrameChg chg="add del mod modGraphic">
          <ac:chgData name="William Roosa" userId="b17c6545b7781650" providerId="LiveId" clId="{07B641BB-C64D-45A4-B9F0-8C94040EA899}" dt="2024-11-04T19:32:11.733" v="394" actId="21"/>
          <ac:graphicFrameMkLst>
            <pc:docMk/>
            <pc:sldMk cId="2001061167" sldId="337"/>
            <ac:graphicFrameMk id="93" creationId="{B5031D77-8D1B-CEDE-7687-20C51F5CCFEB}"/>
          </ac:graphicFrameMkLst>
        </pc:graphicFrameChg>
        <pc:graphicFrameChg chg="add del mod modGraphic">
          <ac:chgData name="William Roosa" userId="b17c6545b7781650" providerId="LiveId" clId="{07B641BB-C64D-45A4-B9F0-8C94040EA899}" dt="2024-11-04T19:32:28.962" v="400" actId="21"/>
          <ac:graphicFrameMkLst>
            <pc:docMk/>
            <pc:sldMk cId="2001061167" sldId="337"/>
            <ac:graphicFrameMk id="95" creationId="{F08C595C-2259-75D5-A1E2-77AF98D7DE4F}"/>
          </ac:graphicFrameMkLst>
        </pc:graphicFrameChg>
        <pc:graphicFrameChg chg="add del mod modGraphic">
          <ac:chgData name="William Roosa" userId="b17c6545b7781650" providerId="LiveId" clId="{07B641BB-C64D-45A4-B9F0-8C94040EA899}" dt="2024-11-04T19:32:48.993" v="406" actId="21"/>
          <ac:graphicFrameMkLst>
            <pc:docMk/>
            <pc:sldMk cId="2001061167" sldId="337"/>
            <ac:graphicFrameMk id="97" creationId="{5EE4E024-15D4-E398-2E89-B4F1D93EDD11}"/>
          </ac:graphicFrameMkLst>
        </pc:graphicFrameChg>
        <pc:graphicFrameChg chg="add del mod modGraphic">
          <ac:chgData name="William Roosa" userId="b17c6545b7781650" providerId="LiveId" clId="{07B641BB-C64D-45A4-B9F0-8C94040EA899}" dt="2024-11-04T19:33:14.181" v="413" actId="21"/>
          <ac:graphicFrameMkLst>
            <pc:docMk/>
            <pc:sldMk cId="2001061167" sldId="337"/>
            <ac:graphicFrameMk id="99" creationId="{28E28AED-5306-922C-AFEA-77219AF24491}"/>
          </ac:graphicFrameMkLst>
        </pc:graphicFrameChg>
        <pc:graphicFrameChg chg="add del mod modGraphic">
          <ac:chgData name="William Roosa" userId="b17c6545b7781650" providerId="LiveId" clId="{07B641BB-C64D-45A4-B9F0-8C94040EA899}" dt="2024-11-04T19:33:32.340" v="417" actId="21"/>
          <ac:graphicFrameMkLst>
            <pc:docMk/>
            <pc:sldMk cId="2001061167" sldId="337"/>
            <ac:graphicFrameMk id="101" creationId="{EEA8D365-1264-3B5D-AF65-7906BA949E6D}"/>
          </ac:graphicFrameMkLst>
        </pc:graphicFrameChg>
        <pc:graphicFrameChg chg="add del mod modGraphic">
          <ac:chgData name="William Roosa" userId="b17c6545b7781650" providerId="LiveId" clId="{07B641BB-C64D-45A4-B9F0-8C94040EA899}" dt="2024-11-04T19:34:03.758" v="426" actId="21"/>
          <ac:graphicFrameMkLst>
            <pc:docMk/>
            <pc:sldMk cId="2001061167" sldId="337"/>
            <ac:graphicFrameMk id="103" creationId="{45BAFABB-CA39-2367-A77E-B6F61355E8B0}"/>
          </ac:graphicFrameMkLst>
        </pc:graphicFrameChg>
        <pc:graphicFrameChg chg="add del mod modGraphic">
          <ac:chgData name="William Roosa" userId="b17c6545b7781650" providerId="LiveId" clId="{07B641BB-C64D-45A4-B9F0-8C94040EA899}" dt="2024-11-04T19:34:27.415" v="430" actId="21"/>
          <ac:graphicFrameMkLst>
            <pc:docMk/>
            <pc:sldMk cId="2001061167" sldId="337"/>
            <ac:graphicFrameMk id="105" creationId="{E0E237D2-85D4-16E5-6A39-7D6871F17295}"/>
          </ac:graphicFrameMkLst>
        </pc:graphicFrameChg>
        <pc:graphicFrameChg chg="add del mod modGraphic">
          <ac:chgData name="William Roosa" userId="b17c6545b7781650" providerId="LiveId" clId="{07B641BB-C64D-45A4-B9F0-8C94040EA899}" dt="2024-11-04T19:34:48.078" v="438" actId="21"/>
          <ac:graphicFrameMkLst>
            <pc:docMk/>
            <pc:sldMk cId="2001061167" sldId="337"/>
            <ac:graphicFrameMk id="107" creationId="{40FFB250-8818-F66E-95C7-C826A33D47B8}"/>
          </ac:graphicFrameMkLst>
        </pc:graphicFrameChg>
        <pc:graphicFrameChg chg="add del mod modGraphic">
          <ac:chgData name="William Roosa" userId="b17c6545b7781650" providerId="LiveId" clId="{07B641BB-C64D-45A4-B9F0-8C94040EA899}" dt="2024-11-04T19:35:07.090" v="444" actId="21"/>
          <ac:graphicFrameMkLst>
            <pc:docMk/>
            <pc:sldMk cId="2001061167" sldId="337"/>
            <ac:graphicFrameMk id="109" creationId="{49C74735-95C7-BFCD-F11C-1CEA5C89DD5F}"/>
          </ac:graphicFrameMkLst>
        </pc:graphicFrameChg>
        <pc:graphicFrameChg chg="add del mod modGraphic">
          <ac:chgData name="William Roosa" userId="b17c6545b7781650" providerId="LiveId" clId="{07B641BB-C64D-45A4-B9F0-8C94040EA899}" dt="2024-11-04T19:35:23.919" v="450" actId="21"/>
          <ac:graphicFrameMkLst>
            <pc:docMk/>
            <pc:sldMk cId="2001061167" sldId="337"/>
            <ac:graphicFrameMk id="111" creationId="{68A24F3E-D256-AB7B-645E-F3E8B97A6015}"/>
          </ac:graphicFrameMkLst>
        </pc:graphicFrameChg>
        <pc:graphicFrameChg chg="add del mod modGraphic">
          <ac:chgData name="William Roosa" userId="b17c6545b7781650" providerId="LiveId" clId="{07B641BB-C64D-45A4-B9F0-8C94040EA899}" dt="2024-11-04T19:35:42.878" v="456" actId="21"/>
          <ac:graphicFrameMkLst>
            <pc:docMk/>
            <pc:sldMk cId="2001061167" sldId="337"/>
            <ac:graphicFrameMk id="113" creationId="{77998208-726A-9196-ABEB-0412093A3940}"/>
          </ac:graphicFrameMkLst>
        </pc:graphicFrameChg>
        <pc:graphicFrameChg chg="add del mod modGraphic">
          <ac:chgData name="William Roosa" userId="b17c6545b7781650" providerId="LiveId" clId="{07B641BB-C64D-45A4-B9F0-8C94040EA899}" dt="2024-11-04T19:35:54.801" v="460" actId="21"/>
          <ac:graphicFrameMkLst>
            <pc:docMk/>
            <pc:sldMk cId="2001061167" sldId="337"/>
            <ac:graphicFrameMk id="115" creationId="{A49F7E76-7610-B49E-0332-53012C5841E4}"/>
          </ac:graphicFrameMkLst>
        </pc:graphicFrameChg>
        <pc:graphicFrameChg chg="add del mod modGraphic">
          <ac:chgData name="William Roosa" userId="b17c6545b7781650" providerId="LiveId" clId="{07B641BB-C64D-45A4-B9F0-8C94040EA899}" dt="2024-11-04T19:36:07.896" v="464" actId="21"/>
          <ac:graphicFrameMkLst>
            <pc:docMk/>
            <pc:sldMk cId="2001061167" sldId="337"/>
            <ac:graphicFrameMk id="117" creationId="{516F393C-C363-B357-1E45-3C0EB2D85E27}"/>
          </ac:graphicFrameMkLst>
        </pc:graphicFrameChg>
        <pc:graphicFrameChg chg="add del mod modGraphic">
          <ac:chgData name="William Roosa" userId="b17c6545b7781650" providerId="LiveId" clId="{07B641BB-C64D-45A4-B9F0-8C94040EA899}" dt="2024-11-04T19:36:28.711" v="470" actId="21"/>
          <ac:graphicFrameMkLst>
            <pc:docMk/>
            <pc:sldMk cId="2001061167" sldId="337"/>
            <ac:graphicFrameMk id="119" creationId="{C4C992E0-9131-708B-9073-56DB1A76D4B8}"/>
          </ac:graphicFrameMkLst>
        </pc:graphicFrameChg>
        <pc:graphicFrameChg chg="add del mod modGraphic">
          <ac:chgData name="William Roosa" userId="b17c6545b7781650" providerId="LiveId" clId="{07B641BB-C64D-45A4-B9F0-8C94040EA899}" dt="2024-11-04T19:36:45.916" v="475" actId="21"/>
          <ac:graphicFrameMkLst>
            <pc:docMk/>
            <pc:sldMk cId="2001061167" sldId="337"/>
            <ac:graphicFrameMk id="121" creationId="{0A2FDD24-D421-C314-BB5F-8DB770AA1102}"/>
          </ac:graphicFrameMkLst>
        </pc:graphicFrameChg>
        <pc:graphicFrameChg chg="add del mod modGraphic">
          <ac:chgData name="William Roosa" userId="b17c6545b7781650" providerId="LiveId" clId="{07B641BB-C64D-45A4-B9F0-8C94040EA899}" dt="2024-11-04T19:37:03.116" v="479" actId="21"/>
          <ac:graphicFrameMkLst>
            <pc:docMk/>
            <pc:sldMk cId="2001061167" sldId="337"/>
            <ac:graphicFrameMk id="123" creationId="{4C217B29-A8D3-5C5E-1DE0-0FE154A00843}"/>
          </ac:graphicFrameMkLst>
        </pc:graphicFrameChg>
      </pc:sldChg>
      <pc:sldChg chg="new del">
        <pc:chgData name="William Roosa" userId="b17c6545b7781650" providerId="LiveId" clId="{07B641BB-C64D-45A4-B9F0-8C94040EA899}" dt="2024-11-04T19:20:22.516" v="213" actId="680"/>
        <pc:sldMkLst>
          <pc:docMk/>
          <pc:sldMk cId="940113918" sldId="338"/>
        </pc:sldMkLst>
      </pc:sldChg>
      <pc:sldChg chg="modSp mod">
        <pc:chgData name="William Roosa" userId="b17c6545b7781650" providerId="LiveId" clId="{07B641BB-C64D-45A4-B9F0-8C94040EA899}" dt="2024-11-18T17:37:27.689" v="485" actId="1076"/>
        <pc:sldMkLst>
          <pc:docMk/>
          <pc:sldMk cId="3641710737" sldId="340"/>
        </pc:sldMkLst>
        <pc:picChg chg="mod">
          <ac:chgData name="William Roosa" userId="b17c6545b7781650" providerId="LiveId" clId="{07B641BB-C64D-45A4-B9F0-8C94040EA899}" dt="2024-11-18T17:37:14.433" v="483" actId="1076"/>
          <ac:picMkLst>
            <pc:docMk/>
            <pc:sldMk cId="3641710737" sldId="340"/>
            <ac:picMk id="9" creationId="{4CD1466C-822D-2B3E-1A1B-27E33874F3FC}"/>
          </ac:picMkLst>
        </pc:picChg>
        <pc:picChg chg="mod">
          <ac:chgData name="William Roosa" userId="b17c6545b7781650" providerId="LiveId" clId="{07B641BB-C64D-45A4-B9F0-8C94040EA899}" dt="2024-11-18T17:37:27.689" v="485" actId="1076"/>
          <ac:picMkLst>
            <pc:docMk/>
            <pc:sldMk cId="3641710737" sldId="340"/>
            <ac:picMk id="12" creationId="{B0F76E5B-1F2D-B56C-4602-0B2F4100C167}"/>
          </ac:picMkLst>
        </pc:picChg>
      </pc:sldChg>
    </pc:docChg>
  </pc:docChgLst>
  <pc:docChgLst>
    <pc:chgData name="William Roosa" userId="b17c6545b7781650" providerId="LiveId" clId="{87636619-2758-4535-BB81-61534DA2EFCF}"/>
    <pc:docChg chg="undo custSel addSld modSld modSection">
      <pc:chgData name="William Roosa" userId="b17c6545b7781650" providerId="LiveId" clId="{87636619-2758-4535-BB81-61534DA2EFCF}" dt="2024-10-21T20:16:33.047" v="1879" actId="1076"/>
      <pc:docMkLst>
        <pc:docMk/>
      </pc:docMkLst>
      <pc:sldChg chg="addSp delSp modSp mod">
        <pc:chgData name="William Roosa" userId="b17c6545b7781650" providerId="LiveId" clId="{87636619-2758-4535-BB81-61534DA2EFCF}" dt="2024-10-10T16:12:32.699" v="1647" actId="208"/>
        <pc:sldMkLst>
          <pc:docMk/>
          <pc:sldMk cId="1040187260" sldId="295"/>
        </pc:sldMkLst>
        <pc:spChg chg="add mod">
          <ac:chgData name="William Roosa" userId="b17c6545b7781650" providerId="LiveId" clId="{87636619-2758-4535-BB81-61534DA2EFCF}" dt="2024-10-01T21:10:39.594" v="159" actId="20577"/>
          <ac:spMkLst>
            <pc:docMk/>
            <pc:sldMk cId="1040187260" sldId="295"/>
            <ac:spMk id="3" creationId="{34C12E2D-901E-AFED-0D6C-AC8549AC9EEF}"/>
          </ac:spMkLst>
        </pc:spChg>
        <pc:spChg chg="add mod">
          <ac:chgData name="William Roosa" userId="b17c6545b7781650" providerId="LiveId" clId="{87636619-2758-4535-BB81-61534DA2EFCF}" dt="2024-10-10T16:12:32.699" v="1647" actId="208"/>
          <ac:spMkLst>
            <pc:docMk/>
            <pc:sldMk cId="1040187260" sldId="295"/>
            <ac:spMk id="11" creationId="{8C10FDA0-6B92-D4E7-ACE0-7395247A85C6}"/>
          </ac:spMkLst>
        </pc:spChg>
        <pc:spChg chg="add mod">
          <ac:chgData name="William Roosa" userId="b17c6545b7781650" providerId="LiveId" clId="{87636619-2758-4535-BB81-61534DA2EFCF}" dt="2024-10-01T21:15:10.830" v="308" actId="1076"/>
          <ac:spMkLst>
            <pc:docMk/>
            <pc:sldMk cId="1040187260" sldId="295"/>
            <ac:spMk id="12" creationId="{6959C31D-663E-F83A-3523-2D1ADF14C145}"/>
          </ac:spMkLst>
        </pc:spChg>
        <pc:picChg chg="add del">
          <ac:chgData name="William Roosa" userId="b17c6545b7781650" providerId="LiveId" clId="{87636619-2758-4535-BB81-61534DA2EFCF}" dt="2024-10-01T21:09:51.831" v="116" actId="478"/>
          <ac:picMkLst>
            <pc:docMk/>
            <pc:sldMk cId="1040187260" sldId="295"/>
            <ac:picMk id="8" creationId="{3E913352-D483-F96B-ADEC-40AA4B3B34CA}"/>
          </ac:picMkLst>
        </pc:picChg>
        <pc:picChg chg="add mod">
          <ac:chgData name="William Roosa" userId="b17c6545b7781650" providerId="LiveId" clId="{87636619-2758-4535-BB81-61534DA2EFCF}" dt="2024-10-01T21:10:23.842" v="122" actId="1076"/>
          <ac:picMkLst>
            <pc:docMk/>
            <pc:sldMk cId="1040187260" sldId="295"/>
            <ac:picMk id="10" creationId="{94077E87-3FAE-A7A1-69EA-823C7E0E42FA}"/>
          </ac:picMkLst>
        </pc:picChg>
        <pc:picChg chg="add mod">
          <ac:chgData name="William Roosa" userId="b17c6545b7781650" providerId="LiveId" clId="{87636619-2758-4535-BB81-61534DA2EFCF}" dt="2024-10-01T21:15:26.932" v="310" actId="1076"/>
          <ac:picMkLst>
            <pc:docMk/>
            <pc:sldMk cId="1040187260" sldId="295"/>
            <ac:picMk id="14" creationId="{CCD05304-CBAC-BC91-7CE0-767BC6A06BAD}"/>
          </ac:picMkLst>
        </pc:picChg>
        <pc:picChg chg="add mod">
          <ac:chgData name="William Roosa" userId="b17c6545b7781650" providerId="LiveId" clId="{87636619-2758-4535-BB81-61534DA2EFCF}" dt="2024-10-01T21:16:51.522" v="312" actId="1076"/>
          <ac:picMkLst>
            <pc:docMk/>
            <pc:sldMk cId="1040187260" sldId="295"/>
            <ac:picMk id="16" creationId="{4FFC8506-5B76-37CC-A545-43830F21C1DD}"/>
          </ac:picMkLst>
        </pc:picChg>
      </pc:sldChg>
      <pc:sldChg chg="addSp modSp new mod">
        <pc:chgData name="William Roosa" userId="b17c6545b7781650" providerId="LiveId" clId="{87636619-2758-4535-BB81-61534DA2EFCF}" dt="2024-10-01T21:53:36.599" v="1096" actId="20577"/>
        <pc:sldMkLst>
          <pc:docMk/>
          <pc:sldMk cId="2439344685" sldId="296"/>
        </pc:sldMkLst>
        <pc:spChg chg="add mod">
          <ac:chgData name="William Roosa" userId="b17c6545b7781650" providerId="LiveId" clId="{87636619-2758-4535-BB81-61534DA2EFCF}" dt="2024-10-01T21:27:57.511" v="347" actId="1076"/>
          <ac:spMkLst>
            <pc:docMk/>
            <pc:sldMk cId="2439344685" sldId="296"/>
            <ac:spMk id="2" creationId="{1B581330-5C4F-B036-F32C-BF6CE0C38060}"/>
          </ac:spMkLst>
        </pc:spChg>
        <pc:spChg chg="add mod">
          <ac:chgData name="William Roosa" userId="b17c6545b7781650" providerId="LiveId" clId="{87636619-2758-4535-BB81-61534DA2EFCF}" dt="2024-10-01T21:29:10.570" v="536" actId="20577"/>
          <ac:spMkLst>
            <pc:docMk/>
            <pc:sldMk cId="2439344685" sldId="296"/>
            <ac:spMk id="3" creationId="{E0A9CF2F-B263-8E1C-0CE6-46933C824673}"/>
          </ac:spMkLst>
        </pc:spChg>
        <pc:spChg chg="add mod">
          <ac:chgData name="William Roosa" userId="b17c6545b7781650" providerId="LiveId" clId="{87636619-2758-4535-BB81-61534DA2EFCF}" dt="2024-10-01T21:30:17.406" v="560" actId="1076"/>
          <ac:spMkLst>
            <pc:docMk/>
            <pc:sldMk cId="2439344685" sldId="296"/>
            <ac:spMk id="10" creationId="{960EAFC1-655B-50FE-0900-D99BFD1962F3}"/>
          </ac:spMkLst>
        </pc:spChg>
        <pc:spChg chg="add mod">
          <ac:chgData name="William Roosa" userId="b17c6545b7781650" providerId="LiveId" clId="{87636619-2758-4535-BB81-61534DA2EFCF}" dt="2024-10-01T21:46:31.548" v="579" actId="1076"/>
          <ac:spMkLst>
            <pc:docMk/>
            <pc:sldMk cId="2439344685" sldId="296"/>
            <ac:spMk id="11" creationId="{A4584949-8E20-24C7-FC80-121A529A9224}"/>
          </ac:spMkLst>
        </pc:spChg>
        <pc:spChg chg="add mod">
          <ac:chgData name="William Roosa" userId="b17c6545b7781650" providerId="LiveId" clId="{87636619-2758-4535-BB81-61534DA2EFCF}" dt="2024-10-01T21:51:27.285" v="1044" actId="20577"/>
          <ac:spMkLst>
            <pc:docMk/>
            <pc:sldMk cId="2439344685" sldId="296"/>
            <ac:spMk id="14" creationId="{9DD656E0-E359-154E-D887-A29FCF243608}"/>
          </ac:spMkLst>
        </pc:spChg>
        <pc:spChg chg="add mod">
          <ac:chgData name="William Roosa" userId="b17c6545b7781650" providerId="LiveId" clId="{87636619-2758-4535-BB81-61534DA2EFCF}" dt="2024-10-01T21:53:36.599" v="1096" actId="20577"/>
          <ac:spMkLst>
            <pc:docMk/>
            <pc:sldMk cId="2439344685" sldId="296"/>
            <ac:spMk id="17" creationId="{E7A853C5-0273-FEB5-59BF-075C7178C003}"/>
          </ac:spMkLst>
        </pc:spChg>
        <pc:picChg chg="add mod">
          <ac:chgData name="William Roosa" userId="b17c6545b7781650" providerId="LiveId" clId="{87636619-2758-4535-BB81-61534DA2EFCF}" dt="2024-10-01T21:29:30.631" v="538" actId="1076"/>
          <ac:picMkLst>
            <pc:docMk/>
            <pc:sldMk cId="2439344685" sldId="296"/>
            <ac:picMk id="5" creationId="{3664A7EA-9CD6-7D33-BD7D-28795C16944A}"/>
          </ac:picMkLst>
        </pc:picChg>
        <pc:picChg chg="add mod">
          <ac:chgData name="William Roosa" userId="b17c6545b7781650" providerId="LiveId" clId="{87636619-2758-4535-BB81-61534DA2EFCF}" dt="2024-10-01T21:29:44.895" v="541" actId="1076"/>
          <ac:picMkLst>
            <pc:docMk/>
            <pc:sldMk cId="2439344685" sldId="296"/>
            <ac:picMk id="7" creationId="{D329F894-2F96-C9C6-AD98-37BD0740DACB}"/>
          </ac:picMkLst>
        </pc:picChg>
        <pc:picChg chg="add mod">
          <ac:chgData name="William Roosa" userId="b17c6545b7781650" providerId="LiveId" clId="{87636619-2758-4535-BB81-61534DA2EFCF}" dt="2024-10-01T21:30:19.162" v="561" actId="1076"/>
          <ac:picMkLst>
            <pc:docMk/>
            <pc:sldMk cId="2439344685" sldId="296"/>
            <ac:picMk id="9" creationId="{0206756C-D591-7D75-82C0-D7640FB5E91D}"/>
          </ac:picMkLst>
        </pc:picChg>
        <pc:picChg chg="add mod">
          <ac:chgData name="William Roosa" userId="b17c6545b7781650" providerId="LiveId" clId="{87636619-2758-4535-BB81-61534DA2EFCF}" dt="2024-10-01T21:47:32.140" v="640" actId="1076"/>
          <ac:picMkLst>
            <pc:docMk/>
            <pc:sldMk cId="2439344685" sldId="296"/>
            <ac:picMk id="13" creationId="{5DC08703-1D29-B4ED-A4BC-39ACAB475D32}"/>
          </ac:picMkLst>
        </pc:picChg>
        <pc:picChg chg="add mod">
          <ac:chgData name="William Roosa" userId="b17c6545b7781650" providerId="LiveId" clId="{87636619-2758-4535-BB81-61534DA2EFCF}" dt="2024-10-01T21:53:15.355" v="1074" actId="1076"/>
          <ac:picMkLst>
            <pc:docMk/>
            <pc:sldMk cId="2439344685" sldId="296"/>
            <ac:picMk id="16" creationId="{9F5F8C47-11AB-40AA-071E-9A22A81F413A}"/>
          </ac:picMkLst>
        </pc:picChg>
      </pc:sldChg>
      <pc:sldChg chg="addSp modSp new mod">
        <pc:chgData name="William Roosa" userId="b17c6545b7781650" providerId="LiveId" clId="{87636619-2758-4535-BB81-61534DA2EFCF}" dt="2024-10-01T21:54:18.152" v="1101" actId="1076"/>
        <pc:sldMkLst>
          <pc:docMk/>
          <pc:sldMk cId="2294372534" sldId="297"/>
        </pc:sldMkLst>
        <pc:picChg chg="add mod">
          <ac:chgData name="William Roosa" userId="b17c6545b7781650" providerId="LiveId" clId="{87636619-2758-4535-BB81-61534DA2EFCF}" dt="2024-10-01T21:52:48.371" v="1052" actId="1076"/>
          <ac:picMkLst>
            <pc:docMk/>
            <pc:sldMk cId="2294372534" sldId="297"/>
            <ac:picMk id="3" creationId="{89F0EDF9-68EA-7E5D-D81D-A3AA9A67DB8E}"/>
          </ac:picMkLst>
        </pc:picChg>
        <pc:picChg chg="add mod">
          <ac:chgData name="William Roosa" userId="b17c6545b7781650" providerId="LiveId" clId="{87636619-2758-4535-BB81-61534DA2EFCF}" dt="2024-10-01T21:52:46.328" v="1051" actId="1076"/>
          <ac:picMkLst>
            <pc:docMk/>
            <pc:sldMk cId="2294372534" sldId="297"/>
            <ac:picMk id="5" creationId="{5CAE860C-48A1-197A-1F7E-3F38DA0E25BB}"/>
          </ac:picMkLst>
        </pc:picChg>
        <pc:picChg chg="add mod">
          <ac:chgData name="William Roosa" userId="b17c6545b7781650" providerId="LiveId" clId="{87636619-2758-4535-BB81-61534DA2EFCF}" dt="2024-10-01T21:54:01.260" v="1098" actId="1076"/>
          <ac:picMkLst>
            <pc:docMk/>
            <pc:sldMk cId="2294372534" sldId="297"/>
            <ac:picMk id="7" creationId="{D31829FF-064B-466B-2397-8364C38F4620}"/>
          </ac:picMkLst>
        </pc:picChg>
        <pc:picChg chg="add mod">
          <ac:chgData name="William Roosa" userId="b17c6545b7781650" providerId="LiveId" clId="{87636619-2758-4535-BB81-61534DA2EFCF}" dt="2024-10-01T21:54:18.152" v="1101" actId="1076"/>
          <ac:picMkLst>
            <pc:docMk/>
            <pc:sldMk cId="2294372534" sldId="297"/>
            <ac:picMk id="9" creationId="{8BC04DDA-4384-9C5B-68A4-40416BD855F9}"/>
          </ac:picMkLst>
        </pc:picChg>
      </pc:sldChg>
      <pc:sldChg chg="addSp modSp new mod">
        <pc:chgData name="William Roosa" userId="b17c6545b7781650" providerId="LiveId" clId="{87636619-2758-4535-BB81-61534DA2EFCF}" dt="2024-10-01T22:33:48.430" v="1429" actId="1076"/>
        <pc:sldMkLst>
          <pc:docMk/>
          <pc:sldMk cId="849428745" sldId="298"/>
        </pc:sldMkLst>
        <pc:spChg chg="add mod">
          <ac:chgData name="William Roosa" userId="b17c6545b7781650" providerId="LiveId" clId="{87636619-2758-4535-BB81-61534DA2EFCF}" dt="2024-10-01T22:26:55.750" v="1215" actId="403"/>
          <ac:spMkLst>
            <pc:docMk/>
            <pc:sldMk cId="849428745" sldId="298"/>
            <ac:spMk id="2" creationId="{9D8372BF-2B09-73B1-648B-630F6B6308C9}"/>
          </ac:spMkLst>
        </pc:spChg>
        <pc:spChg chg="add mod">
          <ac:chgData name="William Roosa" userId="b17c6545b7781650" providerId="LiveId" clId="{87636619-2758-4535-BB81-61534DA2EFCF}" dt="2024-10-01T22:29:21.167" v="1352" actId="1076"/>
          <ac:spMkLst>
            <pc:docMk/>
            <pc:sldMk cId="849428745" sldId="298"/>
            <ac:spMk id="11" creationId="{2686A0B0-FF66-7D65-D315-2C5B6B9E1D96}"/>
          </ac:spMkLst>
        </pc:spChg>
        <pc:spChg chg="add mod">
          <ac:chgData name="William Roosa" userId="b17c6545b7781650" providerId="LiveId" clId="{87636619-2758-4535-BB81-61534DA2EFCF}" dt="2024-10-01T22:32:47.485" v="1427" actId="313"/>
          <ac:spMkLst>
            <pc:docMk/>
            <pc:sldMk cId="849428745" sldId="298"/>
            <ac:spMk id="16" creationId="{334C2088-9836-5364-550D-0FA3C5F83FCD}"/>
          </ac:spMkLst>
        </pc:spChg>
        <pc:picChg chg="add mod">
          <ac:chgData name="William Roosa" userId="b17c6545b7781650" providerId="LiveId" clId="{87636619-2758-4535-BB81-61534DA2EFCF}" dt="2024-10-01T22:27:18.236" v="1217" actId="1076"/>
          <ac:picMkLst>
            <pc:docMk/>
            <pc:sldMk cId="849428745" sldId="298"/>
            <ac:picMk id="4" creationId="{CAC9E1D1-EB2D-304A-7E2A-E610256EFE8F}"/>
          </ac:picMkLst>
        </pc:picChg>
        <pc:picChg chg="add mod">
          <ac:chgData name="William Roosa" userId="b17c6545b7781650" providerId="LiveId" clId="{87636619-2758-4535-BB81-61534DA2EFCF}" dt="2024-10-01T22:27:55.652" v="1223" actId="1076"/>
          <ac:picMkLst>
            <pc:docMk/>
            <pc:sldMk cId="849428745" sldId="298"/>
            <ac:picMk id="6" creationId="{D7AE2B41-9AF1-3844-EF0D-BC29B0732258}"/>
          </ac:picMkLst>
        </pc:picChg>
        <pc:picChg chg="add mod">
          <ac:chgData name="William Roosa" userId="b17c6545b7781650" providerId="LiveId" clId="{87636619-2758-4535-BB81-61534DA2EFCF}" dt="2024-10-01T22:27:54.010" v="1222" actId="1076"/>
          <ac:picMkLst>
            <pc:docMk/>
            <pc:sldMk cId="849428745" sldId="298"/>
            <ac:picMk id="8" creationId="{BA1865FE-1825-74DA-ADD9-33A718DD8389}"/>
          </ac:picMkLst>
        </pc:picChg>
        <pc:picChg chg="add mod">
          <ac:chgData name="William Roosa" userId="b17c6545b7781650" providerId="LiveId" clId="{87636619-2758-4535-BB81-61534DA2EFCF}" dt="2024-10-01T22:30:47.474" v="1356" actId="1076"/>
          <ac:picMkLst>
            <pc:docMk/>
            <pc:sldMk cId="849428745" sldId="298"/>
            <ac:picMk id="10" creationId="{06F7E014-C065-1917-0399-AC9380A300C3}"/>
          </ac:picMkLst>
        </pc:picChg>
        <pc:picChg chg="add mod">
          <ac:chgData name="William Roosa" userId="b17c6545b7781650" providerId="LiveId" clId="{87636619-2758-4535-BB81-61534DA2EFCF}" dt="2024-10-01T22:30:45.494" v="1355" actId="1076"/>
          <ac:picMkLst>
            <pc:docMk/>
            <pc:sldMk cId="849428745" sldId="298"/>
            <ac:picMk id="13" creationId="{EAB3FD77-CED0-34A6-21AF-9BA8A1FEAB20}"/>
          </ac:picMkLst>
        </pc:picChg>
        <pc:picChg chg="add mod">
          <ac:chgData name="William Roosa" userId="b17c6545b7781650" providerId="LiveId" clId="{87636619-2758-4535-BB81-61534DA2EFCF}" dt="2024-10-01T22:32:25.644" v="1358" actId="1076"/>
          <ac:picMkLst>
            <pc:docMk/>
            <pc:sldMk cId="849428745" sldId="298"/>
            <ac:picMk id="15" creationId="{0CBADCEE-F11A-0A8D-6A6C-7EB34A2A24F0}"/>
          </ac:picMkLst>
        </pc:picChg>
        <pc:picChg chg="add mod">
          <ac:chgData name="William Roosa" userId="b17c6545b7781650" providerId="LiveId" clId="{87636619-2758-4535-BB81-61534DA2EFCF}" dt="2024-10-01T22:33:48.430" v="1429" actId="1076"/>
          <ac:picMkLst>
            <pc:docMk/>
            <pc:sldMk cId="849428745" sldId="298"/>
            <ac:picMk id="18" creationId="{6B98E1F9-16D0-6599-F98C-0A7874A62AE3}"/>
          </ac:picMkLst>
        </pc:picChg>
      </pc:sldChg>
      <pc:sldChg chg="addSp modSp new mod">
        <pc:chgData name="William Roosa" userId="b17c6545b7781650" providerId="LiveId" clId="{87636619-2758-4535-BB81-61534DA2EFCF}" dt="2024-10-14T17:02:22.323" v="1738" actId="1076"/>
        <pc:sldMkLst>
          <pc:docMk/>
          <pc:sldMk cId="3032743807" sldId="299"/>
        </pc:sldMkLst>
        <pc:spChg chg="add mod">
          <ac:chgData name="William Roosa" userId="b17c6545b7781650" providerId="LiveId" clId="{87636619-2758-4535-BB81-61534DA2EFCF}" dt="2024-10-01T22:40:01.602" v="1528" actId="1076"/>
          <ac:spMkLst>
            <pc:docMk/>
            <pc:sldMk cId="3032743807" sldId="299"/>
            <ac:spMk id="2" creationId="{F2B8644A-D7B2-BBEC-A656-8E8F562A2CB5}"/>
          </ac:spMkLst>
        </pc:spChg>
        <pc:spChg chg="add mod">
          <ac:chgData name="William Roosa" userId="b17c6545b7781650" providerId="LiveId" clId="{87636619-2758-4535-BB81-61534DA2EFCF}" dt="2024-10-01T22:41:03.437" v="1578" actId="1076"/>
          <ac:spMkLst>
            <pc:docMk/>
            <pc:sldMk cId="3032743807" sldId="299"/>
            <ac:spMk id="5" creationId="{D5FEBDDE-8C48-784D-B413-656929AEEDAE}"/>
          </ac:spMkLst>
        </pc:spChg>
        <pc:spChg chg="add mod">
          <ac:chgData name="William Roosa" userId="b17c6545b7781650" providerId="LiveId" clId="{87636619-2758-4535-BB81-61534DA2EFCF}" dt="2024-10-14T17:01:52.598" v="1689" actId="1076"/>
          <ac:spMkLst>
            <pc:docMk/>
            <pc:sldMk cId="3032743807" sldId="299"/>
            <ac:spMk id="8" creationId="{E6431F25-02BE-2F9E-7B21-811F78A9CCA0}"/>
          </ac:spMkLst>
        </pc:spChg>
        <pc:spChg chg="add mod">
          <ac:chgData name="William Roosa" userId="b17c6545b7781650" providerId="LiveId" clId="{87636619-2758-4535-BB81-61534DA2EFCF}" dt="2024-10-14T17:02:22.323" v="1738" actId="1076"/>
          <ac:spMkLst>
            <pc:docMk/>
            <pc:sldMk cId="3032743807" sldId="299"/>
            <ac:spMk id="9" creationId="{CAD7CF00-8DC0-02D3-2606-367A61934CDF}"/>
          </ac:spMkLst>
        </pc:spChg>
        <pc:picChg chg="add mod">
          <ac:chgData name="William Roosa" userId="b17c6545b7781650" providerId="LiveId" clId="{87636619-2758-4535-BB81-61534DA2EFCF}" dt="2024-10-01T22:40:35.497" v="1530" actId="1076"/>
          <ac:picMkLst>
            <pc:docMk/>
            <pc:sldMk cId="3032743807" sldId="299"/>
            <ac:picMk id="4" creationId="{22F83205-002F-205C-3F65-26D6B46FFE68}"/>
          </ac:picMkLst>
        </pc:picChg>
        <pc:picChg chg="add mod">
          <ac:chgData name="William Roosa" userId="b17c6545b7781650" providerId="LiveId" clId="{87636619-2758-4535-BB81-61534DA2EFCF}" dt="2024-10-14T17:01:58.611" v="1692" actId="1076"/>
          <ac:picMkLst>
            <pc:docMk/>
            <pc:sldMk cId="3032743807" sldId="299"/>
            <ac:picMk id="6" creationId="{9B74A51E-640B-3081-7D26-B9AD46DBC691}"/>
          </ac:picMkLst>
        </pc:picChg>
        <pc:picChg chg="add mod">
          <ac:chgData name="William Roosa" userId="b17c6545b7781650" providerId="LiveId" clId="{87636619-2758-4535-BB81-61534DA2EFCF}" dt="2024-10-14T17:01:50.393" v="1688" actId="1076"/>
          <ac:picMkLst>
            <pc:docMk/>
            <pc:sldMk cId="3032743807" sldId="299"/>
            <ac:picMk id="7" creationId="{2012ECE3-F595-A2BE-AFC0-526F53695C29}"/>
          </ac:picMkLst>
        </pc:picChg>
        <pc:picChg chg="add mod">
          <ac:chgData name="William Roosa" userId="b17c6545b7781650" providerId="LiveId" clId="{87636619-2758-4535-BB81-61534DA2EFCF}" dt="2024-10-14T17:01:54.975" v="1690" actId="1076"/>
          <ac:picMkLst>
            <pc:docMk/>
            <pc:sldMk cId="3032743807" sldId="299"/>
            <ac:picMk id="10" creationId="{74CF6243-2ED5-1FB4-4A29-9EC2B892C58D}"/>
          </ac:picMkLst>
        </pc:picChg>
      </pc:sldChg>
      <pc:sldChg chg="addSp modSp mod">
        <pc:chgData name="William Roosa" userId="b17c6545b7781650" providerId="LiveId" clId="{87636619-2758-4535-BB81-61534DA2EFCF}" dt="2024-10-14T20:15:57.355" v="1871" actId="122"/>
        <pc:sldMkLst>
          <pc:docMk/>
          <pc:sldMk cId="4099844401" sldId="301"/>
        </pc:sldMkLst>
        <pc:spChg chg="add mod">
          <ac:chgData name="William Roosa" userId="b17c6545b7781650" providerId="LiveId" clId="{87636619-2758-4535-BB81-61534DA2EFCF}" dt="2024-10-14T20:15:57.355" v="1871" actId="122"/>
          <ac:spMkLst>
            <pc:docMk/>
            <pc:sldMk cId="4099844401" sldId="301"/>
            <ac:spMk id="3" creationId="{D503A041-9119-38DA-A633-AF85CFB6F20A}"/>
          </ac:spMkLst>
        </pc:spChg>
      </pc:sldChg>
      <pc:sldChg chg="addSp modSp mod">
        <pc:chgData name="William Roosa" userId="b17c6545b7781650" providerId="LiveId" clId="{87636619-2758-4535-BB81-61534DA2EFCF}" dt="2024-10-10T16:14:18.568" v="1684" actId="1035"/>
        <pc:sldMkLst>
          <pc:docMk/>
          <pc:sldMk cId="3388518316" sldId="304"/>
        </pc:sldMkLst>
        <pc:spChg chg="add mod">
          <ac:chgData name="William Roosa" userId="b17c6545b7781650" providerId="LiveId" clId="{87636619-2758-4535-BB81-61534DA2EFCF}" dt="2024-10-10T16:14:18.568" v="1684" actId="1035"/>
          <ac:spMkLst>
            <pc:docMk/>
            <pc:sldMk cId="3388518316" sldId="304"/>
            <ac:spMk id="3" creationId="{73BE062A-2DD4-447F-3A15-D23A837FEBFE}"/>
          </ac:spMkLst>
        </pc:spChg>
      </pc:sldChg>
      <pc:sldChg chg="addSp modSp mod">
        <pc:chgData name="William Roosa" userId="b17c6545b7781650" providerId="LiveId" clId="{87636619-2758-4535-BB81-61534DA2EFCF}" dt="2024-10-21T20:16:33.047" v="1879" actId="1076"/>
        <pc:sldMkLst>
          <pc:docMk/>
          <pc:sldMk cId="3425432223" sldId="318"/>
        </pc:sldMkLst>
        <pc:spChg chg="mod">
          <ac:chgData name="William Roosa" userId="b17c6545b7781650" providerId="LiveId" clId="{87636619-2758-4535-BB81-61534DA2EFCF}" dt="2024-10-21T20:16:31.571" v="1878" actId="1076"/>
          <ac:spMkLst>
            <pc:docMk/>
            <pc:sldMk cId="3425432223" sldId="318"/>
            <ac:spMk id="10" creationId="{AB0B91A6-A3FE-C7BD-CF0A-5F9C9DEAD3DE}"/>
          </ac:spMkLst>
        </pc:spChg>
        <pc:picChg chg="add mod">
          <ac:chgData name="William Roosa" userId="b17c6545b7781650" providerId="LiveId" clId="{87636619-2758-4535-BB81-61534DA2EFCF}" dt="2024-10-21T20:16:33.047" v="1879" actId="1076"/>
          <ac:picMkLst>
            <pc:docMk/>
            <pc:sldMk cId="3425432223" sldId="318"/>
            <ac:picMk id="11" creationId="{457B69CE-307D-833E-CE09-A145438A7FFD}"/>
          </ac:picMkLst>
        </pc:picChg>
      </pc:sldChg>
      <pc:sldChg chg="addSp delSp modSp mod">
        <pc:chgData name="William Roosa" userId="b17c6545b7781650" providerId="LiveId" clId="{87636619-2758-4535-BB81-61534DA2EFCF}" dt="2024-10-21T16:18:45.726" v="1875" actId="21"/>
        <pc:sldMkLst>
          <pc:docMk/>
          <pc:sldMk cId="1166670887" sldId="319"/>
        </pc:sldMkLst>
        <pc:picChg chg="add del mod modCrop">
          <ac:chgData name="William Roosa" userId="b17c6545b7781650" providerId="LiveId" clId="{87636619-2758-4535-BB81-61534DA2EFCF}" dt="2024-10-21T16:18:45.726" v="1875" actId="21"/>
          <ac:picMkLst>
            <pc:docMk/>
            <pc:sldMk cId="1166670887" sldId="319"/>
            <ac:picMk id="2" creationId="{457B69CE-307D-833E-CE09-A145438A7FFD}"/>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880804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235200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57524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2031418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2BDFC8-6F8C-4A1A-A5EA-5DE0BFD390AC}" type="datetimeFigureOut">
              <a:rPr lang="en-US" smtClean="0"/>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243017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2BDFC8-6F8C-4A1A-A5EA-5DE0BFD390AC}" type="datetimeFigureOut">
              <a:rPr lang="en-US" smtClean="0"/>
              <a:t>11/20/2024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965101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2BDFC8-6F8C-4A1A-A5EA-5DE0BFD390AC}" type="datetimeFigureOut">
              <a:rPr lang="en-US" smtClean="0"/>
              <a:t>11/20/2024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2479605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2BDFC8-6F8C-4A1A-A5EA-5DE0BFD390AC}" type="datetimeFigureOut">
              <a:rPr lang="en-US" smtClean="0"/>
              <a:t>11/20/2024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351813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2BDFC8-6F8C-4A1A-A5EA-5DE0BFD390AC}" type="datetimeFigureOut">
              <a:rPr lang="en-US" smtClean="0"/>
              <a:t>11/20/2024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272205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8C2BDFC8-6F8C-4A1A-A5EA-5DE0BFD390AC}" type="datetimeFigureOut">
              <a:rPr lang="en-US" smtClean="0"/>
              <a:t>11/20/2024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304961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8C2BDFC8-6F8C-4A1A-A5EA-5DE0BFD390AC}" type="datetimeFigureOut">
              <a:rPr lang="en-US" smtClean="0"/>
              <a:t>11/20/2024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3677849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8C2BDFC8-6F8C-4A1A-A5EA-5DE0BFD390AC}" type="datetimeFigureOut">
              <a:rPr lang="en-US" smtClean="0"/>
              <a:t>11/20/2024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29A07E1C-867A-41CD-B6E7-AD5C160E6FB2}" type="slidenum">
              <a:rPr lang="en-US" smtClean="0"/>
              <a:t>‹#›</a:t>
            </a:fld>
            <a:endParaRPr lang="en-US"/>
          </a:p>
        </p:txBody>
      </p:sp>
    </p:spTree>
    <p:extLst>
      <p:ext uri="{BB962C8B-B14F-4D97-AF65-F5344CB8AC3E}">
        <p14:creationId xmlns:p14="http://schemas.microsoft.com/office/powerpoint/2010/main" val="41699188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6"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100.xml.rels><?xml version="1.0" encoding="UTF-8" standalone="yes"?>
<Relationships xmlns="http://schemas.openxmlformats.org/package/2006/relationships"><Relationship Id="rId2" Type="http://schemas.openxmlformats.org/officeDocument/2006/relationships/image" Target="../media/image482.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8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7.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18.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3.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2.png"/><Relationship Id="rId2"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105.png"/><Relationship Id="rId11" Type="http://schemas.openxmlformats.org/officeDocument/2006/relationships/image" Target="../media/image111.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19.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s>
</file>

<file path=ppt/slides/_rels/slide21.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 Id="rId9" Type="http://schemas.openxmlformats.org/officeDocument/2006/relationships/image" Target="../media/image138.png"/></Relationships>
</file>

<file path=ppt/slides/_rels/slide2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23.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2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25.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26.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2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3" Type="http://schemas.openxmlformats.org/officeDocument/2006/relationships/image" Target="../media/image170.png"/><Relationship Id="rId7" Type="http://schemas.openxmlformats.org/officeDocument/2006/relationships/image" Target="../media/image174.png"/><Relationship Id="rId12" Type="http://schemas.openxmlformats.org/officeDocument/2006/relationships/image" Target="../media/image179.png"/><Relationship Id="rId2"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172.png"/><Relationship Id="rId15" Type="http://schemas.openxmlformats.org/officeDocument/2006/relationships/image" Target="../media/image182.png"/><Relationship Id="rId10" Type="http://schemas.openxmlformats.org/officeDocument/2006/relationships/image" Target="../media/image177.png"/><Relationship Id="rId4" Type="http://schemas.openxmlformats.org/officeDocument/2006/relationships/image" Target="../media/image171.png"/><Relationship Id="rId9" Type="http://schemas.openxmlformats.org/officeDocument/2006/relationships/image" Target="../media/image176.png"/><Relationship Id="rId14" Type="http://schemas.openxmlformats.org/officeDocument/2006/relationships/image" Target="../media/image181.png"/></Relationships>
</file>

<file path=ppt/slides/_rels/slide2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86.png"/><Relationship Id="rId4" Type="http://schemas.openxmlformats.org/officeDocument/2006/relationships/image" Target="../media/image18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188.png"/><Relationship Id="rId7" Type="http://schemas.openxmlformats.org/officeDocument/2006/relationships/image" Target="../media/image192.png"/><Relationship Id="rId12" Type="http://schemas.openxmlformats.org/officeDocument/2006/relationships/image" Target="../media/image197.png"/><Relationship Id="rId2" Type="http://schemas.openxmlformats.org/officeDocument/2006/relationships/image" Target="../media/image187.png"/><Relationship Id="rId1" Type="http://schemas.openxmlformats.org/officeDocument/2006/relationships/slideLayout" Target="../slideLayouts/slideLayout7.xml"/><Relationship Id="rId6" Type="http://schemas.openxmlformats.org/officeDocument/2006/relationships/image" Target="../media/image191.png"/><Relationship Id="rId11" Type="http://schemas.openxmlformats.org/officeDocument/2006/relationships/image" Target="../media/image196.png"/><Relationship Id="rId5" Type="http://schemas.openxmlformats.org/officeDocument/2006/relationships/image" Target="../media/image190.png"/><Relationship Id="rId10" Type="http://schemas.openxmlformats.org/officeDocument/2006/relationships/image" Target="../media/image195.png"/><Relationship Id="rId4" Type="http://schemas.openxmlformats.org/officeDocument/2006/relationships/image" Target="../media/image189.png"/><Relationship Id="rId9" Type="http://schemas.openxmlformats.org/officeDocument/2006/relationships/image" Target="../media/image194.png"/></Relationships>
</file>

<file path=ppt/slides/_rels/slide3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32.xml.rels><?xml version="1.0" encoding="UTF-8" standalone="yes"?>
<Relationships xmlns="http://schemas.openxmlformats.org/package/2006/relationships"><Relationship Id="rId8" Type="http://schemas.openxmlformats.org/officeDocument/2006/relationships/image" Target="../media/image209.png"/><Relationship Id="rId13" Type="http://schemas.openxmlformats.org/officeDocument/2006/relationships/image" Target="../media/image214.png"/><Relationship Id="rId18" Type="http://schemas.openxmlformats.org/officeDocument/2006/relationships/image" Target="../media/image219.png"/><Relationship Id="rId3" Type="http://schemas.openxmlformats.org/officeDocument/2006/relationships/image" Target="../media/image204.png"/><Relationship Id="rId7" Type="http://schemas.openxmlformats.org/officeDocument/2006/relationships/image" Target="../media/image208.png"/><Relationship Id="rId12" Type="http://schemas.openxmlformats.org/officeDocument/2006/relationships/image" Target="../media/image213.png"/><Relationship Id="rId17" Type="http://schemas.openxmlformats.org/officeDocument/2006/relationships/image" Target="../media/image218.png"/><Relationship Id="rId2" Type="http://schemas.openxmlformats.org/officeDocument/2006/relationships/image" Target="../media/image203.png"/><Relationship Id="rId16" Type="http://schemas.openxmlformats.org/officeDocument/2006/relationships/image" Target="../media/image217.png"/><Relationship Id="rId1" Type="http://schemas.openxmlformats.org/officeDocument/2006/relationships/slideLayout" Target="../slideLayouts/slideLayout7.xml"/><Relationship Id="rId6" Type="http://schemas.openxmlformats.org/officeDocument/2006/relationships/image" Target="../media/image207.png"/><Relationship Id="rId11" Type="http://schemas.openxmlformats.org/officeDocument/2006/relationships/image" Target="../media/image212.png"/><Relationship Id="rId5" Type="http://schemas.openxmlformats.org/officeDocument/2006/relationships/image" Target="../media/image206.png"/><Relationship Id="rId15" Type="http://schemas.openxmlformats.org/officeDocument/2006/relationships/image" Target="../media/image216.png"/><Relationship Id="rId10" Type="http://schemas.openxmlformats.org/officeDocument/2006/relationships/image" Target="../media/image211.png"/><Relationship Id="rId19" Type="http://schemas.openxmlformats.org/officeDocument/2006/relationships/image" Target="../media/image220.png"/><Relationship Id="rId4" Type="http://schemas.openxmlformats.org/officeDocument/2006/relationships/image" Target="../media/image205.png"/><Relationship Id="rId9" Type="http://schemas.openxmlformats.org/officeDocument/2006/relationships/image" Target="../media/image210.png"/><Relationship Id="rId14" Type="http://schemas.openxmlformats.org/officeDocument/2006/relationships/image" Target="../media/image215.png"/></Relationships>
</file>

<file path=ppt/slides/_rels/slide33.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7.xml"/><Relationship Id="rId5" Type="http://schemas.openxmlformats.org/officeDocument/2006/relationships/image" Target="../media/image224.png"/><Relationship Id="rId4" Type="http://schemas.openxmlformats.org/officeDocument/2006/relationships/image" Target="../media/image223.png"/></Relationships>
</file>

<file path=ppt/slides/_rels/slide34.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3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33.png"/><Relationship Id="rId7" Type="http://schemas.openxmlformats.org/officeDocument/2006/relationships/image" Target="../media/image237.png"/><Relationship Id="rId2" Type="http://schemas.openxmlformats.org/officeDocument/2006/relationships/image" Target="../media/image232.png"/><Relationship Id="rId1" Type="http://schemas.openxmlformats.org/officeDocument/2006/relationships/slideLayout" Target="../slideLayouts/slideLayout7.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s>
</file>

<file path=ppt/slides/_rels/slide37.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7.xml"/><Relationship Id="rId6" Type="http://schemas.openxmlformats.org/officeDocument/2006/relationships/image" Target="../media/image241.png"/><Relationship Id="rId5" Type="http://schemas.openxmlformats.org/officeDocument/2006/relationships/image" Target="../media/image143.png"/><Relationship Id="rId4" Type="http://schemas.openxmlformats.org/officeDocument/2006/relationships/image" Target="../media/image240.png"/></Relationships>
</file>

<file path=ppt/slides/_rels/slide38.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7.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44.png"/></Relationships>
</file>

<file path=ppt/slides/_rels/slide39.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7.xml"/><Relationship Id="rId5" Type="http://schemas.openxmlformats.org/officeDocument/2006/relationships/image" Target="../media/image250.png"/><Relationship Id="rId4" Type="http://schemas.openxmlformats.org/officeDocument/2006/relationships/image" Target="../media/image24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7.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41.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7.xml"/><Relationship Id="rId5" Type="http://schemas.openxmlformats.org/officeDocument/2006/relationships/image" Target="../media/image259.png"/><Relationship Id="rId4" Type="http://schemas.openxmlformats.org/officeDocument/2006/relationships/image" Target="../media/image258.png"/></Relationships>
</file>

<file path=ppt/slides/_rels/slide42.xml.rels><?xml version="1.0" encoding="UTF-8" standalone="yes"?>
<Relationships xmlns="http://schemas.openxmlformats.org/package/2006/relationships"><Relationship Id="rId8" Type="http://schemas.openxmlformats.org/officeDocument/2006/relationships/image" Target="../media/image266.png"/><Relationship Id="rId3" Type="http://schemas.openxmlformats.org/officeDocument/2006/relationships/image" Target="../media/image261.png"/><Relationship Id="rId7" Type="http://schemas.openxmlformats.org/officeDocument/2006/relationships/image" Target="../media/image265.png"/><Relationship Id="rId2" Type="http://schemas.openxmlformats.org/officeDocument/2006/relationships/image" Target="../media/image260.png"/><Relationship Id="rId1" Type="http://schemas.openxmlformats.org/officeDocument/2006/relationships/slideLayout" Target="../slideLayouts/slideLayout7.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43.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7.xml"/><Relationship Id="rId4" Type="http://schemas.openxmlformats.org/officeDocument/2006/relationships/image" Target="../media/image269.png"/></Relationships>
</file>

<file path=ppt/slides/_rels/slide44.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70.png"/><Relationship Id="rId1" Type="http://schemas.openxmlformats.org/officeDocument/2006/relationships/slideLayout" Target="../slideLayouts/slideLayout7.xml"/><Relationship Id="rId6" Type="http://schemas.openxmlformats.org/officeDocument/2006/relationships/image" Target="../media/image246.png"/><Relationship Id="rId5" Type="http://schemas.openxmlformats.org/officeDocument/2006/relationships/image" Target="../media/image272.png"/><Relationship Id="rId4" Type="http://schemas.openxmlformats.org/officeDocument/2006/relationships/image" Target="../media/image271.png"/></Relationships>
</file>

<file path=ppt/slides/_rels/slide45.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png"/><Relationship Id="rId1" Type="http://schemas.openxmlformats.org/officeDocument/2006/relationships/slideLayout" Target="../slideLayouts/slideLayout7.xml"/><Relationship Id="rId5" Type="http://schemas.openxmlformats.org/officeDocument/2006/relationships/image" Target="../media/image276.png"/><Relationship Id="rId4" Type="http://schemas.openxmlformats.org/officeDocument/2006/relationships/image" Target="../media/image275.png"/></Relationships>
</file>

<file path=ppt/slides/_rels/slide46.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 Id="rId6" Type="http://schemas.openxmlformats.org/officeDocument/2006/relationships/image" Target="../media/image281.png"/><Relationship Id="rId5" Type="http://schemas.openxmlformats.org/officeDocument/2006/relationships/image" Target="../media/image280.png"/><Relationship Id="rId4" Type="http://schemas.openxmlformats.org/officeDocument/2006/relationships/image" Target="../media/image279.png"/></Relationships>
</file>

<file path=ppt/slides/_rels/slide47.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7.xml"/><Relationship Id="rId6" Type="http://schemas.openxmlformats.org/officeDocument/2006/relationships/image" Target="../media/image286.png"/><Relationship Id="rId5" Type="http://schemas.openxmlformats.org/officeDocument/2006/relationships/image" Target="../media/image285.png"/><Relationship Id="rId4" Type="http://schemas.openxmlformats.org/officeDocument/2006/relationships/image" Target="../media/image284.png"/></Relationships>
</file>

<file path=ppt/slides/_rels/slide48.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7.xml"/><Relationship Id="rId4" Type="http://schemas.openxmlformats.org/officeDocument/2006/relationships/image" Target="../media/image289.png"/></Relationships>
</file>

<file path=ppt/slides/_rels/slide49.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7.xml"/><Relationship Id="rId6" Type="http://schemas.openxmlformats.org/officeDocument/2006/relationships/image" Target="../media/image294.png"/><Relationship Id="rId5" Type="http://schemas.openxmlformats.org/officeDocument/2006/relationships/image" Target="../media/image293.png"/><Relationship Id="rId4" Type="http://schemas.openxmlformats.org/officeDocument/2006/relationships/image" Target="../media/image292.png"/></Relationships>
</file>

<file path=ppt/slides/_rels/slide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50.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image" Target="../media/image295.png"/><Relationship Id="rId1" Type="http://schemas.openxmlformats.org/officeDocument/2006/relationships/slideLayout" Target="../slideLayouts/slideLayout7.xml"/><Relationship Id="rId5" Type="http://schemas.openxmlformats.org/officeDocument/2006/relationships/image" Target="../media/image298.png"/><Relationship Id="rId4" Type="http://schemas.openxmlformats.org/officeDocument/2006/relationships/image" Target="../media/image297.png"/></Relationships>
</file>

<file path=ppt/slides/_rels/slide51.xml.rels><?xml version="1.0" encoding="UTF-8" standalone="yes"?>
<Relationships xmlns="http://schemas.openxmlformats.org/package/2006/relationships"><Relationship Id="rId8" Type="http://schemas.openxmlformats.org/officeDocument/2006/relationships/image" Target="../media/image305.png"/><Relationship Id="rId3" Type="http://schemas.openxmlformats.org/officeDocument/2006/relationships/image" Target="../media/image300.png"/><Relationship Id="rId7" Type="http://schemas.openxmlformats.org/officeDocument/2006/relationships/image" Target="../media/image304.png"/><Relationship Id="rId12" Type="http://schemas.openxmlformats.org/officeDocument/2006/relationships/image" Target="../media/image309.png"/><Relationship Id="rId2" Type="http://schemas.openxmlformats.org/officeDocument/2006/relationships/image" Target="../media/image299.png"/><Relationship Id="rId1" Type="http://schemas.openxmlformats.org/officeDocument/2006/relationships/slideLayout" Target="../slideLayouts/slideLayout7.xml"/><Relationship Id="rId6" Type="http://schemas.openxmlformats.org/officeDocument/2006/relationships/image" Target="../media/image303.png"/><Relationship Id="rId11" Type="http://schemas.openxmlformats.org/officeDocument/2006/relationships/image" Target="../media/image308.png"/><Relationship Id="rId5" Type="http://schemas.openxmlformats.org/officeDocument/2006/relationships/image" Target="../media/image302.png"/><Relationship Id="rId10" Type="http://schemas.openxmlformats.org/officeDocument/2006/relationships/image" Target="../media/image307.png"/><Relationship Id="rId4" Type="http://schemas.openxmlformats.org/officeDocument/2006/relationships/image" Target="../media/image301.png"/><Relationship Id="rId9" Type="http://schemas.openxmlformats.org/officeDocument/2006/relationships/image" Target="../media/image306.png"/></Relationships>
</file>

<file path=ppt/slides/_rels/slide52.xml.rels><?xml version="1.0" encoding="UTF-8" standalone="yes"?>
<Relationships xmlns="http://schemas.openxmlformats.org/package/2006/relationships"><Relationship Id="rId8" Type="http://schemas.openxmlformats.org/officeDocument/2006/relationships/image" Target="../media/image316.png"/><Relationship Id="rId3" Type="http://schemas.openxmlformats.org/officeDocument/2006/relationships/image" Target="../media/image311.png"/><Relationship Id="rId7" Type="http://schemas.openxmlformats.org/officeDocument/2006/relationships/image" Target="../media/image315.png"/><Relationship Id="rId2" Type="http://schemas.openxmlformats.org/officeDocument/2006/relationships/image" Target="../media/image310.png"/><Relationship Id="rId1" Type="http://schemas.openxmlformats.org/officeDocument/2006/relationships/slideLayout" Target="../slideLayouts/slideLayout7.xml"/><Relationship Id="rId6" Type="http://schemas.openxmlformats.org/officeDocument/2006/relationships/image" Target="../media/image314.png"/><Relationship Id="rId11" Type="http://schemas.openxmlformats.org/officeDocument/2006/relationships/image" Target="../media/image319.png"/><Relationship Id="rId5" Type="http://schemas.openxmlformats.org/officeDocument/2006/relationships/image" Target="../media/image313.png"/><Relationship Id="rId10" Type="http://schemas.openxmlformats.org/officeDocument/2006/relationships/image" Target="../media/image318.png"/><Relationship Id="rId4" Type="http://schemas.openxmlformats.org/officeDocument/2006/relationships/image" Target="../media/image312.png"/><Relationship Id="rId9" Type="http://schemas.openxmlformats.org/officeDocument/2006/relationships/image" Target="../media/image317.png"/></Relationships>
</file>

<file path=ppt/slides/_rels/slide53.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20.png"/><Relationship Id="rId1" Type="http://schemas.openxmlformats.org/officeDocument/2006/relationships/slideLayout" Target="../slideLayouts/slideLayout7.xml"/><Relationship Id="rId6" Type="http://schemas.openxmlformats.org/officeDocument/2006/relationships/image" Target="../media/image324.png"/><Relationship Id="rId5" Type="http://schemas.openxmlformats.org/officeDocument/2006/relationships/image" Target="../media/image323.png"/><Relationship Id="rId4" Type="http://schemas.openxmlformats.org/officeDocument/2006/relationships/image" Target="../media/image322.png"/></Relationships>
</file>

<file path=ppt/slides/_rels/slide54.xml.rels><?xml version="1.0" encoding="UTF-8" standalone="yes"?>
<Relationships xmlns="http://schemas.openxmlformats.org/package/2006/relationships"><Relationship Id="rId8" Type="http://schemas.openxmlformats.org/officeDocument/2006/relationships/image" Target="../media/image331.png"/><Relationship Id="rId3" Type="http://schemas.openxmlformats.org/officeDocument/2006/relationships/image" Target="../media/image326.png"/><Relationship Id="rId7" Type="http://schemas.openxmlformats.org/officeDocument/2006/relationships/image" Target="../media/image330.png"/><Relationship Id="rId2" Type="http://schemas.openxmlformats.org/officeDocument/2006/relationships/image" Target="../media/image325.png"/><Relationship Id="rId1" Type="http://schemas.openxmlformats.org/officeDocument/2006/relationships/slideLayout" Target="../slideLayouts/slideLayout7.xml"/><Relationship Id="rId6" Type="http://schemas.openxmlformats.org/officeDocument/2006/relationships/image" Target="../media/image329.png"/><Relationship Id="rId5" Type="http://schemas.openxmlformats.org/officeDocument/2006/relationships/image" Target="../media/image328.png"/><Relationship Id="rId4" Type="http://schemas.openxmlformats.org/officeDocument/2006/relationships/image" Target="../media/image327.png"/><Relationship Id="rId9" Type="http://schemas.openxmlformats.org/officeDocument/2006/relationships/image" Target="../media/image332.png"/></Relationships>
</file>

<file path=ppt/slides/_rels/slide55.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image" Target="../media/image333.png"/><Relationship Id="rId1" Type="http://schemas.openxmlformats.org/officeDocument/2006/relationships/slideLayout" Target="../slideLayouts/slideLayout7.xml"/><Relationship Id="rId4" Type="http://schemas.openxmlformats.org/officeDocument/2006/relationships/image" Target="../media/image335.png"/></Relationships>
</file>

<file path=ppt/slides/_rels/slide56.xml.rels><?xml version="1.0" encoding="UTF-8" standalone="yes"?>
<Relationships xmlns="http://schemas.openxmlformats.org/package/2006/relationships"><Relationship Id="rId8" Type="http://schemas.openxmlformats.org/officeDocument/2006/relationships/image" Target="../media/image342.png"/><Relationship Id="rId3" Type="http://schemas.openxmlformats.org/officeDocument/2006/relationships/image" Target="../media/image337.png"/><Relationship Id="rId7" Type="http://schemas.openxmlformats.org/officeDocument/2006/relationships/image" Target="../media/image341.png"/><Relationship Id="rId2" Type="http://schemas.openxmlformats.org/officeDocument/2006/relationships/image" Target="../media/image336.png"/><Relationship Id="rId1" Type="http://schemas.openxmlformats.org/officeDocument/2006/relationships/slideLayout" Target="../slideLayouts/slideLayout7.xml"/><Relationship Id="rId6" Type="http://schemas.openxmlformats.org/officeDocument/2006/relationships/image" Target="../media/image340.png"/><Relationship Id="rId5" Type="http://schemas.openxmlformats.org/officeDocument/2006/relationships/image" Target="../media/image339.png"/><Relationship Id="rId4" Type="http://schemas.openxmlformats.org/officeDocument/2006/relationships/image" Target="../media/image338.png"/></Relationships>
</file>

<file path=ppt/slides/_rels/slide57.xml.rels><?xml version="1.0" encoding="UTF-8" standalone="yes"?>
<Relationships xmlns="http://schemas.openxmlformats.org/package/2006/relationships"><Relationship Id="rId2" Type="http://schemas.openxmlformats.org/officeDocument/2006/relationships/image" Target="../media/image34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image" Target="../media/image344.png"/><Relationship Id="rId1" Type="http://schemas.openxmlformats.org/officeDocument/2006/relationships/slideLayout" Target="../slideLayouts/slideLayout7.xml"/><Relationship Id="rId4" Type="http://schemas.openxmlformats.org/officeDocument/2006/relationships/image" Target="../media/image346.png"/></Relationships>
</file>

<file path=ppt/slides/_rels/slide59.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image" Target="../media/image34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350.png"/><Relationship Id="rId7" Type="http://schemas.openxmlformats.org/officeDocument/2006/relationships/image" Target="../media/image354.png"/><Relationship Id="rId2" Type="http://schemas.openxmlformats.org/officeDocument/2006/relationships/image" Target="../media/image349.png"/><Relationship Id="rId1" Type="http://schemas.openxmlformats.org/officeDocument/2006/relationships/slideLayout" Target="../slideLayouts/slideLayout7.xml"/><Relationship Id="rId6" Type="http://schemas.openxmlformats.org/officeDocument/2006/relationships/image" Target="../media/image353.png"/><Relationship Id="rId5" Type="http://schemas.openxmlformats.org/officeDocument/2006/relationships/image" Target="../media/image352.png"/><Relationship Id="rId4" Type="http://schemas.openxmlformats.org/officeDocument/2006/relationships/image" Target="../media/image351.png"/></Relationships>
</file>

<file path=ppt/slides/_rels/slide61.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7.xml"/><Relationship Id="rId6" Type="http://schemas.openxmlformats.org/officeDocument/2006/relationships/image" Target="../media/image359.png"/><Relationship Id="rId5" Type="http://schemas.openxmlformats.org/officeDocument/2006/relationships/image" Target="../media/image358.png"/><Relationship Id="rId4" Type="http://schemas.openxmlformats.org/officeDocument/2006/relationships/image" Target="../media/image357.png"/></Relationships>
</file>

<file path=ppt/slides/_rels/slide62.xml.rels><?xml version="1.0" encoding="UTF-8" standalone="yes"?>
<Relationships xmlns="http://schemas.openxmlformats.org/package/2006/relationships"><Relationship Id="rId8" Type="http://schemas.openxmlformats.org/officeDocument/2006/relationships/image" Target="../media/image332.png"/><Relationship Id="rId3" Type="http://schemas.openxmlformats.org/officeDocument/2006/relationships/image" Target="../media/image361.png"/><Relationship Id="rId7" Type="http://schemas.openxmlformats.org/officeDocument/2006/relationships/image" Target="../media/image325.png"/><Relationship Id="rId2" Type="http://schemas.openxmlformats.org/officeDocument/2006/relationships/image" Target="../media/image360.png"/><Relationship Id="rId1" Type="http://schemas.openxmlformats.org/officeDocument/2006/relationships/slideLayout" Target="../slideLayouts/slideLayout7.xml"/><Relationship Id="rId6" Type="http://schemas.openxmlformats.org/officeDocument/2006/relationships/image" Target="../media/image363.png"/><Relationship Id="rId5" Type="http://schemas.openxmlformats.org/officeDocument/2006/relationships/image" Target="../media/image327.png"/><Relationship Id="rId10" Type="http://schemas.openxmlformats.org/officeDocument/2006/relationships/image" Target="../media/image349.png"/><Relationship Id="rId4" Type="http://schemas.openxmlformats.org/officeDocument/2006/relationships/image" Target="../media/image362.png"/><Relationship Id="rId9" Type="http://schemas.openxmlformats.org/officeDocument/2006/relationships/image" Target="../media/image335.png"/></Relationships>
</file>

<file path=ppt/slides/_rels/slide63.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image" Target="../media/image36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66.png"/><Relationship Id="rId2" Type="http://schemas.openxmlformats.org/officeDocument/2006/relationships/image" Target="../media/image36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image" Target="../media/image36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69.png"/><Relationship Id="rId1" Type="http://schemas.openxmlformats.org/officeDocument/2006/relationships/slideLayout" Target="../slideLayouts/slideLayout7.xml"/><Relationship Id="rId6" Type="http://schemas.openxmlformats.org/officeDocument/2006/relationships/image" Target="../media/image373.png"/><Relationship Id="rId5" Type="http://schemas.openxmlformats.org/officeDocument/2006/relationships/image" Target="../media/image372.png"/><Relationship Id="rId4" Type="http://schemas.openxmlformats.org/officeDocument/2006/relationships/image" Target="../media/image371.png"/></Relationships>
</file>

<file path=ppt/slides/_rels/slide67.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image" Target="../media/image37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7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image" Target="../media/image377.png"/><Relationship Id="rId1" Type="http://schemas.openxmlformats.org/officeDocument/2006/relationships/slideLayout" Target="../slideLayouts/slideLayout7.xml"/><Relationship Id="rId4" Type="http://schemas.openxmlformats.org/officeDocument/2006/relationships/image" Target="../media/image379.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image" Target="../media/image380.png"/><Relationship Id="rId1" Type="http://schemas.openxmlformats.org/officeDocument/2006/relationships/slideLayout" Target="../slideLayouts/slideLayout7.xml"/><Relationship Id="rId5" Type="http://schemas.openxmlformats.org/officeDocument/2006/relationships/image" Target="../media/image383.png"/><Relationship Id="rId4" Type="http://schemas.openxmlformats.org/officeDocument/2006/relationships/image" Target="../media/image382.png"/></Relationships>
</file>

<file path=ppt/slides/_rels/slide71.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image" Target="../media/image384.png"/><Relationship Id="rId1" Type="http://schemas.openxmlformats.org/officeDocument/2006/relationships/slideLayout" Target="../slideLayouts/slideLayout7.xml"/><Relationship Id="rId5" Type="http://schemas.openxmlformats.org/officeDocument/2006/relationships/image" Target="../media/image349.png"/><Relationship Id="rId4" Type="http://schemas.openxmlformats.org/officeDocument/2006/relationships/image" Target="../media/image386.png"/></Relationships>
</file>

<file path=ppt/slides/_rels/slide72.xml.rels><?xml version="1.0" encoding="UTF-8" standalone="yes"?>
<Relationships xmlns="http://schemas.openxmlformats.org/package/2006/relationships"><Relationship Id="rId3" Type="http://schemas.openxmlformats.org/officeDocument/2006/relationships/image" Target="../media/image388.png"/><Relationship Id="rId2" Type="http://schemas.openxmlformats.org/officeDocument/2006/relationships/image" Target="../media/image387.png"/><Relationship Id="rId1" Type="http://schemas.openxmlformats.org/officeDocument/2006/relationships/slideLayout" Target="../slideLayouts/slideLayout7.xml"/><Relationship Id="rId5" Type="http://schemas.openxmlformats.org/officeDocument/2006/relationships/image" Target="../media/image390.png"/><Relationship Id="rId4" Type="http://schemas.openxmlformats.org/officeDocument/2006/relationships/image" Target="../media/image389.png"/></Relationships>
</file>

<file path=ppt/slides/_rels/slide73.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image" Target="../media/image39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94.png"/><Relationship Id="rId2" Type="http://schemas.openxmlformats.org/officeDocument/2006/relationships/image" Target="../media/image393.png"/><Relationship Id="rId1" Type="http://schemas.openxmlformats.org/officeDocument/2006/relationships/slideLayout" Target="../slideLayouts/slideLayout7.xml"/><Relationship Id="rId5" Type="http://schemas.openxmlformats.org/officeDocument/2006/relationships/image" Target="../media/image396.png"/><Relationship Id="rId4" Type="http://schemas.openxmlformats.org/officeDocument/2006/relationships/image" Target="../media/image395.png"/></Relationships>
</file>

<file path=ppt/slides/_rels/slide75.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image" Target="../media/image397.png"/><Relationship Id="rId1" Type="http://schemas.openxmlformats.org/officeDocument/2006/relationships/slideLayout" Target="../slideLayouts/slideLayout7.xml"/><Relationship Id="rId6" Type="http://schemas.openxmlformats.org/officeDocument/2006/relationships/image" Target="../media/image401.png"/><Relationship Id="rId5" Type="http://schemas.openxmlformats.org/officeDocument/2006/relationships/image" Target="../media/image400.png"/><Relationship Id="rId4" Type="http://schemas.openxmlformats.org/officeDocument/2006/relationships/image" Target="../media/image399.png"/></Relationships>
</file>

<file path=ppt/slides/_rels/slide76.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image" Target="../media/image402.png"/><Relationship Id="rId1" Type="http://schemas.openxmlformats.org/officeDocument/2006/relationships/slideLayout" Target="../slideLayouts/slideLayout7.xml"/><Relationship Id="rId6" Type="http://schemas.openxmlformats.org/officeDocument/2006/relationships/image" Target="../media/image406.png"/><Relationship Id="rId5" Type="http://schemas.openxmlformats.org/officeDocument/2006/relationships/image" Target="../media/image405.png"/><Relationship Id="rId4" Type="http://schemas.openxmlformats.org/officeDocument/2006/relationships/image" Target="../media/image404.png"/></Relationships>
</file>

<file path=ppt/slides/_rels/slide77.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image" Target="../media/image40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409.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image" Target="../media/image412.png"/><Relationship Id="rId1" Type="http://schemas.openxmlformats.org/officeDocument/2006/relationships/slideLayout" Target="../slideLayouts/slideLayout7.xml"/><Relationship Id="rId4" Type="http://schemas.openxmlformats.org/officeDocument/2006/relationships/image" Target="../media/image414.png"/></Relationships>
</file>

<file path=ppt/slides/_rels/slide81.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image" Target="../media/image41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image" Target="../media/image417.png"/><Relationship Id="rId1" Type="http://schemas.openxmlformats.org/officeDocument/2006/relationships/slideLayout" Target="../slideLayouts/slideLayout7.xml"/><Relationship Id="rId5" Type="http://schemas.openxmlformats.org/officeDocument/2006/relationships/image" Target="../media/image420.png"/><Relationship Id="rId4" Type="http://schemas.openxmlformats.org/officeDocument/2006/relationships/image" Target="../media/image419.png"/></Relationships>
</file>

<file path=ppt/slides/_rels/slide83.xml.rels><?xml version="1.0" encoding="UTF-8" standalone="yes"?>
<Relationships xmlns="http://schemas.openxmlformats.org/package/2006/relationships"><Relationship Id="rId8" Type="http://schemas.openxmlformats.org/officeDocument/2006/relationships/image" Target="../media/image427.png"/><Relationship Id="rId3" Type="http://schemas.openxmlformats.org/officeDocument/2006/relationships/image" Target="../media/image422.png"/><Relationship Id="rId7" Type="http://schemas.openxmlformats.org/officeDocument/2006/relationships/image" Target="../media/image426.png"/><Relationship Id="rId2" Type="http://schemas.openxmlformats.org/officeDocument/2006/relationships/image" Target="../media/image421.png"/><Relationship Id="rId1" Type="http://schemas.openxmlformats.org/officeDocument/2006/relationships/slideLayout" Target="../slideLayouts/slideLayout7.xml"/><Relationship Id="rId6" Type="http://schemas.openxmlformats.org/officeDocument/2006/relationships/image" Target="../media/image425.png"/><Relationship Id="rId5" Type="http://schemas.openxmlformats.org/officeDocument/2006/relationships/image" Target="../media/image424.png"/><Relationship Id="rId4" Type="http://schemas.openxmlformats.org/officeDocument/2006/relationships/image" Target="../media/image423.png"/><Relationship Id="rId9" Type="http://schemas.openxmlformats.org/officeDocument/2006/relationships/image" Target="../media/image428.png"/></Relationships>
</file>

<file path=ppt/slides/_rels/slide84.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29.png"/><Relationship Id="rId1" Type="http://schemas.openxmlformats.org/officeDocument/2006/relationships/slideLayout" Target="../slideLayouts/slideLayout7.xml"/><Relationship Id="rId6" Type="http://schemas.openxmlformats.org/officeDocument/2006/relationships/image" Target="../media/image433.png"/><Relationship Id="rId5" Type="http://schemas.openxmlformats.org/officeDocument/2006/relationships/image" Target="../media/image432.png"/><Relationship Id="rId4" Type="http://schemas.openxmlformats.org/officeDocument/2006/relationships/image" Target="../media/image431.png"/></Relationships>
</file>

<file path=ppt/slides/_rels/slide85.xml.rels><?xml version="1.0" encoding="UTF-8" standalone="yes"?>
<Relationships xmlns="http://schemas.openxmlformats.org/package/2006/relationships"><Relationship Id="rId3" Type="http://schemas.openxmlformats.org/officeDocument/2006/relationships/image" Target="../media/image435.png"/><Relationship Id="rId7" Type="http://schemas.openxmlformats.org/officeDocument/2006/relationships/image" Target="../media/image439.png"/><Relationship Id="rId2" Type="http://schemas.openxmlformats.org/officeDocument/2006/relationships/image" Target="../media/image434.png"/><Relationship Id="rId1" Type="http://schemas.openxmlformats.org/officeDocument/2006/relationships/slideLayout" Target="../slideLayouts/slideLayout7.xml"/><Relationship Id="rId6" Type="http://schemas.openxmlformats.org/officeDocument/2006/relationships/image" Target="../media/image438.png"/><Relationship Id="rId5" Type="http://schemas.openxmlformats.org/officeDocument/2006/relationships/image" Target="../media/image437.png"/><Relationship Id="rId4" Type="http://schemas.openxmlformats.org/officeDocument/2006/relationships/image" Target="../media/image436.png"/></Relationships>
</file>

<file path=ppt/slides/_rels/slide86.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image" Target="../media/image440.png"/><Relationship Id="rId1" Type="http://schemas.openxmlformats.org/officeDocument/2006/relationships/slideLayout" Target="../slideLayouts/slideLayout7.xml"/><Relationship Id="rId5" Type="http://schemas.openxmlformats.org/officeDocument/2006/relationships/image" Target="../media/image427.png"/><Relationship Id="rId4" Type="http://schemas.openxmlformats.org/officeDocument/2006/relationships/image" Target="../media/image442.png"/></Relationships>
</file>

<file path=ppt/slides/_rels/slide87.xml.rels><?xml version="1.0" encoding="UTF-8" standalone="yes"?>
<Relationships xmlns="http://schemas.openxmlformats.org/package/2006/relationships"><Relationship Id="rId3" Type="http://schemas.openxmlformats.org/officeDocument/2006/relationships/image" Target="../media/image444.png"/><Relationship Id="rId2" Type="http://schemas.openxmlformats.org/officeDocument/2006/relationships/image" Target="../media/image443.png"/><Relationship Id="rId1" Type="http://schemas.openxmlformats.org/officeDocument/2006/relationships/slideLayout" Target="../slideLayouts/slideLayout7.xml"/><Relationship Id="rId6" Type="http://schemas.openxmlformats.org/officeDocument/2006/relationships/image" Target="../media/image447.png"/><Relationship Id="rId5" Type="http://schemas.openxmlformats.org/officeDocument/2006/relationships/image" Target="../media/image446.png"/><Relationship Id="rId4" Type="http://schemas.openxmlformats.org/officeDocument/2006/relationships/image" Target="../media/image445.png"/></Relationships>
</file>

<file path=ppt/slides/_rels/slide88.xml.rels><?xml version="1.0" encoding="UTF-8" standalone="yes"?>
<Relationships xmlns="http://schemas.openxmlformats.org/package/2006/relationships"><Relationship Id="rId3" Type="http://schemas.openxmlformats.org/officeDocument/2006/relationships/image" Target="../media/image449.png"/><Relationship Id="rId2" Type="http://schemas.openxmlformats.org/officeDocument/2006/relationships/image" Target="../media/image448.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image" Target="../media/image450.png"/><Relationship Id="rId1" Type="http://schemas.openxmlformats.org/officeDocument/2006/relationships/slideLayout" Target="../slideLayouts/slideLayout7.xml"/><Relationship Id="rId5" Type="http://schemas.openxmlformats.org/officeDocument/2006/relationships/image" Target="../media/image453.png"/><Relationship Id="rId4" Type="http://schemas.openxmlformats.org/officeDocument/2006/relationships/image" Target="../media/image452.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90.xml.rels><?xml version="1.0" encoding="UTF-8" standalone="yes"?>
<Relationships xmlns="http://schemas.openxmlformats.org/package/2006/relationships"><Relationship Id="rId3" Type="http://schemas.openxmlformats.org/officeDocument/2006/relationships/image" Target="../media/image455.png"/><Relationship Id="rId2" Type="http://schemas.openxmlformats.org/officeDocument/2006/relationships/image" Target="../media/image454.png"/><Relationship Id="rId1" Type="http://schemas.openxmlformats.org/officeDocument/2006/relationships/slideLayout" Target="../slideLayouts/slideLayout7.xml"/><Relationship Id="rId5" Type="http://schemas.openxmlformats.org/officeDocument/2006/relationships/image" Target="../media/image457.png"/><Relationship Id="rId4" Type="http://schemas.openxmlformats.org/officeDocument/2006/relationships/image" Target="../media/image456.png"/></Relationships>
</file>

<file path=ppt/slides/_rels/slide91.xml.rels><?xml version="1.0" encoding="UTF-8" standalone="yes"?>
<Relationships xmlns="http://schemas.openxmlformats.org/package/2006/relationships"><Relationship Id="rId3" Type="http://schemas.openxmlformats.org/officeDocument/2006/relationships/image" Target="../media/image459.png"/><Relationship Id="rId2" Type="http://schemas.openxmlformats.org/officeDocument/2006/relationships/image" Target="../media/image458.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image" Target="../media/image460.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463.png"/><Relationship Id="rId2" Type="http://schemas.openxmlformats.org/officeDocument/2006/relationships/image" Target="../media/image462.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6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466.png"/><Relationship Id="rId2" Type="http://schemas.openxmlformats.org/officeDocument/2006/relationships/image" Target="../media/image465.png"/><Relationship Id="rId1" Type="http://schemas.openxmlformats.org/officeDocument/2006/relationships/slideLayout" Target="../slideLayouts/slideLayout7.xml"/><Relationship Id="rId6" Type="http://schemas.openxmlformats.org/officeDocument/2006/relationships/image" Target="../media/image469.png"/><Relationship Id="rId5" Type="http://schemas.openxmlformats.org/officeDocument/2006/relationships/image" Target="../media/image468.png"/><Relationship Id="rId4" Type="http://schemas.openxmlformats.org/officeDocument/2006/relationships/image" Target="../media/image467.png"/></Relationships>
</file>

<file path=ppt/slides/_rels/slide96.xml.rels><?xml version="1.0" encoding="UTF-8" standalone="yes"?>
<Relationships xmlns="http://schemas.openxmlformats.org/package/2006/relationships"><Relationship Id="rId3" Type="http://schemas.openxmlformats.org/officeDocument/2006/relationships/image" Target="../media/image471.png"/><Relationship Id="rId2" Type="http://schemas.openxmlformats.org/officeDocument/2006/relationships/image" Target="../media/image470.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473.png"/><Relationship Id="rId2" Type="http://schemas.openxmlformats.org/officeDocument/2006/relationships/image" Target="../media/image472.png"/><Relationship Id="rId1" Type="http://schemas.openxmlformats.org/officeDocument/2006/relationships/slideLayout" Target="../slideLayouts/slideLayout7.xml"/><Relationship Id="rId6" Type="http://schemas.openxmlformats.org/officeDocument/2006/relationships/image" Target="../media/image476.png"/><Relationship Id="rId5" Type="http://schemas.openxmlformats.org/officeDocument/2006/relationships/image" Target="../media/image475.png"/><Relationship Id="rId4" Type="http://schemas.openxmlformats.org/officeDocument/2006/relationships/image" Target="../media/image474.png"/></Relationships>
</file>

<file path=ppt/slides/_rels/slide98.xml.rels><?xml version="1.0" encoding="UTF-8" standalone="yes"?>
<Relationships xmlns="http://schemas.openxmlformats.org/package/2006/relationships"><Relationship Id="rId3" Type="http://schemas.openxmlformats.org/officeDocument/2006/relationships/image" Target="../media/image478.png"/><Relationship Id="rId2" Type="http://schemas.openxmlformats.org/officeDocument/2006/relationships/image" Target="../media/image477.png"/><Relationship Id="rId1" Type="http://schemas.openxmlformats.org/officeDocument/2006/relationships/slideLayout" Target="../slideLayouts/slideLayout7.xml"/><Relationship Id="rId4" Type="http://schemas.openxmlformats.org/officeDocument/2006/relationships/image" Target="../media/image479.png"/></Relationships>
</file>

<file path=ppt/slides/_rels/slide99.xml.rels><?xml version="1.0" encoding="UTF-8" standalone="yes"?>
<Relationships xmlns="http://schemas.openxmlformats.org/package/2006/relationships"><Relationship Id="rId3" Type="http://schemas.openxmlformats.org/officeDocument/2006/relationships/image" Target="../media/image481.png"/><Relationship Id="rId2" Type="http://schemas.openxmlformats.org/officeDocument/2006/relationships/image" Target="../media/image48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3EDE54-6A3E-AD49-15BE-B9404E180E58}"/>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7" name="TextBox 6">
            <a:extLst>
              <a:ext uri="{FF2B5EF4-FFF2-40B4-BE49-F238E27FC236}">
                <a16:creationId xmlns:a16="http://schemas.microsoft.com/office/drawing/2014/main" id="{B0AEDEEF-FFBB-FBE8-2F33-ACF736ABA9DB}"/>
              </a:ext>
            </a:extLst>
          </p:cNvPr>
          <p:cNvSpPr txBox="1"/>
          <p:nvPr/>
        </p:nvSpPr>
        <p:spPr>
          <a:xfrm>
            <a:off x="626301" y="1206783"/>
            <a:ext cx="2623090" cy="923330"/>
          </a:xfrm>
          <a:prstGeom prst="rect">
            <a:avLst/>
          </a:prstGeom>
          <a:noFill/>
        </p:spPr>
        <p:txBody>
          <a:bodyPr wrap="none" rtlCol="0">
            <a:spAutoFit/>
          </a:bodyPr>
          <a:lstStyle/>
          <a:p>
            <a:r>
              <a:rPr lang="en-US" dirty="0"/>
              <a:t>Time: TR 11:10-12:25 AM</a:t>
            </a:r>
          </a:p>
          <a:p>
            <a:r>
              <a:rPr lang="en-US" dirty="0"/>
              <a:t>	   M 3:00-3:50 PM</a:t>
            </a:r>
          </a:p>
          <a:p>
            <a:r>
              <a:rPr lang="en-US" dirty="0"/>
              <a:t>Location: CHEN 106</a:t>
            </a:r>
          </a:p>
        </p:txBody>
      </p:sp>
      <p:sp>
        <p:nvSpPr>
          <p:cNvPr id="8" name="TextBox 7">
            <a:extLst>
              <a:ext uri="{FF2B5EF4-FFF2-40B4-BE49-F238E27FC236}">
                <a16:creationId xmlns:a16="http://schemas.microsoft.com/office/drawing/2014/main" id="{3B4D7C5B-008F-311A-4369-39DAA3FAA89E}"/>
              </a:ext>
            </a:extLst>
          </p:cNvPr>
          <p:cNvSpPr txBox="1"/>
          <p:nvPr/>
        </p:nvSpPr>
        <p:spPr>
          <a:xfrm>
            <a:off x="626301" y="2105117"/>
            <a:ext cx="3991990" cy="2308324"/>
          </a:xfrm>
          <a:prstGeom prst="rect">
            <a:avLst/>
          </a:prstGeom>
          <a:noFill/>
        </p:spPr>
        <p:txBody>
          <a:bodyPr wrap="none" rtlCol="0">
            <a:spAutoFit/>
          </a:bodyPr>
          <a:lstStyle/>
          <a:p>
            <a:r>
              <a:rPr lang="en-US" dirty="0"/>
              <a:t>Instructor: Dr. Martin Sentmanat</a:t>
            </a:r>
          </a:p>
          <a:p>
            <a:pPr marL="285750" indent="-285750">
              <a:buFont typeface="Arial" panose="020B0604020202020204" pitchFamily="34" charset="0"/>
              <a:buChar char="•"/>
            </a:pPr>
            <a:r>
              <a:rPr lang="en-US" dirty="0"/>
              <a:t>Office: CHEN 248</a:t>
            </a:r>
          </a:p>
          <a:p>
            <a:pPr marL="285750" indent="-285750">
              <a:buFont typeface="Arial" panose="020B0604020202020204" pitchFamily="34" charset="0"/>
              <a:buChar char="•"/>
            </a:pPr>
            <a:r>
              <a:rPr lang="en-US" dirty="0"/>
              <a:t>Phone: (979) 862-7687</a:t>
            </a:r>
          </a:p>
          <a:p>
            <a:pPr marL="285750" indent="-285750">
              <a:buFont typeface="Arial" panose="020B0604020202020204" pitchFamily="34" charset="0"/>
              <a:buChar char="•"/>
            </a:pPr>
            <a:r>
              <a:rPr lang="en-US" dirty="0"/>
              <a:t>Email: martin.sentmant@tamu.edu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 10:00-11:00 AM</a:t>
            </a:r>
          </a:p>
          <a:p>
            <a:pPr marL="742950" lvl="1" indent="-285750">
              <a:buFont typeface="Arial" panose="020B0604020202020204" pitchFamily="34" charset="0"/>
              <a:buChar char="•"/>
            </a:pPr>
            <a:r>
              <a:rPr lang="en-US" dirty="0"/>
              <a:t>W 1:00-3:00 PM</a:t>
            </a:r>
          </a:p>
          <a:p>
            <a:endParaRPr lang="en-US" b="1" dirty="0"/>
          </a:p>
        </p:txBody>
      </p:sp>
      <p:graphicFrame>
        <p:nvGraphicFramePr>
          <p:cNvPr id="10" name="Table 9">
            <a:extLst>
              <a:ext uri="{FF2B5EF4-FFF2-40B4-BE49-F238E27FC236}">
                <a16:creationId xmlns:a16="http://schemas.microsoft.com/office/drawing/2014/main" id="{753812B0-76B2-494C-18F6-8AEB0EF0ABB2}"/>
              </a:ext>
            </a:extLst>
          </p:cNvPr>
          <p:cNvGraphicFramePr>
            <a:graphicFrameLocks noGrp="1"/>
          </p:cNvGraphicFramePr>
          <p:nvPr>
            <p:extLst>
              <p:ext uri="{D42A27DB-BD31-4B8C-83A1-F6EECF244321}">
                <p14:modId xmlns:p14="http://schemas.microsoft.com/office/powerpoint/2010/main" val="1279206429"/>
              </p:ext>
            </p:extLst>
          </p:nvPr>
        </p:nvGraphicFramePr>
        <p:xfrm>
          <a:off x="747547" y="7000771"/>
          <a:ext cx="7191705" cy="2874834"/>
        </p:xfrm>
        <a:graphic>
          <a:graphicData uri="http://schemas.openxmlformats.org/drawingml/2006/table">
            <a:tbl>
              <a:tblPr firstRow="1" bandRow="1">
                <a:tableStyleId>{775DCB02-9BB8-47FD-8907-85C794F793BA}</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2446984462"/>
                  </a:ext>
                </a:extLst>
              </a:tr>
              <a:tr h="483221">
                <a:tc>
                  <a:txBody>
                    <a:bodyPr/>
                    <a:lstStyle/>
                    <a:p>
                      <a:pPr algn="ctr"/>
                      <a:r>
                        <a:rPr lang="en-US" dirty="0"/>
                        <a:t>Daily Quizzes</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26</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5</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30%</a:t>
                      </a:r>
                    </a:p>
                  </a:txBody>
                  <a:tcPr/>
                </a:tc>
                <a:extLst>
                  <a:ext uri="{0D108BD9-81ED-4DB2-BD59-A6C34878D82A}">
                    <a16:rowId xmlns:a16="http://schemas.microsoft.com/office/drawing/2014/main" val="1938509002"/>
                  </a:ext>
                </a:extLst>
              </a:tr>
            </a:tbl>
          </a:graphicData>
        </a:graphic>
      </p:graphicFrame>
    </p:spTree>
    <p:extLst>
      <p:ext uri="{BB962C8B-B14F-4D97-AF65-F5344CB8AC3E}">
        <p14:creationId xmlns:p14="http://schemas.microsoft.com/office/powerpoint/2010/main" val="4223169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2C09D7-9898-59D4-B41C-6A2558F99737}"/>
              </a:ext>
            </a:extLst>
          </p:cNvPr>
          <p:cNvSpPr txBox="1"/>
          <p:nvPr/>
        </p:nvSpPr>
        <p:spPr>
          <a:xfrm>
            <a:off x="0" y="6462288"/>
            <a:ext cx="5394875" cy="461665"/>
          </a:xfrm>
          <a:prstGeom prst="rect">
            <a:avLst/>
          </a:prstGeom>
          <a:noFill/>
        </p:spPr>
        <p:txBody>
          <a:bodyPr wrap="none" rtlCol="0">
            <a:spAutoFit/>
          </a:bodyPr>
          <a:lstStyle/>
          <a:p>
            <a:r>
              <a:rPr lang="en-US" sz="2400" dirty="0"/>
              <a:t>Determining viscosity with Viscometers</a:t>
            </a:r>
          </a:p>
        </p:txBody>
      </p:sp>
      <p:sp>
        <p:nvSpPr>
          <p:cNvPr id="3" name="TextBox 2">
            <a:extLst>
              <a:ext uri="{FF2B5EF4-FFF2-40B4-BE49-F238E27FC236}">
                <a16:creationId xmlns:a16="http://schemas.microsoft.com/office/drawing/2014/main" id="{5FAC5266-0E53-9A49-9F33-F08DC20090B4}"/>
              </a:ext>
            </a:extLst>
          </p:cNvPr>
          <p:cNvSpPr txBox="1"/>
          <p:nvPr/>
        </p:nvSpPr>
        <p:spPr>
          <a:xfrm>
            <a:off x="0" y="0"/>
            <a:ext cx="1621919" cy="461665"/>
          </a:xfrm>
          <a:prstGeom prst="rect">
            <a:avLst/>
          </a:prstGeom>
          <a:noFill/>
        </p:spPr>
        <p:txBody>
          <a:bodyPr wrap="none" rtlCol="0">
            <a:spAutoFit/>
          </a:bodyPr>
          <a:lstStyle/>
          <a:p>
            <a:r>
              <a:rPr lang="en-US" sz="2400" dirty="0"/>
              <a:t>More Units</a:t>
            </a:r>
          </a:p>
        </p:txBody>
      </p:sp>
      <p:pic>
        <p:nvPicPr>
          <p:cNvPr id="5" name="Picture 4">
            <a:extLst>
              <a:ext uri="{FF2B5EF4-FFF2-40B4-BE49-F238E27FC236}">
                <a16:creationId xmlns:a16="http://schemas.microsoft.com/office/drawing/2014/main" id="{99C65978-64B1-5CA8-E381-B3F870A3D8A7}"/>
              </a:ext>
            </a:extLst>
          </p:cNvPr>
          <p:cNvPicPr>
            <a:picLocks noChangeAspect="1"/>
          </p:cNvPicPr>
          <p:nvPr/>
        </p:nvPicPr>
        <p:blipFill>
          <a:blip r:embed="rId2"/>
          <a:stretch>
            <a:fillRect/>
          </a:stretch>
        </p:blipFill>
        <p:spPr>
          <a:xfrm>
            <a:off x="451915" y="461665"/>
            <a:ext cx="7478169" cy="3258005"/>
          </a:xfrm>
          <a:prstGeom prst="rect">
            <a:avLst/>
          </a:prstGeom>
        </p:spPr>
      </p:pic>
      <p:sp>
        <p:nvSpPr>
          <p:cNvPr id="6" name="TextBox 5">
            <a:extLst>
              <a:ext uri="{FF2B5EF4-FFF2-40B4-BE49-F238E27FC236}">
                <a16:creationId xmlns:a16="http://schemas.microsoft.com/office/drawing/2014/main" id="{28A7E058-FE5E-1A1E-93F0-8F1AE0B6E564}"/>
              </a:ext>
            </a:extLst>
          </p:cNvPr>
          <p:cNvSpPr txBox="1"/>
          <p:nvPr/>
        </p:nvSpPr>
        <p:spPr>
          <a:xfrm>
            <a:off x="0" y="3812003"/>
            <a:ext cx="6651436" cy="400110"/>
          </a:xfrm>
          <a:prstGeom prst="rect">
            <a:avLst/>
          </a:prstGeom>
          <a:noFill/>
        </p:spPr>
        <p:txBody>
          <a:bodyPr wrap="none" rtlCol="0">
            <a:spAutoFit/>
          </a:bodyPr>
          <a:lstStyle/>
          <a:p>
            <a:r>
              <a:rPr lang="en-US" dirty="0"/>
              <a:t>Determining Units for </a:t>
            </a:r>
            <a:r>
              <a:rPr lang="en-US" sz="2000" dirty="0"/>
              <a:t>Viscosity</a:t>
            </a:r>
            <a:r>
              <a:rPr lang="en-US" dirty="0"/>
              <a:t> using Newton’s Law of viscosity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A59B078-B40C-C472-407A-C421FF49D809}"/>
                  </a:ext>
                </a:extLst>
              </p:cNvPr>
              <p:cNvSpPr txBox="1"/>
              <p:nvPr/>
            </p:nvSpPr>
            <p:spPr>
              <a:xfrm>
                <a:off x="59819" y="4181335"/>
                <a:ext cx="1562100" cy="662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m:oMathPara>
                </a14:m>
                <a:endParaRPr lang="en-US" dirty="0"/>
              </a:p>
            </p:txBody>
          </p:sp>
        </mc:Choice>
        <mc:Fallback xmlns="">
          <p:sp>
            <p:nvSpPr>
              <p:cNvPr id="9" name="TextBox 8">
                <a:extLst>
                  <a:ext uri="{FF2B5EF4-FFF2-40B4-BE49-F238E27FC236}">
                    <a16:creationId xmlns:a16="http://schemas.microsoft.com/office/drawing/2014/main" id="{EA59B078-B40C-C472-407A-C421FF49D809}"/>
                  </a:ext>
                </a:extLst>
              </p:cNvPr>
              <p:cNvSpPr txBox="1">
                <a:spLocks noRot="1" noChangeAspect="1" noMove="1" noResize="1" noEditPoints="1" noAdjustHandles="1" noChangeArrowheads="1" noChangeShapeType="1" noTextEdit="1"/>
              </p:cNvSpPr>
              <p:nvPr/>
            </p:nvSpPr>
            <p:spPr>
              <a:xfrm>
                <a:off x="59819" y="4181335"/>
                <a:ext cx="1562100" cy="66298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3EE0690-33BC-153F-65B5-E1E923FFFF79}"/>
                  </a:ext>
                </a:extLst>
              </p:cNvPr>
              <p:cNvSpPr txBox="1"/>
              <p:nvPr/>
            </p:nvSpPr>
            <p:spPr>
              <a:xfrm>
                <a:off x="1979047" y="4182686"/>
                <a:ext cx="2211952" cy="914096"/>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oMath>
                </a14:m>
                <a:r>
                  <a:rPr lang="en-US" dirty="0"/>
                  <a:t> has units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𝐹</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den>
                    </m:f>
                  </m:oMath>
                </a14:m>
                <a:endParaRPr lang="en-US" b="0" dirty="0"/>
              </a:p>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a14:m>
                <a:r>
                  <a:rPr lang="en-US" b="0" dirty="0"/>
                  <a:t> has units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𝑡</m:t>
                        </m:r>
                      </m:den>
                    </m:f>
                  </m:oMath>
                </a14:m>
                <a:endParaRPr lang="en-US" b="0" dirty="0"/>
              </a:p>
            </p:txBody>
          </p:sp>
        </mc:Choice>
        <mc:Fallback xmlns="">
          <p:sp>
            <p:nvSpPr>
              <p:cNvPr id="10" name="TextBox 9">
                <a:extLst>
                  <a:ext uri="{FF2B5EF4-FFF2-40B4-BE49-F238E27FC236}">
                    <a16:creationId xmlns:a16="http://schemas.microsoft.com/office/drawing/2014/main" id="{B3EE0690-33BC-153F-65B5-E1E923FFFF79}"/>
                  </a:ext>
                </a:extLst>
              </p:cNvPr>
              <p:cNvSpPr txBox="1">
                <a:spLocks noRot="1" noChangeAspect="1" noMove="1" noResize="1" noEditPoints="1" noAdjustHandles="1" noChangeArrowheads="1" noChangeShapeType="1" noTextEdit="1"/>
              </p:cNvSpPr>
              <p:nvPr/>
            </p:nvSpPr>
            <p:spPr>
              <a:xfrm>
                <a:off x="1979047" y="4182686"/>
                <a:ext cx="2211952" cy="914096"/>
              </a:xfrm>
              <a:prstGeom prst="rect">
                <a:avLst/>
              </a:prstGeom>
              <a:blipFill>
                <a:blip r:embed="rId4"/>
                <a:stretch>
                  <a:fillRect l="-1934"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461598-EC64-9627-E625-B0585B2EC5C2}"/>
                  </a:ext>
                </a:extLst>
              </p:cNvPr>
              <p:cNvSpPr txBox="1"/>
              <p:nvPr/>
            </p:nvSpPr>
            <p:spPr>
              <a:xfrm>
                <a:off x="260211" y="5224642"/>
                <a:ext cx="3437672" cy="485646"/>
              </a:xfrm>
              <a:prstGeom prst="rect">
                <a:avLst/>
              </a:prstGeom>
              <a:noFill/>
            </p:spPr>
            <p:txBody>
              <a:bodyPr wrap="none" rtlCol="0">
                <a:spAutoFit/>
              </a:bodyPr>
              <a:lstStyle/>
              <a:p>
                <a:r>
                  <a:rPr lang="en-US" dirty="0"/>
                  <a:t>So,</a:t>
                </a:r>
                <a:r>
                  <a:rPr lang="en-US" b="0"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𝜂</m:t>
                    </m:r>
                  </m:oMath>
                </a14:m>
                <a:r>
                  <a:rPr lang="en-US" dirty="0"/>
                  <a:t> has units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𝑀</m:t>
                        </m:r>
                      </m:num>
                      <m:den>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den>
                    </m:f>
                  </m:oMath>
                </a14:m>
                <a:r>
                  <a:rPr lang="en-US" dirty="0"/>
                  <a:t> </a:t>
                </a:r>
              </a:p>
            </p:txBody>
          </p:sp>
        </mc:Choice>
        <mc:Fallback xmlns="">
          <p:sp>
            <p:nvSpPr>
              <p:cNvPr id="11" name="TextBox 10">
                <a:extLst>
                  <a:ext uri="{FF2B5EF4-FFF2-40B4-BE49-F238E27FC236}">
                    <a16:creationId xmlns:a16="http://schemas.microsoft.com/office/drawing/2014/main" id="{0E461598-EC64-9627-E625-B0585B2EC5C2}"/>
                  </a:ext>
                </a:extLst>
              </p:cNvPr>
              <p:cNvSpPr txBox="1">
                <a:spLocks noRot="1" noChangeAspect="1" noMove="1" noResize="1" noEditPoints="1" noAdjustHandles="1" noChangeArrowheads="1" noChangeShapeType="1" noTextEdit="1"/>
              </p:cNvSpPr>
              <p:nvPr/>
            </p:nvSpPr>
            <p:spPr>
              <a:xfrm>
                <a:off x="260211" y="5224642"/>
                <a:ext cx="3437672" cy="485646"/>
              </a:xfrm>
              <a:prstGeom prst="rect">
                <a:avLst/>
              </a:prstGeom>
              <a:blipFill>
                <a:blip r:embed="rId5"/>
                <a:stretch>
                  <a:fillRect l="-1596" b="-8750"/>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AC68197F-06DE-0398-C0B6-F63EA9F3B0F5}"/>
              </a:ext>
            </a:extLst>
          </p:cNvPr>
          <p:cNvPicPr>
            <a:picLocks noChangeAspect="1"/>
          </p:cNvPicPr>
          <p:nvPr/>
        </p:nvPicPr>
        <p:blipFill>
          <a:blip r:embed="rId6"/>
          <a:stretch>
            <a:fillRect/>
          </a:stretch>
        </p:blipFill>
        <p:spPr>
          <a:xfrm>
            <a:off x="723415" y="5710288"/>
            <a:ext cx="6935168" cy="600159"/>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331F0B1-56A5-614C-23AA-499E5BB54359}"/>
                  </a:ext>
                </a:extLst>
              </p:cNvPr>
              <p:cNvSpPr txBox="1"/>
              <p:nvPr/>
            </p:nvSpPr>
            <p:spPr>
              <a:xfrm>
                <a:off x="0" y="6938621"/>
                <a:ext cx="6355842" cy="646331"/>
              </a:xfrm>
              <a:prstGeom prst="rect">
                <a:avLst/>
              </a:prstGeom>
              <a:noFill/>
            </p:spPr>
            <p:txBody>
              <a:bodyPr wrap="none" rtlCol="0">
                <a:spAutoFit/>
              </a:bodyPr>
              <a:lstStyle/>
              <a:p>
                <a:r>
                  <a:rPr lang="en-US" dirty="0"/>
                  <a:t>Concentric Cylinder:</a:t>
                </a:r>
              </a:p>
              <a:p>
                <a:pPr marL="285750" indent="-285750">
                  <a:buFont typeface="Arial" panose="020B0604020202020204" pitchFamily="34" charset="0"/>
                  <a:buChar char="•"/>
                </a:pPr>
                <a:r>
                  <a:rPr lang="en-US" dirty="0"/>
                  <a:t>Known radii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oMath>
                </a14:m>
                <a:r>
                  <a:rPr lang="en-US" dirty="0"/>
                  <a:t>), height (</a:t>
                </a:r>
                <a14:m>
                  <m:oMath xmlns:m="http://schemas.openxmlformats.org/officeDocument/2006/math">
                    <m:r>
                      <a:rPr lang="en-US" b="0" i="1" smtClean="0">
                        <a:latin typeface="Cambria Math" panose="02040503050406030204" pitchFamily="18" charset="0"/>
                      </a:rPr>
                      <m:t>𝐿</m:t>
                    </m:r>
                  </m:oMath>
                </a14:m>
                <a:r>
                  <a:rPr lang="en-US" dirty="0"/>
                  <a:t>), angular speed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Ω</m:t>
                    </m:r>
                  </m:oMath>
                </a14:m>
                <a:r>
                  <a:rPr lang="en-US" dirty="0"/>
                  <a:t>), torque (</a:t>
                </a:r>
                <a14:m>
                  <m:oMath xmlns:m="http://schemas.openxmlformats.org/officeDocument/2006/math">
                    <m:r>
                      <a:rPr lang="en-US" b="0" i="1" smtClean="0">
                        <a:latin typeface="Cambria Math" panose="02040503050406030204" pitchFamily="18" charset="0"/>
                      </a:rPr>
                      <m:t>𝑇</m:t>
                    </m:r>
                  </m:oMath>
                </a14:m>
                <a:r>
                  <a:rPr lang="en-US" dirty="0"/>
                  <a:t>)</a:t>
                </a:r>
              </a:p>
            </p:txBody>
          </p:sp>
        </mc:Choice>
        <mc:Fallback xmlns="">
          <p:sp>
            <p:nvSpPr>
              <p:cNvPr id="14" name="TextBox 13">
                <a:extLst>
                  <a:ext uri="{FF2B5EF4-FFF2-40B4-BE49-F238E27FC236}">
                    <a16:creationId xmlns:a16="http://schemas.microsoft.com/office/drawing/2014/main" id="{A331F0B1-56A5-614C-23AA-499E5BB54359}"/>
                  </a:ext>
                </a:extLst>
              </p:cNvPr>
              <p:cNvSpPr txBox="1">
                <a:spLocks noRot="1" noChangeAspect="1" noMove="1" noResize="1" noEditPoints="1" noAdjustHandles="1" noChangeArrowheads="1" noChangeShapeType="1" noTextEdit="1"/>
              </p:cNvSpPr>
              <p:nvPr/>
            </p:nvSpPr>
            <p:spPr>
              <a:xfrm>
                <a:off x="0" y="6938621"/>
                <a:ext cx="6355842" cy="646331"/>
              </a:xfrm>
              <a:prstGeom prst="rect">
                <a:avLst/>
              </a:prstGeom>
              <a:blipFill>
                <a:blip r:embed="rId7"/>
                <a:stretch>
                  <a:fillRect l="-767" t="-3774" b="-15094"/>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A4D1E0DC-DC29-7A49-3665-A1BB193927AF}"/>
              </a:ext>
            </a:extLst>
          </p:cNvPr>
          <p:cNvPicPr>
            <a:picLocks noChangeAspect="1"/>
          </p:cNvPicPr>
          <p:nvPr/>
        </p:nvPicPr>
        <p:blipFill>
          <a:blip r:embed="rId8"/>
          <a:stretch>
            <a:fillRect/>
          </a:stretch>
        </p:blipFill>
        <p:spPr>
          <a:xfrm>
            <a:off x="6482160" y="7562451"/>
            <a:ext cx="1886213" cy="3924848"/>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5995C43-139E-C94B-817D-BBAAB313D713}"/>
                  </a:ext>
                </a:extLst>
              </p:cNvPr>
              <p:cNvSpPr txBox="1"/>
              <p:nvPr/>
            </p:nvSpPr>
            <p:spPr>
              <a:xfrm>
                <a:off x="426302" y="7928417"/>
                <a:ext cx="22711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𝑀𝑜𝑚𝑒𝑛𝑡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𝐴𝑟𝑚</m:t>
                      </m:r>
                    </m:oMath>
                  </m:oMathPara>
                </a14:m>
                <a:endParaRPr lang="en-US" dirty="0"/>
              </a:p>
            </p:txBody>
          </p:sp>
        </mc:Choice>
        <mc:Fallback xmlns="">
          <p:sp>
            <p:nvSpPr>
              <p:cNvPr id="17" name="TextBox 16">
                <a:extLst>
                  <a:ext uri="{FF2B5EF4-FFF2-40B4-BE49-F238E27FC236}">
                    <a16:creationId xmlns:a16="http://schemas.microsoft.com/office/drawing/2014/main" id="{F5995C43-139E-C94B-817D-BBAAB313D713}"/>
                  </a:ext>
                </a:extLst>
              </p:cNvPr>
              <p:cNvSpPr txBox="1">
                <a:spLocks noRot="1" noChangeAspect="1" noMove="1" noResize="1" noEditPoints="1" noAdjustHandles="1" noChangeArrowheads="1" noChangeShapeType="1" noTextEdit="1"/>
              </p:cNvSpPr>
              <p:nvPr/>
            </p:nvSpPr>
            <p:spPr>
              <a:xfrm>
                <a:off x="426302" y="7928417"/>
                <a:ext cx="2271135" cy="276999"/>
              </a:xfrm>
              <a:prstGeom prst="rect">
                <a:avLst/>
              </a:prstGeom>
              <a:blipFill>
                <a:blip r:embed="rId9"/>
                <a:stretch>
                  <a:fillRect l="-2419" r="-2151"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6DB4916-D20D-5D9A-A2CB-B13E3E2AFCF7}"/>
                  </a:ext>
                </a:extLst>
              </p:cNvPr>
              <p:cNvSpPr txBox="1"/>
              <p:nvPr/>
            </p:nvSpPr>
            <p:spPr>
              <a:xfrm>
                <a:off x="3135823" y="7670148"/>
                <a:ext cx="3027910" cy="1200329"/>
              </a:xfrm>
              <a:prstGeom prst="rect">
                <a:avLst/>
              </a:prstGeom>
              <a:noFill/>
            </p:spPr>
            <p:txBody>
              <a:bodyPr wrap="square" rtlCol="0">
                <a:spAutoFit/>
              </a:bodyPr>
              <a:lstStyle/>
              <a:p>
                <a:r>
                  <a:rPr lang="en-US" dirty="0"/>
                  <a:t>Moment arm here is the distance from the toque shaft to the end of the cylinder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a14:m>
                <a:r>
                  <a:rPr lang="en-US" dirty="0"/>
                  <a:t>)</a:t>
                </a:r>
              </a:p>
            </p:txBody>
          </p:sp>
        </mc:Choice>
        <mc:Fallback xmlns="">
          <p:sp>
            <p:nvSpPr>
              <p:cNvPr id="18" name="TextBox 17">
                <a:extLst>
                  <a:ext uri="{FF2B5EF4-FFF2-40B4-BE49-F238E27FC236}">
                    <a16:creationId xmlns:a16="http://schemas.microsoft.com/office/drawing/2014/main" id="{46DB4916-D20D-5D9A-A2CB-B13E3E2AFCF7}"/>
                  </a:ext>
                </a:extLst>
              </p:cNvPr>
              <p:cNvSpPr txBox="1">
                <a:spLocks noRot="1" noChangeAspect="1" noMove="1" noResize="1" noEditPoints="1" noAdjustHandles="1" noChangeArrowheads="1" noChangeShapeType="1" noTextEdit="1"/>
              </p:cNvSpPr>
              <p:nvPr/>
            </p:nvSpPr>
            <p:spPr>
              <a:xfrm>
                <a:off x="3135823" y="7670148"/>
                <a:ext cx="3027910" cy="1200329"/>
              </a:xfrm>
              <a:prstGeom prst="rect">
                <a:avLst/>
              </a:prstGeom>
              <a:blipFill>
                <a:blip r:embed="rId10"/>
                <a:stretch>
                  <a:fillRect l="-1610" t="-2030" b="-76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8708276-C1EA-D18D-736E-FC054C10661E}"/>
                  </a:ext>
                </a:extLst>
              </p:cNvPr>
              <p:cNvSpPr txBox="1"/>
              <p:nvPr/>
            </p:nvSpPr>
            <p:spPr>
              <a:xfrm>
                <a:off x="396438" y="8684881"/>
                <a:ext cx="9635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𝐴</m:t>
                      </m:r>
                    </m:oMath>
                  </m:oMathPara>
                </a14:m>
                <a:endParaRPr lang="en-US" dirty="0"/>
              </a:p>
            </p:txBody>
          </p:sp>
        </mc:Choice>
        <mc:Fallback xmlns="">
          <p:sp>
            <p:nvSpPr>
              <p:cNvPr id="19" name="TextBox 18">
                <a:extLst>
                  <a:ext uri="{FF2B5EF4-FFF2-40B4-BE49-F238E27FC236}">
                    <a16:creationId xmlns:a16="http://schemas.microsoft.com/office/drawing/2014/main" id="{18708276-C1EA-D18D-736E-FC054C10661E}"/>
                  </a:ext>
                </a:extLst>
              </p:cNvPr>
              <p:cNvSpPr txBox="1">
                <a:spLocks noRot="1" noChangeAspect="1" noMove="1" noResize="1" noEditPoints="1" noAdjustHandles="1" noChangeArrowheads="1" noChangeShapeType="1" noTextEdit="1"/>
              </p:cNvSpPr>
              <p:nvPr/>
            </p:nvSpPr>
            <p:spPr>
              <a:xfrm>
                <a:off x="396438" y="8684881"/>
                <a:ext cx="963534" cy="276999"/>
              </a:xfrm>
              <a:prstGeom prst="rect">
                <a:avLst/>
              </a:prstGeom>
              <a:blipFill>
                <a:blip r:embed="rId11"/>
                <a:stretch>
                  <a:fillRect l="-5696" r="-6329"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BB38021-E3CF-E48F-8DD8-956301A8289A}"/>
                  </a:ext>
                </a:extLst>
              </p:cNvPr>
              <p:cNvSpPr txBox="1"/>
              <p:nvPr/>
            </p:nvSpPr>
            <p:spPr>
              <a:xfrm>
                <a:off x="396438" y="9035628"/>
                <a:ext cx="1111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𝐿</m:t>
                      </m:r>
                    </m:oMath>
                  </m:oMathPara>
                </a14:m>
                <a:endParaRPr lang="en-US" dirty="0"/>
              </a:p>
            </p:txBody>
          </p:sp>
        </mc:Choice>
        <mc:Fallback xmlns="">
          <p:sp>
            <p:nvSpPr>
              <p:cNvPr id="20" name="TextBox 19">
                <a:extLst>
                  <a:ext uri="{FF2B5EF4-FFF2-40B4-BE49-F238E27FC236}">
                    <a16:creationId xmlns:a16="http://schemas.microsoft.com/office/drawing/2014/main" id="{7BB38021-E3CF-E48F-8DD8-956301A8289A}"/>
                  </a:ext>
                </a:extLst>
              </p:cNvPr>
              <p:cNvSpPr txBox="1">
                <a:spLocks noRot="1" noChangeAspect="1" noMove="1" noResize="1" noEditPoints="1" noAdjustHandles="1" noChangeArrowheads="1" noChangeShapeType="1" noTextEdit="1"/>
              </p:cNvSpPr>
              <p:nvPr/>
            </p:nvSpPr>
            <p:spPr>
              <a:xfrm>
                <a:off x="396438" y="9035628"/>
                <a:ext cx="1111715" cy="276999"/>
              </a:xfrm>
              <a:prstGeom prst="rect">
                <a:avLst/>
              </a:prstGeom>
              <a:blipFill>
                <a:blip r:embed="rId12"/>
                <a:stretch>
                  <a:fillRect l="-4396" r="-5495"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7F3A605-F371-A22D-8AFA-25F4E9AC460D}"/>
                  </a:ext>
                </a:extLst>
              </p:cNvPr>
              <p:cNvSpPr txBox="1"/>
              <p:nvPr/>
            </p:nvSpPr>
            <p:spPr>
              <a:xfrm>
                <a:off x="2379010" y="8897571"/>
                <a:ext cx="3784723" cy="646331"/>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oMath>
                </a14:m>
                <a:r>
                  <a:rPr lang="en-US" dirty="0"/>
                  <a:t>: Shear stress from surface in the </a:t>
                </a:r>
                <a14:m>
                  <m:oMath xmlns:m="http://schemas.openxmlformats.org/officeDocument/2006/math">
                    <m:r>
                      <a:rPr lang="en-US" b="0" i="1" smtClean="0">
                        <a:latin typeface="Cambria Math" panose="02040503050406030204" pitchFamily="18" charset="0"/>
                      </a:rPr>
                      <m:t>𝑟</m:t>
                    </m:r>
                  </m:oMath>
                </a14:m>
                <a:r>
                  <a:rPr lang="en-US" dirty="0"/>
                  <a:t> direction due to flow in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direction</a:t>
                </a:r>
              </a:p>
            </p:txBody>
          </p:sp>
        </mc:Choice>
        <mc:Fallback xmlns="">
          <p:sp>
            <p:nvSpPr>
              <p:cNvPr id="21" name="TextBox 20">
                <a:extLst>
                  <a:ext uri="{FF2B5EF4-FFF2-40B4-BE49-F238E27FC236}">
                    <a16:creationId xmlns:a16="http://schemas.microsoft.com/office/drawing/2014/main" id="{77F3A605-F371-A22D-8AFA-25F4E9AC460D}"/>
                  </a:ext>
                </a:extLst>
              </p:cNvPr>
              <p:cNvSpPr txBox="1">
                <a:spLocks noRot="1" noChangeAspect="1" noMove="1" noResize="1" noEditPoints="1" noAdjustHandles="1" noChangeArrowheads="1" noChangeShapeType="1" noTextEdit="1"/>
              </p:cNvSpPr>
              <p:nvPr/>
            </p:nvSpPr>
            <p:spPr>
              <a:xfrm>
                <a:off x="2379010" y="8897571"/>
                <a:ext cx="3784723" cy="646331"/>
              </a:xfrm>
              <a:prstGeom prst="rect">
                <a:avLst/>
              </a:prstGeom>
              <a:blipFill>
                <a:blip r:embed="rId13"/>
                <a:stretch>
                  <a:fillRect t="-4717" r="-966"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B2E4C5A-1682-12FE-BFF6-9E9F3F09FAD2}"/>
                  </a:ext>
                </a:extLst>
              </p:cNvPr>
              <p:cNvSpPr txBox="1"/>
              <p:nvPr/>
            </p:nvSpPr>
            <p:spPr>
              <a:xfrm>
                <a:off x="345664" y="9653592"/>
                <a:ext cx="11196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acc>
                        <m:accPr>
                          <m:chr m:val="̇"/>
                          <m:ctrlPr>
                            <a:rPr lang="en-US" b="0" i="1" smtClean="0">
                              <a:latin typeface="Cambria Math" panose="02040503050406030204" pitchFamily="18" charset="0"/>
                              <a:ea typeface="Cambria Math" panose="02040503050406030204" pitchFamily="18" charset="0"/>
                            </a:rPr>
                          </m:ctrlPr>
                        </m:acc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e>
                      </m:acc>
                    </m:oMath>
                  </m:oMathPara>
                </a14:m>
                <a:endParaRPr lang="en-US" dirty="0"/>
              </a:p>
            </p:txBody>
          </p:sp>
        </mc:Choice>
        <mc:Fallback xmlns="">
          <p:sp>
            <p:nvSpPr>
              <p:cNvPr id="22" name="TextBox 21">
                <a:extLst>
                  <a:ext uri="{FF2B5EF4-FFF2-40B4-BE49-F238E27FC236}">
                    <a16:creationId xmlns:a16="http://schemas.microsoft.com/office/drawing/2014/main" id="{1B2E4C5A-1682-12FE-BFF6-9E9F3F09FAD2}"/>
                  </a:ext>
                </a:extLst>
              </p:cNvPr>
              <p:cNvSpPr txBox="1">
                <a:spLocks noRot="1" noChangeAspect="1" noMove="1" noResize="1" noEditPoints="1" noAdjustHandles="1" noChangeArrowheads="1" noChangeShapeType="1" noTextEdit="1"/>
              </p:cNvSpPr>
              <p:nvPr/>
            </p:nvSpPr>
            <p:spPr>
              <a:xfrm>
                <a:off x="345664" y="9653592"/>
                <a:ext cx="1119665" cy="276999"/>
              </a:xfrm>
              <a:prstGeom prst="rect">
                <a:avLst/>
              </a:prstGeom>
              <a:blipFill>
                <a:blip r:embed="rId14"/>
                <a:stretch>
                  <a:fillRect l="-2732" t="-4444" r="-273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3D3BC8E-071E-A372-5E31-BBC6B4402F1B}"/>
                  </a:ext>
                </a:extLst>
              </p:cNvPr>
              <p:cNvSpPr txBox="1"/>
              <p:nvPr/>
            </p:nvSpPr>
            <p:spPr>
              <a:xfrm>
                <a:off x="1621919" y="9570996"/>
                <a:ext cx="4244945" cy="8223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ea typeface="Cambria Math" panose="02040503050406030204" pitchFamily="18" charset="0"/>
                            </a:rPr>
                          </m:ctrlPr>
                        </m:acc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𝛾</m:t>
                              </m:r>
                            </m:e>
                            <m:sub>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𝜃</m:t>
                              </m:r>
                            </m:sub>
                          </m:sSub>
                        </m:e>
                      </m:acc>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l-GR" b="0" i="1" smtClean="0">
                                  <a:latin typeface="Cambria Math" panose="02040503050406030204" pitchFamily="18" charset="0"/>
                                  <a:ea typeface="Cambria Math" panose="02040503050406030204" pitchFamily="18" charset="0"/>
                                </a:rPr>
                                <m:t>𝜃</m:t>
                              </m:r>
                            </m:sub>
                          </m:sSub>
                        </m:num>
                        <m:den>
                          <m:r>
                            <a:rPr lang="en-US" b="0" i="1" smtClean="0">
                              <a:latin typeface="Cambria Math" panose="02040503050406030204" pitchFamily="18" charset="0"/>
                              <a:ea typeface="Cambria Math" panose="02040503050406030204" pitchFamily="18" charset="0"/>
                            </a:rPr>
                            <m:t>𝑑𝑟</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𝑉</m:t>
                          </m:r>
                        </m:num>
                        <m:den>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𝑟</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(0)</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Ω</m:t>
                          </m:r>
                        </m:num>
                        <m:den>
                          <m:r>
                            <a:rPr lang="en-US" b="0" i="1" smtClean="0">
                              <a:latin typeface="Cambria Math" panose="02040503050406030204" pitchFamily="18" charset="0"/>
                              <a:ea typeface="Cambria Math" panose="02040503050406030204" pitchFamily="18" charset="0"/>
                            </a:rPr>
                            <m:t>1−</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den>
                          </m:f>
                        </m:den>
                      </m:f>
                    </m:oMath>
                  </m:oMathPara>
                </a14:m>
                <a:endParaRPr lang="en-US" dirty="0"/>
              </a:p>
            </p:txBody>
          </p:sp>
        </mc:Choice>
        <mc:Fallback xmlns="">
          <p:sp>
            <p:nvSpPr>
              <p:cNvPr id="23" name="TextBox 22">
                <a:extLst>
                  <a:ext uri="{FF2B5EF4-FFF2-40B4-BE49-F238E27FC236}">
                    <a16:creationId xmlns:a16="http://schemas.microsoft.com/office/drawing/2014/main" id="{A3D3BC8E-071E-A372-5E31-BBC6B4402F1B}"/>
                  </a:ext>
                </a:extLst>
              </p:cNvPr>
              <p:cNvSpPr txBox="1">
                <a:spLocks noRot="1" noChangeAspect="1" noMove="1" noResize="1" noEditPoints="1" noAdjustHandles="1" noChangeArrowheads="1" noChangeShapeType="1" noTextEdit="1"/>
              </p:cNvSpPr>
              <p:nvPr/>
            </p:nvSpPr>
            <p:spPr>
              <a:xfrm>
                <a:off x="1621919" y="9570996"/>
                <a:ext cx="4244945" cy="822341"/>
              </a:xfrm>
              <a:prstGeom prst="rect">
                <a:avLst/>
              </a:prstGeom>
              <a:blipFill>
                <a:blip r:embed="rId15"/>
                <a:stretch>
                  <a:fillRect/>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F9C8C50F-C151-B3BD-F955-1F0237D93046}"/>
              </a:ext>
            </a:extLst>
          </p:cNvPr>
          <p:cNvSpPr txBox="1"/>
          <p:nvPr/>
        </p:nvSpPr>
        <p:spPr>
          <a:xfrm>
            <a:off x="200599" y="10364778"/>
            <a:ext cx="3179075" cy="369332"/>
          </a:xfrm>
          <a:prstGeom prst="rect">
            <a:avLst/>
          </a:prstGeom>
          <a:noFill/>
        </p:spPr>
        <p:txBody>
          <a:bodyPr wrap="none" rtlCol="0">
            <a:spAutoFit/>
          </a:bodyPr>
          <a:lstStyle/>
          <a:p>
            <a:r>
              <a:rPr lang="en-US" dirty="0"/>
              <a:t>Substituting and rearranging…</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7C735F5-71BC-1563-DD39-14BB3139CB71}"/>
                  </a:ext>
                </a:extLst>
              </p:cNvPr>
              <p:cNvSpPr txBox="1"/>
              <p:nvPr/>
            </p:nvSpPr>
            <p:spPr>
              <a:xfrm>
                <a:off x="765747" y="10782963"/>
                <a:ext cx="2267352" cy="10366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𝑇</m:t>
                          </m:r>
                        </m:num>
                        <m:den>
                          <m:d>
                            <m:dPr>
                              <m:begChr m:val="["/>
                              <m:endChr m:val="]"/>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m:rPr>
                                      <m:sty m:val="p"/>
                                    </m:rPr>
                                    <a:rPr lang="el-GR" i="1">
                                      <a:latin typeface="Cambria Math" panose="02040503050406030204" pitchFamily="18" charset="0"/>
                                      <a:ea typeface="Cambria Math" panose="02040503050406030204" pitchFamily="18" charset="0"/>
                                    </a:rPr>
                                    <m:t>Ω</m:t>
                                  </m:r>
                                </m:num>
                                <m:den>
                                  <m:r>
                                    <a:rPr lang="en-US" i="1">
                                      <a:latin typeface="Cambria Math" panose="02040503050406030204" pitchFamily="18" charset="0"/>
                                      <a:ea typeface="Cambria Math" panose="02040503050406030204" pitchFamily="18" charset="0"/>
                                    </a:rPr>
                                    <m:t>1−</m:t>
                                  </m:r>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𝑖</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en>
                                  </m:f>
                                </m:den>
                              </m:f>
                            </m:e>
                          </m:d>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2</m:t>
                                  </m:r>
                                </m:sup>
                              </m:sSubSup>
                              <m:r>
                                <a:rPr lang="en-US" i="1">
                                  <a:latin typeface="Cambria Math" panose="02040503050406030204" pitchFamily="18" charset="0"/>
                                  <a:ea typeface="Cambria Math" panose="02040503050406030204" pitchFamily="18" charset="0"/>
                                </a:rPr>
                                <m:t>𝐿</m:t>
                              </m:r>
                            </m:e>
                          </m:d>
                        </m:den>
                      </m:f>
                    </m:oMath>
                  </m:oMathPara>
                </a14:m>
                <a:endParaRPr lang="en-US" dirty="0"/>
              </a:p>
            </p:txBody>
          </p:sp>
        </mc:Choice>
        <mc:Fallback xmlns="">
          <p:sp>
            <p:nvSpPr>
              <p:cNvPr id="25" name="TextBox 24">
                <a:extLst>
                  <a:ext uri="{FF2B5EF4-FFF2-40B4-BE49-F238E27FC236}">
                    <a16:creationId xmlns:a16="http://schemas.microsoft.com/office/drawing/2014/main" id="{E7C735F5-71BC-1563-DD39-14BB3139CB71}"/>
                  </a:ext>
                </a:extLst>
              </p:cNvPr>
              <p:cNvSpPr txBox="1">
                <a:spLocks noRot="1" noChangeAspect="1" noMove="1" noResize="1" noEditPoints="1" noAdjustHandles="1" noChangeArrowheads="1" noChangeShapeType="1" noTextEdit="1"/>
              </p:cNvSpPr>
              <p:nvPr/>
            </p:nvSpPr>
            <p:spPr>
              <a:xfrm>
                <a:off x="765747" y="10782963"/>
                <a:ext cx="2267352" cy="1036630"/>
              </a:xfrm>
              <a:prstGeom prst="rect">
                <a:avLst/>
              </a:prstGeom>
              <a:blipFill>
                <a:blip r:embed="rId16"/>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5817B7C-0C93-1B1E-C4CB-12A1962A1F83}"/>
              </a:ext>
            </a:extLst>
          </p:cNvPr>
          <p:cNvSpPr txBox="1"/>
          <p:nvPr/>
        </p:nvSpPr>
        <p:spPr>
          <a:xfrm>
            <a:off x="3514034" y="10898007"/>
            <a:ext cx="2487190" cy="646331"/>
          </a:xfrm>
          <a:prstGeom prst="rect">
            <a:avLst/>
          </a:prstGeom>
          <a:noFill/>
        </p:spPr>
        <p:txBody>
          <a:bodyPr wrap="square" rtlCol="0">
            <a:spAutoFit/>
          </a:bodyPr>
          <a:lstStyle/>
          <a:p>
            <a:r>
              <a:rPr lang="en-US" dirty="0"/>
              <a:t>Remember: only valid for small gaps</a:t>
            </a:r>
          </a:p>
        </p:txBody>
      </p:sp>
    </p:spTree>
    <p:extLst>
      <p:ext uri="{BB962C8B-B14F-4D97-AF65-F5344CB8AC3E}">
        <p14:creationId xmlns:p14="http://schemas.microsoft.com/office/powerpoint/2010/main" val="15484206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059A1F-1760-5E7A-E927-261BDF6E42C0}"/>
              </a:ext>
            </a:extLst>
          </p:cNvPr>
          <p:cNvPicPr>
            <a:picLocks noChangeAspect="1"/>
          </p:cNvPicPr>
          <p:nvPr/>
        </p:nvPicPr>
        <p:blipFill>
          <a:blip r:embed="rId2"/>
          <a:stretch>
            <a:fillRect/>
          </a:stretch>
        </p:blipFill>
        <p:spPr>
          <a:xfrm>
            <a:off x="0" y="0"/>
            <a:ext cx="8697018" cy="6416566"/>
          </a:xfrm>
          <a:prstGeom prst="rect">
            <a:avLst/>
          </a:prstGeom>
        </p:spPr>
      </p:pic>
      <p:sp>
        <p:nvSpPr>
          <p:cNvPr id="4" name="TextBox 3">
            <a:extLst>
              <a:ext uri="{FF2B5EF4-FFF2-40B4-BE49-F238E27FC236}">
                <a16:creationId xmlns:a16="http://schemas.microsoft.com/office/drawing/2014/main" id="{8A65753E-3C5C-9871-5A96-FF2F6F142BB1}"/>
              </a:ext>
            </a:extLst>
          </p:cNvPr>
          <p:cNvSpPr txBox="1"/>
          <p:nvPr/>
        </p:nvSpPr>
        <p:spPr>
          <a:xfrm>
            <a:off x="378372" y="6479628"/>
            <a:ext cx="7862345" cy="369332"/>
          </a:xfrm>
          <a:prstGeom prst="rect">
            <a:avLst/>
          </a:prstGeom>
          <a:noFill/>
        </p:spPr>
        <p:txBody>
          <a:bodyPr wrap="none" rtlCol="0">
            <a:spAutoFit/>
          </a:bodyPr>
          <a:lstStyle/>
          <a:p>
            <a:r>
              <a:rPr lang="en-US" dirty="0"/>
              <a:t>Remember, superficial velocity is the velocity if there were no particles present</a:t>
            </a:r>
          </a:p>
        </p:txBody>
      </p:sp>
    </p:spTree>
    <p:extLst>
      <p:ext uri="{BB962C8B-B14F-4D97-AF65-F5344CB8AC3E}">
        <p14:creationId xmlns:p14="http://schemas.microsoft.com/office/powerpoint/2010/main" val="20984824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17815E-4602-7D68-B649-ACD364A79A0B}"/>
              </a:ext>
            </a:extLst>
          </p:cNvPr>
          <p:cNvPicPr>
            <a:picLocks noChangeAspect="1"/>
          </p:cNvPicPr>
          <p:nvPr/>
        </p:nvPicPr>
        <p:blipFill>
          <a:blip r:embed="rId2"/>
          <a:stretch>
            <a:fillRect/>
          </a:stretch>
        </p:blipFill>
        <p:spPr>
          <a:xfrm>
            <a:off x="0" y="500199"/>
            <a:ext cx="8568557" cy="6231678"/>
          </a:xfrm>
          <a:prstGeom prst="rect">
            <a:avLst/>
          </a:prstGeom>
        </p:spPr>
      </p:pic>
      <p:sp>
        <p:nvSpPr>
          <p:cNvPr id="4" name="TextBox 3">
            <a:extLst>
              <a:ext uri="{FF2B5EF4-FFF2-40B4-BE49-F238E27FC236}">
                <a16:creationId xmlns:a16="http://schemas.microsoft.com/office/drawing/2014/main" id="{076679A3-235F-5F51-6BF2-B30B880B3ECD}"/>
              </a:ext>
            </a:extLst>
          </p:cNvPr>
          <p:cNvSpPr txBox="1"/>
          <p:nvPr/>
        </p:nvSpPr>
        <p:spPr>
          <a:xfrm>
            <a:off x="2627277" y="0"/>
            <a:ext cx="3432286" cy="584775"/>
          </a:xfrm>
          <a:prstGeom prst="rect">
            <a:avLst/>
          </a:prstGeom>
          <a:noFill/>
        </p:spPr>
        <p:txBody>
          <a:bodyPr wrap="none" rtlCol="0">
            <a:spAutoFit/>
          </a:bodyPr>
          <a:lstStyle/>
          <a:p>
            <a:pPr algn="ctr"/>
            <a:r>
              <a:rPr lang="en-US" sz="3200" dirty="0"/>
              <a:t>Multi-Phase Flows</a:t>
            </a:r>
          </a:p>
        </p:txBody>
      </p:sp>
    </p:spTree>
    <p:extLst>
      <p:ext uri="{BB962C8B-B14F-4D97-AF65-F5344CB8AC3E}">
        <p14:creationId xmlns:p14="http://schemas.microsoft.com/office/powerpoint/2010/main" val="4069644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ED7FCD-9D70-6092-37BF-49F4A21A653F}"/>
              </a:ext>
            </a:extLst>
          </p:cNvPr>
          <p:cNvSpPr txBox="1"/>
          <p:nvPr/>
        </p:nvSpPr>
        <p:spPr>
          <a:xfrm>
            <a:off x="0" y="0"/>
            <a:ext cx="4033540" cy="369332"/>
          </a:xfrm>
          <a:prstGeom prst="rect">
            <a:avLst/>
          </a:prstGeom>
          <a:noFill/>
        </p:spPr>
        <p:txBody>
          <a:bodyPr wrap="none" rtlCol="0">
            <a:spAutoFit/>
          </a:bodyPr>
          <a:lstStyle/>
          <a:p>
            <a:r>
              <a:rPr lang="en-US" dirty="0"/>
              <a:t>Cone and Plate (More commonly used)</a:t>
            </a:r>
          </a:p>
        </p:txBody>
      </p:sp>
      <p:pic>
        <p:nvPicPr>
          <p:cNvPr id="4" name="Picture 3">
            <a:extLst>
              <a:ext uri="{FF2B5EF4-FFF2-40B4-BE49-F238E27FC236}">
                <a16:creationId xmlns:a16="http://schemas.microsoft.com/office/drawing/2014/main" id="{C4EBD262-671F-91B1-7308-83BB5B0FBE94}"/>
              </a:ext>
            </a:extLst>
          </p:cNvPr>
          <p:cNvPicPr>
            <a:picLocks noChangeAspect="1"/>
          </p:cNvPicPr>
          <p:nvPr/>
        </p:nvPicPr>
        <p:blipFill>
          <a:blip r:embed="rId2"/>
          <a:stretch>
            <a:fillRect/>
          </a:stretch>
        </p:blipFill>
        <p:spPr>
          <a:xfrm>
            <a:off x="5720118" y="184666"/>
            <a:ext cx="2495898" cy="2362530"/>
          </a:xfrm>
          <a:prstGeom prst="rect">
            <a:avLst/>
          </a:prstGeom>
        </p:spPr>
      </p:pic>
      <p:pic>
        <p:nvPicPr>
          <p:cNvPr id="6" name="Picture 5">
            <a:extLst>
              <a:ext uri="{FF2B5EF4-FFF2-40B4-BE49-F238E27FC236}">
                <a16:creationId xmlns:a16="http://schemas.microsoft.com/office/drawing/2014/main" id="{DEA6F45A-47E7-1ADE-292F-C79EA7EF5089}"/>
              </a:ext>
            </a:extLst>
          </p:cNvPr>
          <p:cNvPicPr>
            <a:picLocks noChangeAspect="1"/>
          </p:cNvPicPr>
          <p:nvPr/>
        </p:nvPicPr>
        <p:blipFill>
          <a:blip r:embed="rId3"/>
          <a:stretch>
            <a:fillRect/>
          </a:stretch>
        </p:blipFill>
        <p:spPr>
          <a:xfrm>
            <a:off x="680364" y="369332"/>
            <a:ext cx="4572638" cy="657317"/>
          </a:xfrm>
          <a:prstGeom prst="rect">
            <a:avLst/>
          </a:prstGeom>
        </p:spPr>
      </p:pic>
      <p:sp>
        <p:nvSpPr>
          <p:cNvPr id="7" name="TextBox 6">
            <a:extLst>
              <a:ext uri="{FF2B5EF4-FFF2-40B4-BE49-F238E27FC236}">
                <a16:creationId xmlns:a16="http://schemas.microsoft.com/office/drawing/2014/main" id="{2D44D32A-D3AB-1F04-592F-EF47D3B361BE}"/>
              </a:ext>
            </a:extLst>
          </p:cNvPr>
          <p:cNvSpPr txBox="1"/>
          <p:nvPr/>
        </p:nvSpPr>
        <p:spPr>
          <a:xfrm>
            <a:off x="286642" y="1181265"/>
            <a:ext cx="4966360" cy="369332"/>
          </a:xfrm>
          <a:prstGeom prst="rect">
            <a:avLst/>
          </a:prstGeom>
          <a:noFill/>
        </p:spPr>
        <p:txBody>
          <a:bodyPr wrap="none" rtlCol="0">
            <a:spAutoFit/>
          </a:bodyPr>
          <a:lstStyle/>
          <a:p>
            <a:r>
              <a:rPr lang="en-US" dirty="0"/>
              <a:t>So, the shear rate is uniform throughout the fluid</a:t>
            </a:r>
          </a:p>
        </p:txBody>
      </p:sp>
      <p:pic>
        <p:nvPicPr>
          <p:cNvPr id="9" name="Picture 8">
            <a:extLst>
              <a:ext uri="{FF2B5EF4-FFF2-40B4-BE49-F238E27FC236}">
                <a16:creationId xmlns:a16="http://schemas.microsoft.com/office/drawing/2014/main" id="{14261C70-43D1-606F-A99C-26ABA535CC75}"/>
              </a:ext>
            </a:extLst>
          </p:cNvPr>
          <p:cNvPicPr>
            <a:picLocks noChangeAspect="1"/>
          </p:cNvPicPr>
          <p:nvPr/>
        </p:nvPicPr>
        <p:blipFill>
          <a:blip r:embed="rId4"/>
          <a:stretch>
            <a:fillRect/>
          </a:stretch>
        </p:blipFill>
        <p:spPr>
          <a:xfrm>
            <a:off x="1632905" y="1550597"/>
            <a:ext cx="2400635" cy="1105054"/>
          </a:xfrm>
          <a:prstGeom prst="rect">
            <a:avLst/>
          </a:prstGeom>
        </p:spPr>
      </p:pic>
      <p:sp>
        <p:nvSpPr>
          <p:cNvPr id="10" name="TextBox 9">
            <a:extLst>
              <a:ext uri="{FF2B5EF4-FFF2-40B4-BE49-F238E27FC236}">
                <a16:creationId xmlns:a16="http://schemas.microsoft.com/office/drawing/2014/main" id="{E44FF444-29BA-B8F9-3F62-2D972F9A9132}"/>
              </a:ext>
            </a:extLst>
          </p:cNvPr>
          <p:cNvSpPr txBox="1"/>
          <p:nvPr/>
        </p:nvSpPr>
        <p:spPr>
          <a:xfrm>
            <a:off x="0" y="3306784"/>
            <a:ext cx="4966360" cy="461665"/>
          </a:xfrm>
          <a:prstGeom prst="rect">
            <a:avLst/>
          </a:prstGeom>
          <a:noFill/>
        </p:spPr>
        <p:txBody>
          <a:bodyPr wrap="square" rtlCol="0">
            <a:spAutoFit/>
          </a:bodyPr>
          <a:lstStyle/>
          <a:p>
            <a:r>
              <a:rPr lang="en-US" sz="2400" dirty="0"/>
              <a:t>Viscosity for Non-Newtonian Fluids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A7FADE0-C442-5B02-AF00-95535BC1F271}"/>
                  </a:ext>
                </a:extLst>
              </p:cNvPr>
              <p:cNvSpPr txBox="1"/>
              <p:nvPr/>
            </p:nvSpPr>
            <p:spPr>
              <a:xfrm>
                <a:off x="558800" y="2878667"/>
                <a:ext cx="5308569" cy="369332"/>
              </a:xfrm>
              <a:prstGeom prst="rect">
                <a:avLst/>
              </a:prstGeom>
              <a:noFill/>
            </p:spPr>
            <p:txBody>
              <a:bodyPr wrap="none" rtlCol="0">
                <a:spAutoFit/>
              </a:bodyPr>
              <a:lstStyle/>
              <a:p>
                <a:r>
                  <a:rPr lang="en-US" dirty="0"/>
                  <a:t>Alpha is usually smaller than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𝑜</m:t>
                        </m:r>
                      </m:sup>
                    </m:sSup>
                  </m:oMath>
                </a14:m>
                <a:r>
                  <a:rPr lang="en-US" dirty="0"/>
                  <a:t>. Usually around </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1</m:t>
                        </m:r>
                      </m:e>
                      <m:sup>
                        <m:r>
                          <a:rPr lang="en-US" i="1">
                            <a:latin typeface="Cambria Math" panose="02040503050406030204" pitchFamily="18" charset="0"/>
                          </a:rPr>
                          <m:t>𝑜</m:t>
                        </m:r>
                      </m:sup>
                    </m:sSup>
                  </m:oMath>
                </a14:m>
                <a:r>
                  <a:rPr lang="en-US" dirty="0"/>
                  <a:t>  </a:t>
                </a:r>
              </a:p>
            </p:txBody>
          </p:sp>
        </mc:Choice>
        <mc:Fallback xmlns="">
          <p:sp>
            <p:nvSpPr>
              <p:cNvPr id="11" name="TextBox 10">
                <a:extLst>
                  <a:ext uri="{FF2B5EF4-FFF2-40B4-BE49-F238E27FC236}">
                    <a16:creationId xmlns:a16="http://schemas.microsoft.com/office/drawing/2014/main" id="{3A7FADE0-C442-5B02-AF00-95535BC1F271}"/>
                  </a:ext>
                </a:extLst>
              </p:cNvPr>
              <p:cNvSpPr txBox="1">
                <a:spLocks noRot="1" noChangeAspect="1" noMove="1" noResize="1" noEditPoints="1" noAdjustHandles="1" noChangeArrowheads="1" noChangeShapeType="1" noTextEdit="1"/>
              </p:cNvSpPr>
              <p:nvPr/>
            </p:nvSpPr>
            <p:spPr>
              <a:xfrm>
                <a:off x="558800" y="2878667"/>
                <a:ext cx="5308569" cy="369332"/>
              </a:xfrm>
              <a:prstGeom prst="rect">
                <a:avLst/>
              </a:prstGeom>
              <a:blipFill>
                <a:blip r:embed="rId5"/>
                <a:stretch>
                  <a:fillRect l="-1034" t="-6557" b="-2623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0EAB2C84-76FE-993C-616A-5247188A4142}"/>
              </a:ext>
            </a:extLst>
          </p:cNvPr>
          <p:cNvSpPr txBox="1"/>
          <p:nvPr/>
        </p:nvSpPr>
        <p:spPr>
          <a:xfrm>
            <a:off x="0" y="3768448"/>
            <a:ext cx="4769646" cy="923330"/>
          </a:xfrm>
          <a:prstGeom prst="rect">
            <a:avLst/>
          </a:prstGeom>
          <a:noFill/>
        </p:spPr>
        <p:txBody>
          <a:bodyPr wrap="square" rtlCol="0">
            <a:spAutoFit/>
          </a:bodyPr>
          <a:lstStyle/>
          <a:p>
            <a:r>
              <a:rPr lang="en-US" dirty="0"/>
              <a:t>Instead of having a constant viscosity, non-Newtonian fluids’ viscosity is a function of shear rate</a:t>
            </a:r>
          </a:p>
        </p:txBody>
      </p:sp>
      <p:pic>
        <p:nvPicPr>
          <p:cNvPr id="8" name="Picture 7">
            <a:extLst>
              <a:ext uri="{FF2B5EF4-FFF2-40B4-BE49-F238E27FC236}">
                <a16:creationId xmlns:a16="http://schemas.microsoft.com/office/drawing/2014/main" id="{EC936577-18DE-6D92-CCAB-C7B39F37C2D7}"/>
              </a:ext>
            </a:extLst>
          </p:cNvPr>
          <p:cNvPicPr>
            <a:picLocks noChangeAspect="1"/>
          </p:cNvPicPr>
          <p:nvPr/>
        </p:nvPicPr>
        <p:blipFill>
          <a:blip r:embed="rId6"/>
          <a:stretch>
            <a:fillRect/>
          </a:stretch>
        </p:blipFill>
        <p:spPr>
          <a:xfrm>
            <a:off x="4769646" y="3247999"/>
            <a:ext cx="3753374" cy="4344006"/>
          </a:xfrm>
          <a:prstGeom prst="rect">
            <a:avLst/>
          </a:prstGeom>
        </p:spPr>
      </p:pic>
      <p:sp>
        <p:nvSpPr>
          <p:cNvPr id="12" name="TextBox 11">
            <a:extLst>
              <a:ext uri="{FF2B5EF4-FFF2-40B4-BE49-F238E27FC236}">
                <a16:creationId xmlns:a16="http://schemas.microsoft.com/office/drawing/2014/main" id="{462CE641-D9C4-247D-A874-CCF7ACCAEFE6}"/>
              </a:ext>
            </a:extLst>
          </p:cNvPr>
          <p:cNvSpPr txBox="1"/>
          <p:nvPr/>
        </p:nvSpPr>
        <p:spPr>
          <a:xfrm>
            <a:off x="0" y="4691777"/>
            <a:ext cx="476964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Bingham fluid:</a:t>
            </a:r>
          </a:p>
          <a:p>
            <a:pPr marL="742950" lvl="1" indent="-285750">
              <a:buFont typeface="Arial" panose="020B0604020202020204" pitchFamily="34" charset="0"/>
              <a:buChar char="•"/>
            </a:pPr>
            <a:r>
              <a:rPr lang="en-US" dirty="0"/>
              <a:t>Only flows when a yield stress is exceeded</a:t>
            </a:r>
          </a:p>
          <a:p>
            <a:pPr marL="742950" lvl="1" indent="-285750">
              <a:buFont typeface="Arial" panose="020B0604020202020204" pitchFamily="34" charset="0"/>
              <a:buChar char="•"/>
            </a:pPr>
            <a:r>
              <a:rPr lang="en-US" dirty="0"/>
              <a:t>Toothpaste, ketchup</a:t>
            </a:r>
          </a:p>
          <a:p>
            <a:pPr marL="285750" indent="-285750">
              <a:buFont typeface="Arial" panose="020B0604020202020204" pitchFamily="34" charset="0"/>
              <a:buChar char="•"/>
            </a:pPr>
            <a:r>
              <a:rPr lang="en-US" dirty="0"/>
              <a:t>Dilatant (Shear Thickening)</a:t>
            </a:r>
          </a:p>
          <a:p>
            <a:pPr marL="742950" lvl="1" indent="-285750">
              <a:buFont typeface="Arial" panose="020B0604020202020204" pitchFamily="34" charset="0"/>
              <a:buChar char="•"/>
            </a:pPr>
            <a:r>
              <a:rPr lang="en-US" dirty="0"/>
              <a:t>Fluid contains components that can’t deform or rearrange to accommodate flow</a:t>
            </a:r>
          </a:p>
          <a:p>
            <a:pPr marL="1200150" lvl="2" indent="-285750">
              <a:buFont typeface="Arial" panose="020B0604020202020204" pitchFamily="34" charset="0"/>
              <a:buChar char="•"/>
            </a:pPr>
            <a:r>
              <a:rPr lang="en-US" dirty="0"/>
              <a:t>Corn starch and water mixture</a:t>
            </a:r>
          </a:p>
        </p:txBody>
      </p:sp>
      <p:pic>
        <p:nvPicPr>
          <p:cNvPr id="14" name="Picture 13">
            <a:extLst>
              <a:ext uri="{FF2B5EF4-FFF2-40B4-BE49-F238E27FC236}">
                <a16:creationId xmlns:a16="http://schemas.microsoft.com/office/drawing/2014/main" id="{4C93C600-4E5F-E66B-2CF0-27EB510E2BB3}"/>
              </a:ext>
            </a:extLst>
          </p:cNvPr>
          <p:cNvPicPr>
            <a:picLocks noChangeAspect="1"/>
          </p:cNvPicPr>
          <p:nvPr/>
        </p:nvPicPr>
        <p:blipFill>
          <a:blip r:embed="rId7"/>
          <a:stretch>
            <a:fillRect/>
          </a:stretch>
        </p:blipFill>
        <p:spPr>
          <a:xfrm>
            <a:off x="1025695" y="7337964"/>
            <a:ext cx="3277057" cy="790685"/>
          </a:xfrm>
          <a:prstGeom prst="rect">
            <a:avLst/>
          </a:prstGeom>
        </p:spPr>
      </p:pic>
      <p:pic>
        <p:nvPicPr>
          <p:cNvPr id="16" name="Picture 15">
            <a:extLst>
              <a:ext uri="{FF2B5EF4-FFF2-40B4-BE49-F238E27FC236}">
                <a16:creationId xmlns:a16="http://schemas.microsoft.com/office/drawing/2014/main" id="{DEDC925B-DB69-34EE-4796-B7D9E8EC29D9}"/>
              </a:ext>
            </a:extLst>
          </p:cNvPr>
          <p:cNvPicPr>
            <a:picLocks noChangeAspect="1"/>
          </p:cNvPicPr>
          <p:nvPr/>
        </p:nvPicPr>
        <p:blipFill>
          <a:blip r:embed="rId8"/>
          <a:stretch>
            <a:fillRect/>
          </a:stretch>
        </p:blipFill>
        <p:spPr>
          <a:xfrm>
            <a:off x="1025695" y="9338863"/>
            <a:ext cx="4382112" cy="1419423"/>
          </a:xfrm>
          <a:prstGeom prst="rect">
            <a:avLst/>
          </a:prstGeom>
        </p:spPr>
      </p:pic>
      <p:sp>
        <p:nvSpPr>
          <p:cNvPr id="17" name="TextBox 16">
            <a:extLst>
              <a:ext uri="{FF2B5EF4-FFF2-40B4-BE49-F238E27FC236}">
                <a16:creationId xmlns:a16="http://schemas.microsoft.com/office/drawing/2014/main" id="{0B231FC2-99B6-1864-9D1B-D1394565F937}"/>
              </a:ext>
            </a:extLst>
          </p:cNvPr>
          <p:cNvSpPr txBox="1"/>
          <p:nvPr/>
        </p:nvSpPr>
        <p:spPr>
          <a:xfrm flipH="1">
            <a:off x="-1" y="8201196"/>
            <a:ext cx="868679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Pseudoplastic (Shear Thinning)</a:t>
            </a:r>
          </a:p>
          <a:p>
            <a:pPr marL="742950" lvl="1" indent="-285750">
              <a:buFont typeface="Arial" panose="020B0604020202020204" pitchFamily="34" charset="0"/>
              <a:buChar char="•"/>
            </a:pPr>
            <a:r>
              <a:rPr lang="en-US" dirty="0"/>
              <a:t>Fluid contains components that can deform and rearrange to accommodate flow</a:t>
            </a:r>
          </a:p>
          <a:p>
            <a:pPr marL="742950" lvl="1" indent="-285750">
              <a:buFont typeface="Arial" panose="020B0604020202020204" pitchFamily="34" charset="0"/>
              <a:buChar char="•"/>
            </a:pPr>
            <a:r>
              <a:rPr lang="en-US" dirty="0"/>
              <a:t>Micelles, blood</a:t>
            </a:r>
          </a:p>
        </p:txBody>
      </p:sp>
      <p:pic>
        <p:nvPicPr>
          <p:cNvPr id="19" name="Picture 18">
            <a:extLst>
              <a:ext uri="{FF2B5EF4-FFF2-40B4-BE49-F238E27FC236}">
                <a16:creationId xmlns:a16="http://schemas.microsoft.com/office/drawing/2014/main" id="{4A7CCC38-5B80-9A6D-B867-4662C83CD11C}"/>
              </a:ext>
            </a:extLst>
          </p:cNvPr>
          <p:cNvPicPr>
            <a:picLocks noChangeAspect="1"/>
          </p:cNvPicPr>
          <p:nvPr/>
        </p:nvPicPr>
        <p:blipFill>
          <a:blip r:embed="rId9"/>
          <a:stretch>
            <a:fillRect/>
          </a:stretch>
        </p:blipFill>
        <p:spPr>
          <a:xfrm>
            <a:off x="6310750" y="8833967"/>
            <a:ext cx="1314633" cy="1924319"/>
          </a:xfrm>
          <a:prstGeom prst="rect">
            <a:avLst/>
          </a:prstGeom>
        </p:spPr>
      </p:pic>
    </p:spTree>
    <p:extLst>
      <p:ext uri="{BB962C8B-B14F-4D97-AF65-F5344CB8AC3E}">
        <p14:creationId xmlns:p14="http://schemas.microsoft.com/office/powerpoint/2010/main" val="2668368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B975C6-5D3B-B5D9-7074-273CA4B7EC08}"/>
              </a:ext>
            </a:extLst>
          </p:cNvPr>
          <p:cNvSpPr txBox="1"/>
          <p:nvPr/>
        </p:nvSpPr>
        <p:spPr>
          <a:xfrm>
            <a:off x="0" y="0"/>
            <a:ext cx="2496517" cy="461665"/>
          </a:xfrm>
          <a:prstGeom prst="rect">
            <a:avLst/>
          </a:prstGeom>
          <a:noFill/>
        </p:spPr>
        <p:txBody>
          <a:bodyPr wrap="none" rtlCol="0">
            <a:spAutoFit/>
          </a:bodyPr>
          <a:lstStyle/>
          <a:p>
            <a:r>
              <a:rPr lang="en-US" sz="2400" dirty="0"/>
              <a:t>Power Law Model</a:t>
            </a:r>
          </a:p>
        </p:txBody>
      </p:sp>
      <p:sp>
        <p:nvSpPr>
          <p:cNvPr id="3" name="TextBox 2">
            <a:extLst>
              <a:ext uri="{FF2B5EF4-FFF2-40B4-BE49-F238E27FC236}">
                <a16:creationId xmlns:a16="http://schemas.microsoft.com/office/drawing/2014/main" id="{AED22D99-7948-1CE0-334D-6F3EF60F37AF}"/>
              </a:ext>
            </a:extLst>
          </p:cNvPr>
          <p:cNvSpPr txBox="1"/>
          <p:nvPr/>
        </p:nvSpPr>
        <p:spPr>
          <a:xfrm>
            <a:off x="0" y="461665"/>
            <a:ext cx="8200258" cy="646331"/>
          </a:xfrm>
          <a:prstGeom prst="rect">
            <a:avLst/>
          </a:prstGeom>
          <a:noFill/>
        </p:spPr>
        <p:txBody>
          <a:bodyPr wrap="none" rtlCol="0">
            <a:spAutoFit/>
          </a:bodyPr>
          <a:lstStyle/>
          <a:p>
            <a:pPr marL="285750" indent="-285750">
              <a:buFont typeface="Arial" panose="020B0604020202020204" pitchFamily="34" charset="0"/>
              <a:buChar char="•"/>
            </a:pPr>
            <a:r>
              <a:rPr lang="en-US" dirty="0"/>
              <a:t>A way to determine the viscosity of shear thinning materials at high shear rates</a:t>
            </a:r>
          </a:p>
          <a:p>
            <a:pPr marL="742950" lvl="1" indent="-285750">
              <a:buFont typeface="Arial" panose="020B0604020202020204" pitchFamily="34" charset="0"/>
              <a:buChar char="•"/>
            </a:pPr>
            <a:r>
              <a:rPr lang="en-US" dirty="0"/>
              <a:t>This is only valid at high shear rates</a:t>
            </a:r>
          </a:p>
        </p:txBody>
      </p:sp>
      <p:pic>
        <p:nvPicPr>
          <p:cNvPr id="5" name="Picture 4">
            <a:extLst>
              <a:ext uri="{FF2B5EF4-FFF2-40B4-BE49-F238E27FC236}">
                <a16:creationId xmlns:a16="http://schemas.microsoft.com/office/drawing/2014/main" id="{937CB8BE-9E99-E3A4-38D9-4A46CC6B24C5}"/>
              </a:ext>
            </a:extLst>
          </p:cNvPr>
          <p:cNvPicPr>
            <a:picLocks noChangeAspect="1"/>
          </p:cNvPicPr>
          <p:nvPr/>
        </p:nvPicPr>
        <p:blipFill>
          <a:blip r:embed="rId2"/>
          <a:stretch>
            <a:fillRect/>
          </a:stretch>
        </p:blipFill>
        <p:spPr>
          <a:xfrm>
            <a:off x="4652203" y="1292662"/>
            <a:ext cx="3734321" cy="264832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68B96BA-874F-0C39-B5C6-8743D8597784}"/>
                  </a:ext>
                </a:extLst>
              </p:cNvPr>
              <p:cNvSpPr txBox="1"/>
              <p:nvPr/>
            </p:nvSpPr>
            <p:spPr>
              <a:xfrm>
                <a:off x="539089" y="1292662"/>
                <a:ext cx="14183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d>
                        <m:dPr>
                          <m:ctrlPr>
                            <a:rPr lang="en-US" i="1" smtClean="0">
                              <a:latin typeface="Cambria Math" panose="02040503050406030204" pitchFamily="18" charset="0"/>
                              <a:ea typeface="Cambria Math" panose="02040503050406030204" pitchFamily="18" charset="0"/>
                            </a:rPr>
                          </m:ctrlPr>
                        </m:dPr>
                        <m:e>
                          <m:acc>
                            <m:accPr>
                              <m:chr m:val="̇"/>
                              <m:ctrlPr>
                                <a:rPr lang="en-US" i="1" smtClean="0">
                                  <a:latin typeface="Cambria Math" panose="02040503050406030204" pitchFamily="18" charset="0"/>
                                  <a:ea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𝛾</m:t>
                              </m:r>
                            </m:e>
                          </m:acc>
                        </m:e>
                      </m:d>
                      <m:r>
                        <a:rPr lang="en-US"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Κ</m:t>
                      </m:r>
                      <m:sSup>
                        <m:sSupPr>
                          <m:ctrlPr>
                            <a:rPr lang="el-GR" b="0" i="1" smtClean="0">
                              <a:latin typeface="Cambria Math" panose="02040503050406030204" pitchFamily="18" charset="0"/>
                              <a:ea typeface="Cambria Math" panose="02040503050406030204" pitchFamily="18" charset="0"/>
                            </a:rPr>
                          </m:ctrlPr>
                        </m:sSupPr>
                        <m:e>
                          <m:acc>
                            <m:accPr>
                              <m:chr m:val="̇"/>
                              <m:ctrlPr>
                                <a:rPr lang="el-GR" b="0" i="1" smtClean="0">
                                  <a:latin typeface="Cambria Math" panose="02040503050406030204" pitchFamily="18" charset="0"/>
                                  <a:ea typeface="Cambria Math" panose="02040503050406030204" pitchFamily="18" charset="0"/>
                                </a:rPr>
                              </m:ctrlPr>
                            </m:accPr>
                            <m:e>
                              <m:r>
                                <a:rPr lang="el-GR" b="0" i="1" smtClean="0">
                                  <a:latin typeface="Cambria Math" panose="02040503050406030204" pitchFamily="18" charset="0"/>
                                  <a:ea typeface="Cambria Math" panose="02040503050406030204" pitchFamily="18" charset="0"/>
                                </a:rPr>
                                <m:t>𝛾</m:t>
                              </m:r>
                            </m:e>
                          </m:acc>
                        </m:e>
                        <m:sup>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6" name="TextBox 5">
                <a:extLst>
                  <a:ext uri="{FF2B5EF4-FFF2-40B4-BE49-F238E27FC236}">
                    <a16:creationId xmlns:a16="http://schemas.microsoft.com/office/drawing/2014/main" id="{668B96BA-874F-0C39-B5C6-8743D8597784}"/>
                  </a:ext>
                </a:extLst>
              </p:cNvPr>
              <p:cNvSpPr txBox="1">
                <a:spLocks noRot="1" noChangeAspect="1" noMove="1" noResize="1" noEditPoints="1" noAdjustHandles="1" noChangeArrowheads="1" noChangeShapeType="1" noTextEdit="1"/>
              </p:cNvSpPr>
              <p:nvPr/>
            </p:nvSpPr>
            <p:spPr>
              <a:xfrm>
                <a:off x="539089" y="1292662"/>
                <a:ext cx="1418337" cy="276999"/>
              </a:xfrm>
              <a:prstGeom prst="rect">
                <a:avLst/>
              </a:prstGeom>
              <a:blipFill>
                <a:blip r:embed="rId3"/>
                <a:stretch>
                  <a:fillRect l="-3863" t="-4444" r="-171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D4285A-018D-BBF0-63C6-4350881B8125}"/>
                  </a:ext>
                </a:extLst>
              </p:cNvPr>
              <p:cNvSpPr txBox="1"/>
              <p:nvPr/>
            </p:nvSpPr>
            <p:spPr>
              <a:xfrm>
                <a:off x="2167227" y="1154160"/>
                <a:ext cx="2364622" cy="646331"/>
              </a:xfrm>
              <a:prstGeom prst="rect">
                <a:avLst/>
              </a:prstGeom>
              <a:noFill/>
            </p:spPr>
            <p:txBody>
              <a:bodyPr wrap="none" rtlCol="0">
                <a:spAutoFit/>
              </a:bodyPr>
              <a:lstStyle/>
              <a:p>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Κ</m:t>
                    </m:r>
                  </m:oMath>
                </a14:m>
                <a:r>
                  <a:rPr lang="en-US" dirty="0"/>
                  <a:t> = Consistency index</a:t>
                </a:r>
              </a:p>
              <a:p>
                <a14:m>
                  <m:oMath xmlns:m="http://schemas.openxmlformats.org/officeDocument/2006/math">
                    <m:r>
                      <a:rPr lang="en-US" b="0" i="1" smtClean="0">
                        <a:latin typeface="Cambria Math" panose="02040503050406030204" pitchFamily="18" charset="0"/>
                      </a:rPr>
                      <m:t>𝑛</m:t>
                    </m:r>
                  </m:oMath>
                </a14:m>
                <a:r>
                  <a:rPr lang="en-US" dirty="0"/>
                  <a:t> = Power law index</a:t>
                </a:r>
              </a:p>
            </p:txBody>
          </p:sp>
        </mc:Choice>
        <mc:Fallback xmlns="">
          <p:sp>
            <p:nvSpPr>
              <p:cNvPr id="7" name="TextBox 6">
                <a:extLst>
                  <a:ext uri="{FF2B5EF4-FFF2-40B4-BE49-F238E27FC236}">
                    <a16:creationId xmlns:a16="http://schemas.microsoft.com/office/drawing/2014/main" id="{FAD4285A-018D-BBF0-63C6-4350881B8125}"/>
                  </a:ext>
                </a:extLst>
              </p:cNvPr>
              <p:cNvSpPr txBox="1">
                <a:spLocks noRot="1" noChangeAspect="1" noMove="1" noResize="1" noEditPoints="1" noAdjustHandles="1" noChangeArrowheads="1" noChangeShapeType="1" noTextEdit="1"/>
              </p:cNvSpPr>
              <p:nvPr/>
            </p:nvSpPr>
            <p:spPr>
              <a:xfrm>
                <a:off x="2167227" y="1154160"/>
                <a:ext cx="2364622" cy="646331"/>
              </a:xfrm>
              <a:prstGeom prst="rect">
                <a:avLst/>
              </a:prstGeom>
              <a:blipFill>
                <a:blip r:embed="rId4"/>
                <a:stretch>
                  <a:fillRect t="-3774" r="-1550"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280B42-2A8A-CF5C-1FD0-20893F43D5F0}"/>
                  </a:ext>
                </a:extLst>
              </p:cNvPr>
              <p:cNvSpPr txBox="1"/>
              <p:nvPr/>
            </p:nvSpPr>
            <p:spPr>
              <a:xfrm>
                <a:off x="692016" y="1846655"/>
                <a:ext cx="3342582" cy="646331"/>
              </a:xfrm>
              <a:prstGeom prst="rect">
                <a:avLst/>
              </a:prstGeom>
              <a:noFill/>
            </p:spPr>
            <p:txBody>
              <a:bodyPr wrap="none" rtlCol="0">
                <a:spAutoFit/>
              </a:bodyPr>
              <a:lstStyle/>
              <a:p>
                <a:r>
                  <a:rPr lang="en-US" dirty="0"/>
                  <a:t>For many fluids, </a:t>
                </a:r>
                <a14:m>
                  <m:oMath xmlns:m="http://schemas.openxmlformats.org/officeDocument/2006/math">
                    <m:r>
                      <a:rPr lang="en-US" b="0" i="1" smtClean="0">
                        <a:latin typeface="Cambria Math" panose="02040503050406030204" pitchFamily="18" charset="0"/>
                      </a:rPr>
                      <m:t>𝑛</m:t>
                    </m:r>
                  </m:oMath>
                </a14:m>
                <a:r>
                  <a:rPr lang="en-US" dirty="0"/>
                  <a:t> is around 0.5.</a:t>
                </a:r>
              </a:p>
              <a:p>
                <a:pPr algn="ctr"/>
                <a:r>
                  <a:rPr lang="en-US" dirty="0"/>
                  <a:t>(1 for Newtonian fluids)</a:t>
                </a:r>
              </a:p>
            </p:txBody>
          </p:sp>
        </mc:Choice>
        <mc:Fallback xmlns="">
          <p:sp>
            <p:nvSpPr>
              <p:cNvPr id="8" name="TextBox 7">
                <a:extLst>
                  <a:ext uri="{FF2B5EF4-FFF2-40B4-BE49-F238E27FC236}">
                    <a16:creationId xmlns:a16="http://schemas.microsoft.com/office/drawing/2014/main" id="{4E280B42-2A8A-CF5C-1FD0-20893F43D5F0}"/>
                  </a:ext>
                </a:extLst>
              </p:cNvPr>
              <p:cNvSpPr txBox="1">
                <a:spLocks noRot="1" noChangeAspect="1" noMove="1" noResize="1" noEditPoints="1" noAdjustHandles="1" noChangeArrowheads="1" noChangeShapeType="1" noTextEdit="1"/>
              </p:cNvSpPr>
              <p:nvPr/>
            </p:nvSpPr>
            <p:spPr>
              <a:xfrm>
                <a:off x="692016" y="1846655"/>
                <a:ext cx="3342582" cy="646331"/>
              </a:xfrm>
              <a:prstGeom prst="rect">
                <a:avLst/>
              </a:prstGeom>
              <a:blipFill>
                <a:blip r:embed="rId5"/>
                <a:stretch>
                  <a:fillRect l="-1642" t="-4717" r="-547"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2628AAF-BC62-8120-207A-FC48106CA27D}"/>
                  </a:ext>
                </a:extLst>
              </p:cNvPr>
              <p:cNvSpPr txBox="1"/>
              <p:nvPr/>
            </p:nvSpPr>
            <p:spPr>
              <a:xfrm>
                <a:off x="692016" y="2631480"/>
                <a:ext cx="31962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𝜂</m:t>
                          </m:r>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m:rPr>
                                  <m:sty m:val="p"/>
                                </m:rPr>
                                <a:rPr lang="el-GR" b="0" i="1" smtClean="0">
                                  <a:latin typeface="Cambria Math" panose="02040503050406030204" pitchFamily="18" charset="0"/>
                                  <a:ea typeface="Cambria Math" panose="02040503050406030204" pitchFamily="18" charset="0"/>
                                </a:rPr>
                                <m:t>Κ</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e>
                              </m:d>
                            </m:e>
                          </m:func>
                        </m:e>
                      </m:func>
                    </m:oMath>
                  </m:oMathPara>
                </a14:m>
                <a:endParaRPr lang="en-US" dirty="0"/>
              </a:p>
            </p:txBody>
          </p:sp>
        </mc:Choice>
        <mc:Fallback xmlns="">
          <p:sp>
            <p:nvSpPr>
              <p:cNvPr id="9" name="TextBox 8">
                <a:extLst>
                  <a:ext uri="{FF2B5EF4-FFF2-40B4-BE49-F238E27FC236}">
                    <a16:creationId xmlns:a16="http://schemas.microsoft.com/office/drawing/2014/main" id="{A2628AAF-BC62-8120-207A-FC48106CA27D}"/>
                  </a:ext>
                </a:extLst>
              </p:cNvPr>
              <p:cNvSpPr txBox="1">
                <a:spLocks noRot="1" noChangeAspect="1" noMove="1" noResize="1" noEditPoints="1" noAdjustHandles="1" noChangeArrowheads="1" noChangeShapeType="1" noTextEdit="1"/>
              </p:cNvSpPr>
              <p:nvPr/>
            </p:nvSpPr>
            <p:spPr>
              <a:xfrm>
                <a:off x="692016" y="2631480"/>
                <a:ext cx="3196260" cy="276999"/>
              </a:xfrm>
              <a:prstGeom prst="rect">
                <a:avLst/>
              </a:prstGeom>
              <a:blipFill>
                <a:blip r:embed="rId6"/>
                <a:stretch>
                  <a:fillRect l="-954" t="-4444" b="-35556"/>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D159889A-F188-5B23-BB5F-A55928DEA1E4}"/>
              </a:ext>
            </a:extLst>
          </p:cNvPr>
          <p:cNvSpPr txBox="1"/>
          <p:nvPr/>
        </p:nvSpPr>
        <p:spPr>
          <a:xfrm>
            <a:off x="521286" y="3231645"/>
            <a:ext cx="1255472" cy="369332"/>
          </a:xfrm>
          <a:prstGeom prst="rect">
            <a:avLst/>
          </a:prstGeom>
          <a:noFill/>
        </p:spPr>
        <p:txBody>
          <a:bodyPr wrap="none" rtlCol="0">
            <a:spAutoFit/>
          </a:bodyPr>
          <a:lstStyle/>
          <a:p>
            <a:r>
              <a:rPr lang="en-US" dirty="0"/>
              <a:t>Y intercept</a:t>
            </a:r>
          </a:p>
        </p:txBody>
      </p:sp>
      <p:cxnSp>
        <p:nvCxnSpPr>
          <p:cNvPr id="12" name="Straight Arrow Connector 11">
            <a:extLst>
              <a:ext uri="{FF2B5EF4-FFF2-40B4-BE49-F238E27FC236}">
                <a16:creationId xmlns:a16="http://schemas.microsoft.com/office/drawing/2014/main" id="{27A2225B-3EBD-68F9-133D-AE7E24798723}"/>
              </a:ext>
            </a:extLst>
          </p:cNvPr>
          <p:cNvCxnSpPr>
            <a:cxnSpLocks/>
            <a:stCxn id="10" idx="0"/>
          </p:cNvCxnSpPr>
          <p:nvPr/>
        </p:nvCxnSpPr>
        <p:spPr>
          <a:xfrm flipV="1">
            <a:off x="1149022" y="2908479"/>
            <a:ext cx="561233" cy="3231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89D1C50-040B-6BA8-C9A8-AA0355305D20}"/>
              </a:ext>
            </a:extLst>
          </p:cNvPr>
          <p:cNvSpPr txBox="1"/>
          <p:nvPr/>
        </p:nvSpPr>
        <p:spPr>
          <a:xfrm>
            <a:off x="2805164" y="3231645"/>
            <a:ext cx="752129" cy="369332"/>
          </a:xfrm>
          <a:prstGeom prst="rect">
            <a:avLst/>
          </a:prstGeom>
          <a:noFill/>
        </p:spPr>
        <p:txBody>
          <a:bodyPr wrap="none" rtlCol="0">
            <a:spAutoFit/>
          </a:bodyPr>
          <a:lstStyle/>
          <a:p>
            <a:r>
              <a:rPr lang="en-US" dirty="0"/>
              <a:t>Slope</a:t>
            </a:r>
          </a:p>
        </p:txBody>
      </p:sp>
      <p:cxnSp>
        <p:nvCxnSpPr>
          <p:cNvPr id="17" name="Straight Arrow Connector 16">
            <a:extLst>
              <a:ext uri="{FF2B5EF4-FFF2-40B4-BE49-F238E27FC236}">
                <a16:creationId xmlns:a16="http://schemas.microsoft.com/office/drawing/2014/main" id="{242C7BD4-4272-490C-E267-2B30DCAB871C}"/>
              </a:ext>
            </a:extLst>
          </p:cNvPr>
          <p:cNvCxnSpPr>
            <a:stCxn id="15" idx="0"/>
          </p:cNvCxnSpPr>
          <p:nvPr/>
        </p:nvCxnSpPr>
        <p:spPr>
          <a:xfrm flipH="1" flipV="1">
            <a:off x="2838416" y="2885396"/>
            <a:ext cx="342813" cy="346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693123E-0D07-7B3D-4C09-4E74CEA04789}"/>
                  </a:ext>
                </a:extLst>
              </p:cNvPr>
              <p:cNvSpPr txBox="1"/>
              <p:nvPr/>
            </p:nvSpPr>
            <p:spPr>
              <a:xfrm>
                <a:off x="0" y="3640900"/>
                <a:ext cx="6490238" cy="1754326"/>
              </a:xfrm>
              <a:prstGeom prst="rect">
                <a:avLst/>
              </a:prstGeom>
              <a:noFill/>
            </p:spPr>
            <p:txBody>
              <a:bodyPr wrap="none" rtlCol="0">
                <a:spAutoFit/>
              </a:bodyPr>
              <a:lstStyle/>
              <a:p>
                <a:r>
                  <a:rPr lang="en-US" dirty="0"/>
                  <a:t>What are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Κ</m:t>
                    </m:r>
                  </m:oMath>
                </a14:m>
                <a:r>
                  <a:rPr lang="en-US" dirty="0"/>
                  <a:t> and </a:t>
                </a:r>
                <a14:m>
                  <m:oMath xmlns:m="http://schemas.openxmlformats.org/officeDocument/2006/math">
                    <m:r>
                      <a:rPr lang="en-US" b="0" i="1" smtClean="0">
                        <a:latin typeface="Cambria Math" panose="02040503050406030204" pitchFamily="18" charset="0"/>
                      </a:rPr>
                      <m:t>𝑛</m:t>
                    </m:r>
                  </m:oMath>
                </a14:m>
                <a:r>
                  <a:rPr lang="en-US" dirty="0"/>
                  <a:t>?</a:t>
                </a:r>
              </a:p>
              <a:p>
                <a:pPr marL="285750" indent="-285750">
                  <a:buFont typeface="Arial" panose="020B0604020202020204" pitchFamily="34" charset="0"/>
                  <a:buChar char="•"/>
                </a:pPr>
                <a:r>
                  <a:rPr lang="en-US" dirty="0"/>
                  <a:t>Consistency index serves to reflect the magnitude of </a:t>
                </a:r>
                <a14:m>
                  <m:oMath xmlns:m="http://schemas.openxmlformats.org/officeDocument/2006/math">
                    <m:r>
                      <a:rPr lang="en-US" i="1" smtClean="0">
                        <a:latin typeface="Cambria Math" panose="02040503050406030204" pitchFamily="18" charset="0"/>
                        <a:ea typeface="Cambria Math" panose="02040503050406030204" pitchFamily="18" charset="0"/>
                      </a:rPr>
                      <m:t>𝜂</m:t>
                    </m:r>
                  </m:oMath>
                </a14:m>
                <a:endParaRPr lang="en-US" dirty="0"/>
              </a:p>
              <a:p>
                <a:pPr marL="285750" indent="-285750">
                  <a:buFont typeface="Arial" panose="020B0604020202020204" pitchFamily="34" charset="0"/>
                  <a:buChar char="•"/>
                </a:pPr>
                <a:r>
                  <a:rPr lang="en-US" dirty="0"/>
                  <a:t>Power law index serves to reflect the degree of shear thinning</a:t>
                </a:r>
              </a:p>
              <a:p>
                <a:pPr marL="285750" indent="-285750">
                  <a:buFont typeface="Arial" panose="020B0604020202020204" pitchFamily="34" charset="0"/>
                  <a:buChar char="•"/>
                </a:pPr>
                <a:r>
                  <a:rPr lang="en-US" dirty="0"/>
                  <a:t>Units:</a:t>
                </a:r>
              </a:p>
              <a:p>
                <a:pPr marL="742950" lvl="1" indent="-285750">
                  <a:buFont typeface="Arial" panose="020B0604020202020204" pitchFamily="34" charset="0"/>
                  <a:buChar char="•"/>
                </a:pPr>
                <a:r>
                  <a:rPr lang="en-US" dirty="0"/>
                  <a:t>Since one is dimensionless, n is also dimensionless</a:t>
                </a:r>
              </a:p>
              <a:p>
                <a:pPr marL="742950" lvl="1" indent="-285750">
                  <a:buFont typeface="Arial" panose="020B0604020202020204" pitchFamily="34" charset="0"/>
                  <a:buChar char="•"/>
                </a:pPr>
                <a:r>
                  <a:rPr lang="en-US" dirty="0"/>
                  <a:t>K has units of Pressure * time ^ n</a:t>
                </a:r>
              </a:p>
            </p:txBody>
          </p:sp>
        </mc:Choice>
        <mc:Fallback xmlns="">
          <p:sp>
            <p:nvSpPr>
              <p:cNvPr id="18" name="TextBox 17">
                <a:extLst>
                  <a:ext uri="{FF2B5EF4-FFF2-40B4-BE49-F238E27FC236}">
                    <a16:creationId xmlns:a16="http://schemas.microsoft.com/office/drawing/2014/main" id="{7693123E-0D07-7B3D-4C09-4E74CEA04789}"/>
                  </a:ext>
                </a:extLst>
              </p:cNvPr>
              <p:cNvSpPr txBox="1">
                <a:spLocks noRot="1" noChangeAspect="1" noMove="1" noResize="1" noEditPoints="1" noAdjustHandles="1" noChangeArrowheads="1" noChangeShapeType="1" noTextEdit="1"/>
              </p:cNvSpPr>
              <p:nvPr/>
            </p:nvSpPr>
            <p:spPr>
              <a:xfrm>
                <a:off x="0" y="3640900"/>
                <a:ext cx="6490238" cy="1754326"/>
              </a:xfrm>
              <a:prstGeom prst="rect">
                <a:avLst/>
              </a:prstGeom>
              <a:blipFill>
                <a:blip r:embed="rId7"/>
                <a:stretch>
                  <a:fillRect l="-751" t="-1389" b="-4861"/>
                </a:stretch>
              </a:blipFill>
            </p:spPr>
            <p:txBody>
              <a:bodyPr/>
              <a:lstStyle/>
              <a:p>
                <a:r>
                  <a:rPr lang="en-US">
                    <a:noFill/>
                  </a:rPr>
                  <a:t> </a:t>
                </a:r>
              </a:p>
            </p:txBody>
          </p:sp>
        </mc:Fallback>
      </mc:AlternateContent>
    </p:spTree>
    <p:extLst>
      <p:ext uri="{BB962C8B-B14F-4D97-AF65-F5344CB8AC3E}">
        <p14:creationId xmlns:p14="http://schemas.microsoft.com/office/powerpoint/2010/main" val="2358290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60DFA5-E81A-6E74-F45F-8B0D1B1E2168}"/>
              </a:ext>
            </a:extLst>
          </p:cNvPr>
          <p:cNvSpPr txBox="1"/>
          <p:nvPr/>
        </p:nvSpPr>
        <p:spPr>
          <a:xfrm>
            <a:off x="3158011" y="0"/>
            <a:ext cx="2370778" cy="584775"/>
          </a:xfrm>
          <a:prstGeom prst="rect">
            <a:avLst/>
          </a:prstGeom>
          <a:noFill/>
        </p:spPr>
        <p:txBody>
          <a:bodyPr wrap="none" rtlCol="0">
            <a:spAutoFit/>
          </a:bodyPr>
          <a:lstStyle/>
          <a:p>
            <a:pPr algn="ctr"/>
            <a:r>
              <a:rPr lang="en-US" sz="3200" dirty="0"/>
              <a:t>Fluid Statics</a:t>
            </a:r>
          </a:p>
        </p:txBody>
      </p:sp>
      <p:sp>
        <p:nvSpPr>
          <p:cNvPr id="3" name="TextBox 2">
            <a:extLst>
              <a:ext uri="{FF2B5EF4-FFF2-40B4-BE49-F238E27FC236}">
                <a16:creationId xmlns:a16="http://schemas.microsoft.com/office/drawing/2014/main" id="{607DCC8A-7B13-572F-64B1-CE8B4D14EEB0}"/>
              </a:ext>
            </a:extLst>
          </p:cNvPr>
          <p:cNvSpPr txBox="1"/>
          <p:nvPr/>
        </p:nvSpPr>
        <p:spPr>
          <a:xfrm>
            <a:off x="0" y="584775"/>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When at rest, there is no shear stress, because there is no deformation, but there is pressure</a:t>
            </a:r>
          </a:p>
          <a:p>
            <a:pPr marL="285750" indent="-285750">
              <a:buFont typeface="Arial" panose="020B0604020202020204" pitchFamily="34" charset="0"/>
              <a:buChar char="•"/>
            </a:pPr>
            <a:r>
              <a:rPr lang="en-US" dirty="0"/>
              <a:t>Properties of Pressure</a:t>
            </a:r>
          </a:p>
          <a:p>
            <a:pPr marL="742950" lvl="1" indent="-285750">
              <a:buFont typeface="Arial" panose="020B0604020202020204" pitchFamily="34" charset="0"/>
              <a:buChar char="•"/>
            </a:pPr>
            <a:r>
              <a:rPr lang="en-US" dirty="0"/>
              <a:t>Acts normal to the surface and goes inward, towards the body</a:t>
            </a:r>
          </a:p>
          <a:p>
            <a:pPr marL="742950" lvl="1" indent="-285750">
              <a:buFont typeface="Arial" panose="020B0604020202020204" pitchFamily="34" charset="0"/>
              <a:buChar char="•"/>
            </a:pPr>
            <a:r>
              <a:rPr lang="en-US" dirty="0"/>
              <a:t>Pressure gradients produce a net force on submerged bodies</a:t>
            </a:r>
          </a:p>
          <a:p>
            <a:pPr marL="285750" indent="-285750">
              <a:buFont typeface="Arial" panose="020B0604020202020204" pitchFamily="34" charset="0"/>
              <a:buChar char="•"/>
            </a:pPr>
            <a:r>
              <a:rPr lang="en-US" dirty="0"/>
              <a:t>Problems we are interested in when fluids are at rest</a:t>
            </a:r>
          </a:p>
          <a:p>
            <a:pPr marL="742950" lvl="1" indent="-285750">
              <a:buFont typeface="Arial" panose="020B0604020202020204" pitchFamily="34" charset="0"/>
              <a:buChar char="•"/>
            </a:pPr>
            <a:r>
              <a:rPr lang="en-US" dirty="0"/>
              <a:t>Forces on submerged and floating bodies</a:t>
            </a:r>
          </a:p>
          <a:p>
            <a:pPr marL="742950" lvl="1" indent="-285750">
              <a:buFont typeface="Arial" panose="020B0604020202020204" pitchFamily="34" charset="0"/>
              <a:buChar char="•"/>
            </a:pPr>
            <a:r>
              <a:rPr lang="en-US" dirty="0"/>
              <a:t>Pressure distribution in atmosphere and oceans</a:t>
            </a:r>
          </a:p>
          <a:p>
            <a:pPr marL="742950" lvl="1" indent="-285750">
              <a:buFont typeface="Arial" panose="020B0604020202020204" pitchFamily="34" charset="0"/>
              <a:buChar char="•"/>
            </a:pPr>
            <a:r>
              <a:rPr lang="en-US" dirty="0"/>
              <a:t>Measurements of fluid properties (density and pressure)</a:t>
            </a:r>
          </a:p>
          <a:p>
            <a:pPr marL="285750" indent="-285750">
              <a:buFont typeface="Arial" panose="020B0604020202020204" pitchFamily="34" charset="0"/>
              <a:buChar char="•"/>
            </a:pPr>
            <a:r>
              <a:rPr lang="en-US" dirty="0"/>
              <a:t>Observations for a uniform static fluid</a:t>
            </a:r>
          </a:p>
          <a:p>
            <a:pPr marL="742950" lvl="1" indent="-285750">
              <a:buFont typeface="Arial" panose="020B0604020202020204" pitchFamily="34" charset="0"/>
              <a:buChar char="•"/>
            </a:pPr>
            <a:r>
              <a:rPr lang="en-US" dirty="0"/>
              <a:t>Pressure changes only in the vertical direction and increases with depth</a:t>
            </a:r>
          </a:p>
          <a:p>
            <a:pPr marL="742950" lvl="1" indent="-285750">
              <a:buFont typeface="Arial" panose="020B0604020202020204" pitchFamily="34" charset="0"/>
              <a:buChar char="•"/>
            </a:pPr>
            <a:r>
              <a:rPr lang="en-US" dirty="0"/>
              <a:t>Pressure is independent of the shape of the container</a:t>
            </a:r>
          </a:p>
          <a:p>
            <a:pPr marL="742950" lvl="1" indent="-285750">
              <a:buFont typeface="Arial" panose="020B0604020202020204" pitchFamily="34" charset="0"/>
              <a:buChar char="•"/>
            </a:pPr>
            <a:r>
              <a:rPr lang="en-US" dirty="0"/>
              <a:t>Pressure is the same at all points in a horizontal plane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AEA00DD-43B3-AB50-76A1-6F87D6964C30}"/>
                  </a:ext>
                </a:extLst>
              </p:cNvPr>
              <p:cNvSpPr txBox="1"/>
              <p:nvPr/>
            </p:nvSpPr>
            <p:spPr>
              <a:xfrm>
                <a:off x="8467" y="4257145"/>
                <a:ext cx="5103064" cy="498085"/>
              </a:xfrm>
              <a:prstGeom prst="rect">
                <a:avLst/>
              </a:prstGeom>
              <a:noFill/>
            </p:spPr>
            <p:txBody>
              <a:bodyPr wrap="none" rtlCol="0">
                <a:spAutoFit/>
              </a:bodyPr>
              <a:lstStyle/>
              <a:p>
                <a:r>
                  <a:rPr lang="en-US" dirty="0"/>
                  <a:t>Quantifying how pressure changes with depth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den>
                    </m:f>
                  </m:oMath>
                </a14:m>
                <a:r>
                  <a:rPr lang="en-US" dirty="0"/>
                  <a:t>)</a:t>
                </a:r>
              </a:p>
            </p:txBody>
          </p:sp>
        </mc:Choice>
        <mc:Fallback xmlns="">
          <p:sp>
            <p:nvSpPr>
              <p:cNvPr id="4" name="TextBox 3">
                <a:extLst>
                  <a:ext uri="{FF2B5EF4-FFF2-40B4-BE49-F238E27FC236}">
                    <a16:creationId xmlns:a16="http://schemas.microsoft.com/office/drawing/2014/main" id="{3AEA00DD-43B3-AB50-76A1-6F87D6964C30}"/>
                  </a:ext>
                </a:extLst>
              </p:cNvPr>
              <p:cNvSpPr txBox="1">
                <a:spLocks noRot="1" noChangeAspect="1" noMove="1" noResize="1" noEditPoints="1" noAdjustHandles="1" noChangeArrowheads="1" noChangeShapeType="1" noTextEdit="1"/>
              </p:cNvSpPr>
              <p:nvPr/>
            </p:nvSpPr>
            <p:spPr>
              <a:xfrm>
                <a:off x="8467" y="4257145"/>
                <a:ext cx="5103064" cy="498085"/>
              </a:xfrm>
              <a:prstGeom prst="rect">
                <a:avLst/>
              </a:prstGeom>
              <a:blipFill>
                <a:blip r:embed="rId2"/>
                <a:stretch>
                  <a:fillRect l="-955" b="-853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1C1AA6F-9C34-940C-E7DC-7649C7943948}"/>
              </a:ext>
            </a:extLst>
          </p:cNvPr>
          <p:cNvPicPr>
            <a:picLocks noChangeAspect="1"/>
          </p:cNvPicPr>
          <p:nvPr/>
        </p:nvPicPr>
        <p:blipFill>
          <a:blip r:embed="rId3"/>
          <a:stretch>
            <a:fillRect/>
          </a:stretch>
        </p:blipFill>
        <p:spPr>
          <a:xfrm>
            <a:off x="4679692" y="4702714"/>
            <a:ext cx="3696216" cy="2734057"/>
          </a:xfrm>
          <a:prstGeom prst="rect">
            <a:avLst/>
          </a:prstGeom>
        </p:spPr>
      </p:pic>
      <p:sp>
        <p:nvSpPr>
          <p:cNvPr id="9" name="TextBox 8">
            <a:extLst>
              <a:ext uri="{FF2B5EF4-FFF2-40B4-BE49-F238E27FC236}">
                <a16:creationId xmlns:a16="http://schemas.microsoft.com/office/drawing/2014/main" id="{33342B8B-76E8-0D6F-4691-1FBEA00F1F19}"/>
              </a:ext>
            </a:extLst>
          </p:cNvPr>
          <p:cNvSpPr txBox="1"/>
          <p:nvPr/>
        </p:nvSpPr>
        <p:spPr>
          <a:xfrm>
            <a:off x="0" y="4755230"/>
            <a:ext cx="1843838" cy="369332"/>
          </a:xfrm>
          <a:prstGeom prst="rect">
            <a:avLst/>
          </a:prstGeom>
          <a:noFill/>
        </p:spPr>
        <p:txBody>
          <a:bodyPr wrap="none" rtlCol="0">
            <a:spAutoFit/>
          </a:bodyPr>
          <a:lstStyle/>
          <a:p>
            <a:r>
              <a:rPr lang="en-US" dirty="0"/>
              <a:t>In the Y direction</a:t>
            </a:r>
          </a:p>
        </p:txBody>
      </p:sp>
      <p:pic>
        <p:nvPicPr>
          <p:cNvPr id="11" name="Picture 10">
            <a:extLst>
              <a:ext uri="{FF2B5EF4-FFF2-40B4-BE49-F238E27FC236}">
                <a16:creationId xmlns:a16="http://schemas.microsoft.com/office/drawing/2014/main" id="{CEEC3799-62C4-B1D1-056B-1567588968B6}"/>
              </a:ext>
            </a:extLst>
          </p:cNvPr>
          <p:cNvPicPr>
            <a:picLocks noChangeAspect="1"/>
          </p:cNvPicPr>
          <p:nvPr/>
        </p:nvPicPr>
        <p:blipFill>
          <a:blip r:embed="rId4"/>
          <a:stretch>
            <a:fillRect/>
          </a:stretch>
        </p:blipFill>
        <p:spPr>
          <a:xfrm>
            <a:off x="8467" y="6438528"/>
            <a:ext cx="4671225" cy="628911"/>
          </a:xfrm>
          <a:prstGeom prst="rect">
            <a:avLst/>
          </a:prstGeom>
        </p:spPr>
      </p:pic>
      <p:pic>
        <p:nvPicPr>
          <p:cNvPr id="13" name="Picture 12">
            <a:extLst>
              <a:ext uri="{FF2B5EF4-FFF2-40B4-BE49-F238E27FC236}">
                <a16:creationId xmlns:a16="http://schemas.microsoft.com/office/drawing/2014/main" id="{5EEE617C-6A4A-F019-F679-17CDD0A48518}"/>
              </a:ext>
            </a:extLst>
          </p:cNvPr>
          <p:cNvPicPr>
            <a:picLocks noChangeAspect="1"/>
          </p:cNvPicPr>
          <p:nvPr/>
        </p:nvPicPr>
        <p:blipFill>
          <a:blip r:embed="rId5"/>
          <a:stretch>
            <a:fillRect/>
          </a:stretch>
        </p:blipFill>
        <p:spPr>
          <a:xfrm>
            <a:off x="621133" y="5124562"/>
            <a:ext cx="3877732" cy="1180180"/>
          </a:xfrm>
          <a:prstGeom prst="rect">
            <a:avLst/>
          </a:prstGeom>
        </p:spPr>
      </p:pic>
      <p:sp>
        <p:nvSpPr>
          <p:cNvPr id="14" name="TextBox 13">
            <a:extLst>
              <a:ext uri="{FF2B5EF4-FFF2-40B4-BE49-F238E27FC236}">
                <a16:creationId xmlns:a16="http://schemas.microsoft.com/office/drawing/2014/main" id="{4DADDAB0-FD93-98B2-57B0-6D8AFF381A20}"/>
              </a:ext>
            </a:extLst>
          </p:cNvPr>
          <p:cNvSpPr txBox="1"/>
          <p:nvPr/>
        </p:nvSpPr>
        <p:spPr>
          <a:xfrm>
            <a:off x="93078" y="7436771"/>
            <a:ext cx="3064933" cy="1200329"/>
          </a:xfrm>
          <a:prstGeom prst="rect">
            <a:avLst/>
          </a:prstGeom>
          <a:noFill/>
        </p:spPr>
        <p:txBody>
          <a:bodyPr wrap="square" rtlCol="0">
            <a:spAutoFit/>
          </a:bodyPr>
          <a:lstStyle/>
          <a:p>
            <a:pPr algn="ctr"/>
            <a:r>
              <a:rPr lang="en-US" dirty="0"/>
              <a:t>The pressure at the point plus the pressure gradient times the distance from the point</a:t>
            </a:r>
          </a:p>
        </p:txBody>
      </p:sp>
      <p:cxnSp>
        <p:nvCxnSpPr>
          <p:cNvPr id="16" name="Straight Arrow Connector 15">
            <a:extLst>
              <a:ext uri="{FF2B5EF4-FFF2-40B4-BE49-F238E27FC236}">
                <a16:creationId xmlns:a16="http://schemas.microsoft.com/office/drawing/2014/main" id="{B829677B-9B60-7286-F2B6-F20B5C5CF796}"/>
              </a:ext>
            </a:extLst>
          </p:cNvPr>
          <p:cNvCxnSpPr>
            <a:stCxn id="14" idx="0"/>
          </p:cNvCxnSpPr>
          <p:nvPr/>
        </p:nvCxnSpPr>
        <p:spPr>
          <a:xfrm flipH="1" flipV="1">
            <a:off x="1286933" y="6925733"/>
            <a:ext cx="338612" cy="511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CFDE71E-A3ED-15AC-BE20-53B95542818B}"/>
              </a:ext>
            </a:extLst>
          </p:cNvPr>
          <p:cNvSpPr txBox="1"/>
          <p:nvPr/>
        </p:nvSpPr>
        <p:spPr>
          <a:xfrm>
            <a:off x="4679692" y="7604017"/>
            <a:ext cx="2607733" cy="923330"/>
          </a:xfrm>
          <a:prstGeom prst="rect">
            <a:avLst/>
          </a:prstGeom>
          <a:noFill/>
        </p:spPr>
        <p:txBody>
          <a:bodyPr wrap="square" rtlCol="0">
            <a:spAutoFit/>
          </a:bodyPr>
          <a:lstStyle/>
          <a:p>
            <a:r>
              <a:rPr lang="en-US" dirty="0"/>
              <a:t>This will equal zero, and same with the x direction</a:t>
            </a:r>
          </a:p>
        </p:txBody>
      </p:sp>
      <p:cxnSp>
        <p:nvCxnSpPr>
          <p:cNvPr id="19" name="Straight Arrow Connector 18">
            <a:extLst>
              <a:ext uri="{FF2B5EF4-FFF2-40B4-BE49-F238E27FC236}">
                <a16:creationId xmlns:a16="http://schemas.microsoft.com/office/drawing/2014/main" id="{32CD08DC-DD9C-7D52-7C7E-014FABA9449D}"/>
              </a:ext>
            </a:extLst>
          </p:cNvPr>
          <p:cNvCxnSpPr>
            <a:endCxn id="11" idx="2"/>
          </p:cNvCxnSpPr>
          <p:nvPr/>
        </p:nvCxnSpPr>
        <p:spPr>
          <a:xfrm flipH="1" flipV="1">
            <a:off x="2344080" y="7067439"/>
            <a:ext cx="2335612" cy="8830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6FDCB503-4A6B-D80B-9E1D-973AAD65EA85}"/>
              </a:ext>
            </a:extLst>
          </p:cNvPr>
          <p:cNvSpPr txBox="1"/>
          <p:nvPr/>
        </p:nvSpPr>
        <p:spPr>
          <a:xfrm>
            <a:off x="77214" y="8694593"/>
            <a:ext cx="4393190" cy="646331"/>
          </a:xfrm>
          <a:prstGeom prst="rect">
            <a:avLst/>
          </a:prstGeom>
          <a:noFill/>
        </p:spPr>
        <p:txBody>
          <a:bodyPr wrap="none" rtlCol="0">
            <a:spAutoFit/>
          </a:bodyPr>
          <a:lstStyle/>
          <a:p>
            <a:r>
              <a:rPr lang="en-US" dirty="0"/>
              <a:t>Z direction</a:t>
            </a:r>
          </a:p>
          <a:p>
            <a:pPr marL="285750" indent="-285750">
              <a:buFont typeface="Arial" panose="020B0604020202020204" pitchFamily="34" charset="0"/>
              <a:buChar char="•"/>
            </a:pPr>
            <a:r>
              <a:rPr lang="en-US" dirty="0"/>
              <a:t>Now we must account for a weight term</a:t>
            </a:r>
          </a:p>
        </p:txBody>
      </p:sp>
      <p:pic>
        <p:nvPicPr>
          <p:cNvPr id="22" name="Picture 21">
            <a:extLst>
              <a:ext uri="{FF2B5EF4-FFF2-40B4-BE49-F238E27FC236}">
                <a16:creationId xmlns:a16="http://schemas.microsoft.com/office/drawing/2014/main" id="{81F005D3-7D08-BCDC-E23C-67CD11C49F5E}"/>
              </a:ext>
            </a:extLst>
          </p:cNvPr>
          <p:cNvPicPr>
            <a:picLocks noChangeAspect="1"/>
          </p:cNvPicPr>
          <p:nvPr/>
        </p:nvPicPr>
        <p:blipFill>
          <a:blip r:embed="rId6"/>
          <a:stretch>
            <a:fillRect/>
          </a:stretch>
        </p:blipFill>
        <p:spPr>
          <a:xfrm>
            <a:off x="1618322" y="9398417"/>
            <a:ext cx="5334000" cy="2544580"/>
          </a:xfrm>
          <a:prstGeom prst="rect">
            <a:avLst/>
          </a:prstGeom>
        </p:spPr>
      </p:pic>
    </p:spTree>
    <p:extLst>
      <p:ext uri="{BB962C8B-B14F-4D97-AF65-F5344CB8AC3E}">
        <p14:creationId xmlns:p14="http://schemas.microsoft.com/office/powerpoint/2010/main" val="338702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C5A6D7-F2F6-6121-38FD-C743634D54AD}"/>
              </a:ext>
            </a:extLst>
          </p:cNvPr>
          <p:cNvSpPr txBox="1"/>
          <p:nvPr/>
        </p:nvSpPr>
        <p:spPr>
          <a:xfrm>
            <a:off x="1" y="-1"/>
            <a:ext cx="8686800" cy="646331"/>
          </a:xfrm>
          <a:prstGeom prst="rect">
            <a:avLst/>
          </a:prstGeom>
          <a:noFill/>
        </p:spPr>
        <p:txBody>
          <a:bodyPr wrap="square" rtlCol="0">
            <a:spAutoFit/>
          </a:bodyPr>
          <a:lstStyle/>
          <a:p>
            <a:r>
              <a:rPr lang="en-US" dirty="0"/>
              <a:t>Because Pressure only changes in the z direction, we can turn that partial derivative into a normal derivative and solve for P</a:t>
            </a:r>
          </a:p>
        </p:txBody>
      </p:sp>
      <p:pic>
        <p:nvPicPr>
          <p:cNvPr id="4" name="Picture 3">
            <a:extLst>
              <a:ext uri="{FF2B5EF4-FFF2-40B4-BE49-F238E27FC236}">
                <a16:creationId xmlns:a16="http://schemas.microsoft.com/office/drawing/2014/main" id="{24A64B29-90F1-AE45-4F3D-0A4AB8182088}"/>
              </a:ext>
            </a:extLst>
          </p:cNvPr>
          <p:cNvPicPr>
            <a:picLocks noChangeAspect="1"/>
          </p:cNvPicPr>
          <p:nvPr/>
        </p:nvPicPr>
        <p:blipFill>
          <a:blip r:embed="rId2"/>
          <a:stretch>
            <a:fillRect/>
          </a:stretch>
        </p:blipFill>
        <p:spPr>
          <a:xfrm>
            <a:off x="775789" y="818045"/>
            <a:ext cx="7135221" cy="666843"/>
          </a:xfrm>
          <a:prstGeom prst="rect">
            <a:avLst/>
          </a:prstGeom>
        </p:spPr>
      </p:pic>
      <p:sp>
        <p:nvSpPr>
          <p:cNvPr id="5" name="TextBox 4">
            <a:extLst>
              <a:ext uri="{FF2B5EF4-FFF2-40B4-BE49-F238E27FC236}">
                <a16:creationId xmlns:a16="http://schemas.microsoft.com/office/drawing/2014/main" id="{B48C347A-F2BF-9DC1-B50A-A02EA3D52E8A}"/>
              </a:ext>
            </a:extLst>
          </p:cNvPr>
          <p:cNvSpPr txBox="1"/>
          <p:nvPr/>
        </p:nvSpPr>
        <p:spPr>
          <a:xfrm>
            <a:off x="0" y="1656603"/>
            <a:ext cx="6967485" cy="369332"/>
          </a:xfrm>
          <a:prstGeom prst="rect">
            <a:avLst/>
          </a:prstGeom>
          <a:noFill/>
        </p:spPr>
        <p:txBody>
          <a:bodyPr wrap="none" rtlCol="0">
            <a:spAutoFit/>
          </a:bodyPr>
          <a:lstStyle/>
          <a:p>
            <a:r>
              <a:rPr lang="en-US" dirty="0"/>
              <a:t>Now, if we consider a pressure difference to make a definite integral:</a:t>
            </a:r>
          </a:p>
        </p:txBody>
      </p:sp>
      <p:pic>
        <p:nvPicPr>
          <p:cNvPr id="7" name="Picture 6">
            <a:extLst>
              <a:ext uri="{FF2B5EF4-FFF2-40B4-BE49-F238E27FC236}">
                <a16:creationId xmlns:a16="http://schemas.microsoft.com/office/drawing/2014/main" id="{B701E31E-625E-FB4C-037E-8747AB6E50D6}"/>
              </a:ext>
            </a:extLst>
          </p:cNvPr>
          <p:cNvPicPr>
            <a:picLocks noChangeAspect="1"/>
          </p:cNvPicPr>
          <p:nvPr/>
        </p:nvPicPr>
        <p:blipFill>
          <a:blip r:embed="rId3"/>
          <a:stretch>
            <a:fillRect/>
          </a:stretch>
        </p:blipFill>
        <p:spPr>
          <a:xfrm>
            <a:off x="5170890" y="2088338"/>
            <a:ext cx="3296992" cy="2082862"/>
          </a:xfrm>
          <a:prstGeom prst="rect">
            <a:avLst/>
          </a:prstGeom>
        </p:spPr>
      </p:pic>
      <p:pic>
        <p:nvPicPr>
          <p:cNvPr id="9" name="Picture 8">
            <a:extLst>
              <a:ext uri="{FF2B5EF4-FFF2-40B4-BE49-F238E27FC236}">
                <a16:creationId xmlns:a16="http://schemas.microsoft.com/office/drawing/2014/main" id="{CBFF3B7D-9E9B-8139-D357-4FC8CBD064D6}"/>
              </a:ext>
            </a:extLst>
          </p:cNvPr>
          <p:cNvPicPr>
            <a:picLocks noChangeAspect="1"/>
          </p:cNvPicPr>
          <p:nvPr/>
        </p:nvPicPr>
        <p:blipFill>
          <a:blip r:embed="rId4"/>
          <a:stretch>
            <a:fillRect/>
          </a:stretch>
        </p:blipFill>
        <p:spPr>
          <a:xfrm>
            <a:off x="1308278" y="2255048"/>
            <a:ext cx="2467319" cy="1305107"/>
          </a:xfrm>
          <a:prstGeom prst="rect">
            <a:avLst/>
          </a:prstGeom>
        </p:spPr>
      </p:pic>
      <p:pic>
        <p:nvPicPr>
          <p:cNvPr id="11" name="Picture 10">
            <a:extLst>
              <a:ext uri="{FF2B5EF4-FFF2-40B4-BE49-F238E27FC236}">
                <a16:creationId xmlns:a16="http://schemas.microsoft.com/office/drawing/2014/main" id="{EE8EE646-B056-39B0-C968-FD74928793D7}"/>
              </a:ext>
            </a:extLst>
          </p:cNvPr>
          <p:cNvPicPr>
            <a:picLocks noChangeAspect="1"/>
          </p:cNvPicPr>
          <p:nvPr/>
        </p:nvPicPr>
        <p:blipFill>
          <a:blip r:embed="rId5"/>
          <a:stretch>
            <a:fillRect/>
          </a:stretch>
        </p:blipFill>
        <p:spPr>
          <a:xfrm>
            <a:off x="1222541" y="3647252"/>
            <a:ext cx="2553056" cy="52394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CC1C5DD-E2E9-F8A3-4C17-1FB9ED0363FA}"/>
                  </a:ext>
                </a:extLst>
              </p:cNvPr>
              <p:cNvSpPr txBox="1"/>
              <p:nvPr/>
            </p:nvSpPr>
            <p:spPr>
              <a:xfrm>
                <a:off x="3105464" y="4400313"/>
                <a:ext cx="24758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1CC1C5DD-E2E9-F8A3-4C17-1FB9ED0363FA}"/>
                  </a:ext>
                </a:extLst>
              </p:cNvPr>
              <p:cNvSpPr txBox="1">
                <a:spLocks noRot="1" noChangeAspect="1" noMove="1" noResize="1" noEditPoints="1" noAdjustHandles="1" noChangeArrowheads="1" noChangeShapeType="1" noTextEdit="1"/>
              </p:cNvSpPr>
              <p:nvPr/>
            </p:nvSpPr>
            <p:spPr>
              <a:xfrm>
                <a:off x="3105464" y="4400313"/>
                <a:ext cx="2475870" cy="276999"/>
              </a:xfrm>
              <a:prstGeom prst="rect">
                <a:avLst/>
              </a:prstGeom>
              <a:blipFill>
                <a:blip r:embed="rId6"/>
                <a:stretch>
                  <a:fillRect l="-491" t="-2222" r="-1474" b="-35556"/>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B74D543-AE1E-335D-55FE-6F9A37BEFDB6}"/>
              </a:ext>
            </a:extLst>
          </p:cNvPr>
          <p:cNvSpPr txBox="1"/>
          <p:nvPr/>
        </p:nvSpPr>
        <p:spPr>
          <a:xfrm>
            <a:off x="2541937" y="4774100"/>
            <a:ext cx="3361882" cy="369332"/>
          </a:xfrm>
          <a:prstGeom prst="rect">
            <a:avLst/>
          </a:prstGeom>
          <a:noFill/>
        </p:spPr>
        <p:txBody>
          <a:bodyPr wrap="none" rtlCol="0">
            <a:spAutoFit/>
          </a:bodyPr>
          <a:lstStyle/>
          <a:p>
            <a:r>
              <a:rPr lang="en-US" dirty="0"/>
              <a:t>We get the Hydrostatic equation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BCE85FE-0903-200C-EA57-AA0EC151C542}"/>
                  </a:ext>
                </a:extLst>
              </p:cNvPr>
              <p:cNvSpPr txBox="1"/>
              <p:nvPr/>
            </p:nvSpPr>
            <p:spPr>
              <a:xfrm>
                <a:off x="11072" y="5280212"/>
                <a:ext cx="7384137" cy="646331"/>
              </a:xfrm>
              <a:prstGeom prst="rect">
                <a:avLst/>
              </a:prstGeom>
              <a:noFill/>
            </p:spPr>
            <p:txBody>
              <a:bodyPr wrap="none" rtlCol="0">
                <a:spAutoFit/>
              </a:bodyPr>
              <a:lstStyle/>
              <a:p>
                <a:r>
                  <a:rPr lang="en-US" dirty="0"/>
                  <a:t>The hydrostatic equation can also be written in terms of the potential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𝑖</m:t>
                        </m:r>
                      </m:sub>
                    </m:sSub>
                  </m:oMath>
                </a14:m>
                <a:r>
                  <a:rPr lang="en-US" dirty="0"/>
                  <a:t>)</a:t>
                </a:r>
              </a:p>
              <a:p>
                <a:pPr marL="285750" indent="-285750">
                  <a:buFont typeface="Arial" panose="020B0604020202020204" pitchFamily="34" charset="0"/>
                  <a:buChar char="•"/>
                </a:pPr>
                <a:r>
                  <a:rPr lang="en-US" dirty="0"/>
                  <a:t>The potentials at all points in the same fluid are equal</a:t>
                </a:r>
              </a:p>
            </p:txBody>
          </p:sp>
        </mc:Choice>
        <mc:Fallback xmlns="">
          <p:sp>
            <p:nvSpPr>
              <p:cNvPr id="14" name="TextBox 13">
                <a:extLst>
                  <a:ext uri="{FF2B5EF4-FFF2-40B4-BE49-F238E27FC236}">
                    <a16:creationId xmlns:a16="http://schemas.microsoft.com/office/drawing/2014/main" id="{EBCE85FE-0903-200C-EA57-AA0EC151C542}"/>
                  </a:ext>
                </a:extLst>
              </p:cNvPr>
              <p:cNvSpPr txBox="1">
                <a:spLocks noRot="1" noChangeAspect="1" noMove="1" noResize="1" noEditPoints="1" noAdjustHandles="1" noChangeArrowheads="1" noChangeShapeType="1" noTextEdit="1"/>
              </p:cNvSpPr>
              <p:nvPr/>
            </p:nvSpPr>
            <p:spPr>
              <a:xfrm>
                <a:off x="11072" y="5280212"/>
                <a:ext cx="7384137" cy="646331"/>
              </a:xfrm>
              <a:prstGeom prst="rect">
                <a:avLst/>
              </a:prstGeom>
              <a:blipFill>
                <a:blip r:embed="rId7"/>
                <a:stretch>
                  <a:fillRect l="-743" t="-3774"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167A539-04C3-2391-1274-1A0D580EC4F9}"/>
                  </a:ext>
                </a:extLst>
              </p:cNvPr>
              <p:cNvSpPr txBox="1"/>
              <p:nvPr/>
            </p:nvSpPr>
            <p:spPr>
              <a:xfrm>
                <a:off x="3470941" y="5994525"/>
                <a:ext cx="1503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𝑖</m:t>
                          </m:r>
                        </m:sub>
                      </m:sSub>
                    </m:oMath>
                  </m:oMathPara>
                </a14:m>
                <a:endParaRPr lang="en-US" dirty="0"/>
              </a:p>
            </p:txBody>
          </p:sp>
        </mc:Choice>
        <mc:Fallback xmlns="">
          <p:sp>
            <p:nvSpPr>
              <p:cNvPr id="15" name="TextBox 14">
                <a:extLst>
                  <a:ext uri="{FF2B5EF4-FFF2-40B4-BE49-F238E27FC236}">
                    <a16:creationId xmlns:a16="http://schemas.microsoft.com/office/drawing/2014/main" id="{9167A539-04C3-2391-1274-1A0D580EC4F9}"/>
                  </a:ext>
                </a:extLst>
              </p:cNvPr>
              <p:cNvSpPr txBox="1">
                <a:spLocks noRot="1" noChangeAspect="1" noMove="1" noResize="1" noEditPoints="1" noAdjustHandles="1" noChangeArrowheads="1" noChangeShapeType="1" noTextEdit="1"/>
              </p:cNvSpPr>
              <p:nvPr/>
            </p:nvSpPr>
            <p:spPr>
              <a:xfrm>
                <a:off x="3470941" y="5994525"/>
                <a:ext cx="1503873" cy="276999"/>
              </a:xfrm>
              <a:prstGeom prst="rect">
                <a:avLst/>
              </a:prstGeom>
              <a:blipFill>
                <a:blip r:embed="rId8"/>
                <a:stretch>
                  <a:fillRect l="-4858" r="-1215" b="-32609"/>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C61B30A-A081-E918-E3F7-0042906F1785}"/>
              </a:ext>
            </a:extLst>
          </p:cNvPr>
          <p:cNvSpPr txBox="1"/>
          <p:nvPr/>
        </p:nvSpPr>
        <p:spPr>
          <a:xfrm>
            <a:off x="1615857" y="6339506"/>
            <a:ext cx="5455083" cy="369332"/>
          </a:xfrm>
          <a:prstGeom prst="rect">
            <a:avLst/>
          </a:prstGeom>
          <a:noFill/>
        </p:spPr>
        <p:txBody>
          <a:bodyPr wrap="none" rtlCol="0">
            <a:spAutoFit/>
          </a:bodyPr>
          <a:lstStyle/>
          <a:p>
            <a:r>
              <a:rPr lang="en-US" dirty="0"/>
              <a:t>Remember, these equations are valid for fluids at rest</a:t>
            </a:r>
          </a:p>
        </p:txBody>
      </p:sp>
      <p:sp>
        <p:nvSpPr>
          <p:cNvPr id="17" name="TextBox 16">
            <a:extLst>
              <a:ext uri="{FF2B5EF4-FFF2-40B4-BE49-F238E27FC236}">
                <a16:creationId xmlns:a16="http://schemas.microsoft.com/office/drawing/2014/main" id="{46C8A9D6-452D-A985-F8DF-D0C067DBE2C4}"/>
              </a:ext>
            </a:extLst>
          </p:cNvPr>
          <p:cNvSpPr txBox="1"/>
          <p:nvPr/>
        </p:nvSpPr>
        <p:spPr>
          <a:xfrm>
            <a:off x="0" y="6801711"/>
            <a:ext cx="1718868" cy="461665"/>
          </a:xfrm>
          <a:prstGeom prst="rect">
            <a:avLst/>
          </a:prstGeom>
          <a:noFill/>
        </p:spPr>
        <p:txBody>
          <a:bodyPr wrap="none" rtlCol="0">
            <a:spAutoFit/>
          </a:bodyPr>
          <a:lstStyle/>
          <a:p>
            <a:r>
              <a:rPr lang="en-US" sz="2400" dirty="0"/>
              <a:t>Manometer</a:t>
            </a:r>
          </a:p>
        </p:txBody>
      </p:sp>
      <p:pic>
        <p:nvPicPr>
          <p:cNvPr id="19" name="Picture 18">
            <a:extLst>
              <a:ext uri="{FF2B5EF4-FFF2-40B4-BE49-F238E27FC236}">
                <a16:creationId xmlns:a16="http://schemas.microsoft.com/office/drawing/2014/main" id="{CD323DD7-8EF3-2D42-9E39-FF44441C7CB0}"/>
              </a:ext>
            </a:extLst>
          </p:cNvPr>
          <p:cNvPicPr>
            <a:picLocks noChangeAspect="1"/>
          </p:cNvPicPr>
          <p:nvPr/>
        </p:nvPicPr>
        <p:blipFill>
          <a:blip r:embed="rId9"/>
          <a:stretch>
            <a:fillRect/>
          </a:stretch>
        </p:blipFill>
        <p:spPr>
          <a:xfrm>
            <a:off x="155592" y="7232772"/>
            <a:ext cx="3620005" cy="2638793"/>
          </a:xfrm>
          <a:prstGeom prst="rect">
            <a:avLst/>
          </a:prstGeom>
        </p:spPr>
      </p:pic>
      <p:sp>
        <p:nvSpPr>
          <p:cNvPr id="20" name="TextBox 19">
            <a:extLst>
              <a:ext uri="{FF2B5EF4-FFF2-40B4-BE49-F238E27FC236}">
                <a16:creationId xmlns:a16="http://schemas.microsoft.com/office/drawing/2014/main" id="{4694DB92-3796-C44D-3620-CEC7423E407D}"/>
              </a:ext>
            </a:extLst>
          </p:cNvPr>
          <p:cNvSpPr txBox="1"/>
          <p:nvPr/>
        </p:nvSpPr>
        <p:spPr>
          <a:xfrm>
            <a:off x="3945468" y="7097471"/>
            <a:ext cx="4522414" cy="923330"/>
          </a:xfrm>
          <a:prstGeom prst="rect">
            <a:avLst/>
          </a:prstGeom>
          <a:noFill/>
        </p:spPr>
        <p:txBody>
          <a:bodyPr wrap="square" rtlCol="0">
            <a:spAutoFit/>
          </a:bodyPr>
          <a:lstStyle/>
          <a:p>
            <a:pPr marL="285750" indent="-285750">
              <a:buFont typeface="Arial" panose="020B0604020202020204" pitchFamily="34" charset="0"/>
              <a:buChar char="•"/>
            </a:pPr>
            <a:r>
              <a:rPr lang="en-US" dirty="0"/>
              <a:t>Any two points at the same height and in the same fluid are at the same hydrostatic pressure</a:t>
            </a:r>
          </a:p>
        </p:txBody>
      </p:sp>
      <p:pic>
        <p:nvPicPr>
          <p:cNvPr id="22" name="Picture 21">
            <a:extLst>
              <a:ext uri="{FF2B5EF4-FFF2-40B4-BE49-F238E27FC236}">
                <a16:creationId xmlns:a16="http://schemas.microsoft.com/office/drawing/2014/main" id="{288EF5A0-A1DD-0C1C-0D09-FC9D12D2AC97}"/>
              </a:ext>
            </a:extLst>
          </p:cNvPr>
          <p:cNvPicPr>
            <a:picLocks noChangeAspect="1"/>
          </p:cNvPicPr>
          <p:nvPr/>
        </p:nvPicPr>
        <p:blipFill>
          <a:blip r:embed="rId10"/>
          <a:stretch>
            <a:fillRect/>
          </a:stretch>
        </p:blipFill>
        <p:spPr>
          <a:xfrm>
            <a:off x="3945468" y="8069703"/>
            <a:ext cx="2400635" cy="866896"/>
          </a:xfrm>
          <a:prstGeom prst="rect">
            <a:avLst/>
          </a:prstGeom>
        </p:spPr>
      </p:pic>
      <p:pic>
        <p:nvPicPr>
          <p:cNvPr id="24" name="Picture 23">
            <a:extLst>
              <a:ext uri="{FF2B5EF4-FFF2-40B4-BE49-F238E27FC236}">
                <a16:creationId xmlns:a16="http://schemas.microsoft.com/office/drawing/2014/main" id="{D0C1472C-36FE-0081-4FA3-6CB49A8A43FE}"/>
              </a:ext>
            </a:extLst>
          </p:cNvPr>
          <p:cNvPicPr>
            <a:picLocks noChangeAspect="1"/>
          </p:cNvPicPr>
          <p:nvPr/>
        </p:nvPicPr>
        <p:blipFill>
          <a:blip r:embed="rId11"/>
          <a:stretch>
            <a:fillRect/>
          </a:stretch>
        </p:blipFill>
        <p:spPr>
          <a:xfrm>
            <a:off x="5006357" y="8963893"/>
            <a:ext cx="3134162" cy="933580"/>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FE30859-25B3-DFF5-1DF1-28AFA4B4E8B5}"/>
                  </a:ext>
                </a:extLst>
              </p:cNvPr>
              <p:cNvSpPr txBox="1"/>
              <p:nvPr/>
            </p:nvSpPr>
            <p:spPr>
              <a:xfrm>
                <a:off x="11072" y="9975297"/>
                <a:ext cx="8675729" cy="654657"/>
              </a:xfrm>
              <a:prstGeom prst="rect">
                <a:avLst/>
              </a:prstGeom>
              <a:noFill/>
            </p:spPr>
            <p:txBody>
              <a:bodyPr wrap="square" rtlCol="0">
                <a:spAutoFit/>
              </a:bodyPr>
              <a:lstStyle/>
              <a:p>
                <a:r>
                  <a:rPr lang="en-US" dirty="0"/>
                  <a:t>Since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sup>
                    </m:sSup>
                  </m:oMath>
                </a14:m>
                <a:r>
                  <a:rPr lang="en-US" dirty="0"/>
                  <a:t> and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1</m:t>
                        </m:r>
                      </m:sup>
                    </m:sSup>
                  </m:oMath>
                </a14:m>
                <a:r>
                  <a:rPr lang="en-US" dirty="0"/>
                  <a:t> are at the same height and in the same volume, the pressures at both locations are equal</a:t>
                </a:r>
              </a:p>
            </p:txBody>
          </p:sp>
        </mc:Choice>
        <mc:Fallback xmlns="">
          <p:sp>
            <p:nvSpPr>
              <p:cNvPr id="25" name="TextBox 24">
                <a:extLst>
                  <a:ext uri="{FF2B5EF4-FFF2-40B4-BE49-F238E27FC236}">
                    <a16:creationId xmlns:a16="http://schemas.microsoft.com/office/drawing/2014/main" id="{8FE30859-25B3-DFF5-1DF1-28AFA4B4E8B5}"/>
                  </a:ext>
                </a:extLst>
              </p:cNvPr>
              <p:cNvSpPr txBox="1">
                <a:spLocks noRot="1" noChangeAspect="1" noMove="1" noResize="1" noEditPoints="1" noAdjustHandles="1" noChangeArrowheads="1" noChangeShapeType="1" noTextEdit="1"/>
              </p:cNvSpPr>
              <p:nvPr/>
            </p:nvSpPr>
            <p:spPr>
              <a:xfrm>
                <a:off x="11072" y="9975297"/>
                <a:ext cx="8675729" cy="654657"/>
              </a:xfrm>
              <a:prstGeom prst="rect">
                <a:avLst/>
              </a:prstGeom>
              <a:blipFill>
                <a:blip r:embed="rId12"/>
                <a:stretch>
                  <a:fillRect l="-632" t="-3704" b="-12963"/>
                </a:stretch>
              </a:blipFill>
            </p:spPr>
            <p:txBody>
              <a:bodyPr/>
              <a:lstStyle/>
              <a:p>
                <a:r>
                  <a:rPr lang="en-US">
                    <a:noFill/>
                  </a:rPr>
                  <a:t> </a:t>
                </a:r>
              </a:p>
            </p:txBody>
          </p:sp>
        </mc:Fallback>
      </mc:AlternateContent>
      <p:pic>
        <p:nvPicPr>
          <p:cNvPr id="27" name="Picture 26">
            <a:extLst>
              <a:ext uri="{FF2B5EF4-FFF2-40B4-BE49-F238E27FC236}">
                <a16:creationId xmlns:a16="http://schemas.microsoft.com/office/drawing/2014/main" id="{7715D7FC-6B10-AD68-E437-0350687778CB}"/>
              </a:ext>
            </a:extLst>
          </p:cNvPr>
          <p:cNvPicPr>
            <a:picLocks noChangeAspect="1"/>
          </p:cNvPicPr>
          <p:nvPr/>
        </p:nvPicPr>
        <p:blipFill>
          <a:blip r:embed="rId13"/>
          <a:stretch>
            <a:fillRect/>
          </a:stretch>
        </p:blipFill>
        <p:spPr>
          <a:xfrm>
            <a:off x="2359334" y="10557673"/>
            <a:ext cx="3172268" cy="666843"/>
          </a:xfrm>
          <a:prstGeom prst="rect">
            <a:avLst/>
          </a:prstGeom>
        </p:spPr>
      </p:pic>
      <p:sp>
        <p:nvSpPr>
          <p:cNvPr id="28" name="TextBox 27">
            <a:extLst>
              <a:ext uri="{FF2B5EF4-FFF2-40B4-BE49-F238E27FC236}">
                <a16:creationId xmlns:a16="http://schemas.microsoft.com/office/drawing/2014/main" id="{07084A85-48BB-ADAD-E288-F713B2C64EAF}"/>
              </a:ext>
            </a:extLst>
          </p:cNvPr>
          <p:cNvSpPr txBox="1"/>
          <p:nvPr/>
        </p:nvSpPr>
        <p:spPr>
          <a:xfrm>
            <a:off x="0" y="11224516"/>
            <a:ext cx="8182753" cy="369332"/>
          </a:xfrm>
          <a:prstGeom prst="rect">
            <a:avLst/>
          </a:prstGeom>
          <a:noFill/>
        </p:spPr>
        <p:txBody>
          <a:bodyPr wrap="none" rtlCol="0">
            <a:spAutoFit/>
          </a:bodyPr>
          <a:lstStyle/>
          <a:p>
            <a:pPr marL="285750" indent="-285750">
              <a:buFont typeface="Arial" panose="020B0604020202020204" pitchFamily="34" charset="0"/>
              <a:buChar char="•"/>
            </a:pPr>
            <a:r>
              <a:rPr lang="en-US" dirty="0"/>
              <a:t>For Manometers, the fluids are assumed to be incompressible and immiscible</a:t>
            </a:r>
          </a:p>
        </p:txBody>
      </p:sp>
    </p:spTree>
    <p:extLst>
      <p:ext uri="{BB962C8B-B14F-4D97-AF65-F5344CB8AC3E}">
        <p14:creationId xmlns:p14="http://schemas.microsoft.com/office/powerpoint/2010/main" val="2520024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E02109-DA34-A919-E74D-9ED2B06D04ED}"/>
              </a:ext>
            </a:extLst>
          </p:cNvPr>
          <p:cNvSpPr txBox="1"/>
          <p:nvPr/>
        </p:nvSpPr>
        <p:spPr>
          <a:xfrm>
            <a:off x="0" y="0"/>
            <a:ext cx="2312556" cy="461665"/>
          </a:xfrm>
          <a:prstGeom prst="rect">
            <a:avLst/>
          </a:prstGeom>
          <a:noFill/>
        </p:spPr>
        <p:txBody>
          <a:bodyPr wrap="none" rtlCol="0">
            <a:spAutoFit/>
          </a:bodyPr>
          <a:lstStyle/>
          <a:p>
            <a:r>
              <a:rPr lang="en-US" sz="2400" dirty="0"/>
              <a:t>Relative Density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20D1F46-4FA9-B030-60BD-9A958B8D39F6}"/>
                  </a:ext>
                </a:extLst>
              </p:cNvPr>
              <p:cNvSpPr txBox="1"/>
              <p:nvPr/>
            </p:nvSpPr>
            <p:spPr>
              <a:xfrm>
                <a:off x="177800" y="461665"/>
                <a:ext cx="3110146" cy="5523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𝑅𝑒𝑙𝑎𝑡𝑖𝑣𝑒</m:t>
                      </m:r>
                      <m:r>
                        <a:rPr lang="en-US" b="0" i="1" smtClean="0">
                          <a:latin typeface="Cambria Math" panose="02040503050406030204" pitchFamily="18" charset="0"/>
                        </a:rPr>
                        <m:t> </m:t>
                      </m:r>
                      <m:r>
                        <a:rPr lang="en-US" b="0" i="1" smtClean="0">
                          <a:latin typeface="Cambria Math" panose="02040503050406030204" pitchFamily="18" charset="0"/>
                        </a:rPr>
                        <m:t>𝐷𝑒𝑛𝑠𝑖𝑡𝑦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𝑠𝑢𝑏𝑠𝑡𝑎𝑛𝑐𝑒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𝑟𝑒𝑓𝑒𝑟𝑒𝑛𝑐𝑒</m:t>
                              </m:r>
                            </m:sub>
                          </m:sSub>
                        </m:den>
                      </m:f>
                    </m:oMath>
                  </m:oMathPara>
                </a14:m>
                <a:endParaRPr lang="en-US" dirty="0"/>
              </a:p>
            </p:txBody>
          </p:sp>
        </mc:Choice>
        <mc:Fallback xmlns="">
          <p:sp>
            <p:nvSpPr>
              <p:cNvPr id="3" name="TextBox 2">
                <a:extLst>
                  <a:ext uri="{FF2B5EF4-FFF2-40B4-BE49-F238E27FC236}">
                    <a16:creationId xmlns:a16="http://schemas.microsoft.com/office/drawing/2014/main" id="{820D1F46-4FA9-B030-60BD-9A958B8D39F6}"/>
                  </a:ext>
                </a:extLst>
              </p:cNvPr>
              <p:cNvSpPr txBox="1">
                <a:spLocks noRot="1" noChangeAspect="1" noMove="1" noResize="1" noEditPoints="1" noAdjustHandles="1" noChangeArrowheads="1" noChangeShapeType="1" noTextEdit="1"/>
              </p:cNvSpPr>
              <p:nvPr/>
            </p:nvSpPr>
            <p:spPr>
              <a:xfrm>
                <a:off x="177800" y="461665"/>
                <a:ext cx="3110146" cy="552395"/>
              </a:xfrm>
              <a:prstGeom prst="rect">
                <a:avLst/>
              </a:prstGeom>
              <a:blipFill>
                <a:blip r:embed="rId2"/>
                <a:stretch>
                  <a:fillRect b="-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9906A70-9390-0AC6-B5FB-A8B3085B8ED3}"/>
                  </a:ext>
                </a:extLst>
              </p:cNvPr>
              <p:cNvSpPr txBox="1"/>
              <p:nvPr/>
            </p:nvSpPr>
            <p:spPr>
              <a:xfrm>
                <a:off x="0" y="1014060"/>
                <a:ext cx="4991238" cy="391582"/>
              </a:xfrm>
              <a:prstGeom prst="rect">
                <a:avLst/>
              </a:prstGeom>
              <a:noFill/>
            </p:spPr>
            <p:txBody>
              <a:bodyPr wrap="none" rtlCol="0">
                <a:spAutoFit/>
              </a:bodyPr>
              <a:lstStyle/>
              <a:p>
                <a:pPr marL="285750" indent="-285750">
                  <a:buFont typeface="Arial" panose="020B0604020202020204" pitchFamily="34" charset="0"/>
                  <a:buChar char="•"/>
                </a:pPr>
                <a:r>
                  <a:rPr lang="en-US" dirty="0"/>
                  <a:t>For simplicity,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𝑟𝑒𝑓𝑒𝑟𝑒𝑛𝑐𝑒</m:t>
                        </m:r>
                      </m:sub>
                    </m:sSub>
                  </m:oMath>
                </a14:m>
                <a:r>
                  <a:rPr lang="en-US" dirty="0"/>
                  <a:t> is water at 4</a:t>
                </a:r>
                <a:r>
                  <a:rPr lang="en-US" baseline="30000" dirty="0"/>
                  <a:t>o</a:t>
                </a:r>
                <a:r>
                  <a:rPr lang="en-US" dirty="0"/>
                  <a:t> Celsius</a:t>
                </a:r>
              </a:p>
            </p:txBody>
          </p:sp>
        </mc:Choice>
        <mc:Fallback xmlns="">
          <p:sp>
            <p:nvSpPr>
              <p:cNvPr id="4" name="TextBox 3">
                <a:extLst>
                  <a:ext uri="{FF2B5EF4-FFF2-40B4-BE49-F238E27FC236}">
                    <a16:creationId xmlns:a16="http://schemas.microsoft.com/office/drawing/2014/main" id="{29906A70-9390-0AC6-B5FB-A8B3085B8ED3}"/>
                  </a:ext>
                </a:extLst>
              </p:cNvPr>
              <p:cNvSpPr txBox="1">
                <a:spLocks noRot="1" noChangeAspect="1" noMove="1" noResize="1" noEditPoints="1" noAdjustHandles="1" noChangeArrowheads="1" noChangeShapeType="1" noTextEdit="1"/>
              </p:cNvSpPr>
              <p:nvPr/>
            </p:nvSpPr>
            <p:spPr>
              <a:xfrm>
                <a:off x="0" y="1014060"/>
                <a:ext cx="4991238" cy="391582"/>
              </a:xfrm>
              <a:prstGeom prst="rect">
                <a:avLst/>
              </a:prstGeom>
              <a:blipFill>
                <a:blip r:embed="rId3"/>
                <a:stretch>
                  <a:fillRect l="-733" t="-4615" r="-122" b="-2000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C2FCE23-354C-1238-7E8C-559870706B2E}"/>
              </a:ext>
            </a:extLst>
          </p:cNvPr>
          <p:cNvPicPr>
            <a:picLocks noChangeAspect="1"/>
          </p:cNvPicPr>
          <p:nvPr/>
        </p:nvPicPr>
        <p:blipFill>
          <a:blip r:embed="rId4"/>
          <a:stretch>
            <a:fillRect/>
          </a:stretch>
        </p:blipFill>
        <p:spPr>
          <a:xfrm>
            <a:off x="4991238" y="839462"/>
            <a:ext cx="3372321" cy="2610214"/>
          </a:xfrm>
          <a:prstGeom prst="rect">
            <a:avLst/>
          </a:prstGeom>
        </p:spPr>
      </p:pic>
      <p:pic>
        <p:nvPicPr>
          <p:cNvPr id="8" name="Picture 7">
            <a:extLst>
              <a:ext uri="{FF2B5EF4-FFF2-40B4-BE49-F238E27FC236}">
                <a16:creationId xmlns:a16="http://schemas.microsoft.com/office/drawing/2014/main" id="{83A5730D-9887-642E-02FB-7E07F9CBF77F}"/>
              </a:ext>
            </a:extLst>
          </p:cNvPr>
          <p:cNvPicPr>
            <a:picLocks noChangeAspect="1"/>
          </p:cNvPicPr>
          <p:nvPr/>
        </p:nvPicPr>
        <p:blipFill>
          <a:blip r:embed="rId5"/>
          <a:stretch>
            <a:fillRect/>
          </a:stretch>
        </p:blipFill>
        <p:spPr>
          <a:xfrm>
            <a:off x="0" y="1600658"/>
            <a:ext cx="2152950" cy="1247949"/>
          </a:xfrm>
          <a:prstGeom prst="rect">
            <a:avLst/>
          </a:prstGeom>
        </p:spPr>
      </p:pic>
      <p:pic>
        <p:nvPicPr>
          <p:cNvPr id="10" name="Picture 9">
            <a:extLst>
              <a:ext uri="{FF2B5EF4-FFF2-40B4-BE49-F238E27FC236}">
                <a16:creationId xmlns:a16="http://schemas.microsoft.com/office/drawing/2014/main" id="{C213405E-3D2A-7293-2DD7-C30744089E76}"/>
              </a:ext>
            </a:extLst>
          </p:cNvPr>
          <p:cNvPicPr>
            <a:picLocks noChangeAspect="1"/>
          </p:cNvPicPr>
          <p:nvPr/>
        </p:nvPicPr>
        <p:blipFill>
          <a:blip r:embed="rId6"/>
          <a:stretch>
            <a:fillRect/>
          </a:stretch>
        </p:blipFill>
        <p:spPr>
          <a:xfrm>
            <a:off x="2152950" y="1638762"/>
            <a:ext cx="2772162" cy="1171739"/>
          </a:xfrm>
          <a:prstGeom prst="rect">
            <a:avLst/>
          </a:prstGeom>
        </p:spPr>
      </p:pic>
      <p:pic>
        <p:nvPicPr>
          <p:cNvPr id="12" name="Picture 11">
            <a:extLst>
              <a:ext uri="{FF2B5EF4-FFF2-40B4-BE49-F238E27FC236}">
                <a16:creationId xmlns:a16="http://schemas.microsoft.com/office/drawing/2014/main" id="{F600FB8B-B977-1BB3-ACC8-18BDA4EA0225}"/>
              </a:ext>
            </a:extLst>
          </p:cNvPr>
          <p:cNvPicPr>
            <a:picLocks noChangeAspect="1"/>
          </p:cNvPicPr>
          <p:nvPr/>
        </p:nvPicPr>
        <p:blipFill>
          <a:blip r:embed="rId7"/>
          <a:stretch>
            <a:fillRect/>
          </a:stretch>
        </p:blipFill>
        <p:spPr>
          <a:xfrm>
            <a:off x="628131" y="4656180"/>
            <a:ext cx="7430537" cy="5544324"/>
          </a:xfrm>
          <a:prstGeom prst="rect">
            <a:avLst/>
          </a:prstGeom>
        </p:spPr>
      </p:pic>
    </p:spTree>
    <p:extLst>
      <p:ext uri="{BB962C8B-B14F-4D97-AF65-F5344CB8AC3E}">
        <p14:creationId xmlns:p14="http://schemas.microsoft.com/office/powerpoint/2010/main" val="3497424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DE8666-81E6-44A8-85CF-E642549F94FA}"/>
              </a:ext>
            </a:extLst>
          </p:cNvPr>
          <p:cNvSpPr txBox="1"/>
          <p:nvPr/>
        </p:nvSpPr>
        <p:spPr>
          <a:xfrm>
            <a:off x="0" y="0"/>
            <a:ext cx="6348597" cy="461665"/>
          </a:xfrm>
          <a:prstGeom prst="rect">
            <a:avLst/>
          </a:prstGeom>
          <a:noFill/>
        </p:spPr>
        <p:txBody>
          <a:bodyPr wrap="none" rtlCol="0">
            <a:spAutoFit/>
          </a:bodyPr>
          <a:lstStyle/>
          <a:p>
            <a:r>
              <a:rPr lang="en-US" sz="2400" dirty="0"/>
              <a:t>Other Types of Pressure Measurement Devices</a:t>
            </a:r>
          </a:p>
        </p:txBody>
      </p:sp>
      <p:sp>
        <p:nvSpPr>
          <p:cNvPr id="3" name="TextBox 2">
            <a:extLst>
              <a:ext uri="{FF2B5EF4-FFF2-40B4-BE49-F238E27FC236}">
                <a16:creationId xmlns:a16="http://schemas.microsoft.com/office/drawing/2014/main" id="{3A7C8ABA-4FF8-F8B5-8064-A29F14DBBEE3}"/>
              </a:ext>
            </a:extLst>
          </p:cNvPr>
          <p:cNvSpPr txBox="1"/>
          <p:nvPr/>
        </p:nvSpPr>
        <p:spPr>
          <a:xfrm>
            <a:off x="0" y="461665"/>
            <a:ext cx="1722203" cy="400110"/>
          </a:xfrm>
          <a:prstGeom prst="rect">
            <a:avLst/>
          </a:prstGeom>
          <a:noFill/>
        </p:spPr>
        <p:txBody>
          <a:bodyPr wrap="none" rtlCol="0">
            <a:spAutoFit/>
          </a:bodyPr>
          <a:lstStyle/>
          <a:p>
            <a:r>
              <a:rPr lang="en-US" sz="2000" dirty="0"/>
              <a:t>Bourdon Tube</a:t>
            </a:r>
          </a:p>
        </p:txBody>
      </p:sp>
      <p:sp>
        <p:nvSpPr>
          <p:cNvPr id="5" name="TextBox 4">
            <a:extLst>
              <a:ext uri="{FF2B5EF4-FFF2-40B4-BE49-F238E27FC236}">
                <a16:creationId xmlns:a16="http://schemas.microsoft.com/office/drawing/2014/main" id="{36E331BE-D05F-0D3C-C5CC-9DBC72DDED6B}"/>
              </a:ext>
            </a:extLst>
          </p:cNvPr>
          <p:cNvSpPr txBox="1"/>
          <p:nvPr/>
        </p:nvSpPr>
        <p:spPr>
          <a:xfrm>
            <a:off x="0" y="861774"/>
            <a:ext cx="5215467" cy="2585323"/>
          </a:xfrm>
          <a:prstGeom prst="rect">
            <a:avLst/>
          </a:prstGeom>
          <a:noFill/>
        </p:spPr>
        <p:txBody>
          <a:bodyPr wrap="square" rtlCol="0">
            <a:spAutoFit/>
          </a:bodyPr>
          <a:lstStyle/>
          <a:p>
            <a:pPr marL="285750" indent="-285750">
              <a:buFont typeface="Arial" panose="020B0604020202020204" pitchFamily="34" charset="0"/>
              <a:buChar char="•"/>
            </a:pPr>
            <a:r>
              <a:rPr lang="en-US" dirty="0"/>
              <a:t>Most common analog device  for measuring pressure</a:t>
            </a:r>
          </a:p>
          <a:p>
            <a:pPr marL="285750" indent="-285750">
              <a:buFont typeface="Arial" panose="020B0604020202020204" pitchFamily="34" charset="0"/>
              <a:buChar char="•"/>
            </a:pPr>
            <a:r>
              <a:rPr lang="en-US" dirty="0"/>
              <a:t>Consists of a bent hollow tube whose end is connected to a dial needle mechanism</a:t>
            </a:r>
          </a:p>
          <a:p>
            <a:pPr marL="285750" indent="-285750">
              <a:buFont typeface="Arial" panose="020B0604020202020204" pitchFamily="34" charset="0"/>
              <a:buChar char="•"/>
            </a:pPr>
            <a:r>
              <a:rPr lang="en-US" dirty="0"/>
              <a:t>When the fluid in the tube increases in pressure, the tube stretches and moves the dial</a:t>
            </a:r>
          </a:p>
          <a:p>
            <a:pPr marL="285750" indent="-285750">
              <a:buFont typeface="Arial" panose="020B0604020202020204" pitchFamily="34" charset="0"/>
              <a:buChar char="•"/>
            </a:pPr>
            <a:r>
              <a:rPr lang="en-US" dirty="0"/>
              <a:t>Can accurately measure up to 100,000 psi</a:t>
            </a:r>
          </a:p>
          <a:p>
            <a:pPr marL="285750" indent="-285750">
              <a:buFont typeface="Arial" panose="020B0604020202020204" pitchFamily="34" charset="0"/>
              <a:buChar char="•"/>
            </a:pPr>
            <a:r>
              <a:rPr lang="en-US" dirty="0"/>
              <a:t>The main problem with it is that it can’t connect to computers</a:t>
            </a:r>
          </a:p>
        </p:txBody>
      </p:sp>
      <p:pic>
        <p:nvPicPr>
          <p:cNvPr id="7" name="Picture 6">
            <a:extLst>
              <a:ext uri="{FF2B5EF4-FFF2-40B4-BE49-F238E27FC236}">
                <a16:creationId xmlns:a16="http://schemas.microsoft.com/office/drawing/2014/main" id="{F6D1EF19-D306-9FD2-2D97-12AED84B3F67}"/>
              </a:ext>
            </a:extLst>
          </p:cNvPr>
          <p:cNvPicPr>
            <a:picLocks noChangeAspect="1"/>
          </p:cNvPicPr>
          <p:nvPr/>
        </p:nvPicPr>
        <p:blipFill>
          <a:blip r:embed="rId2"/>
          <a:stretch>
            <a:fillRect/>
          </a:stretch>
        </p:blipFill>
        <p:spPr>
          <a:xfrm>
            <a:off x="6891770" y="85375"/>
            <a:ext cx="1371791" cy="752580"/>
          </a:xfrm>
          <a:prstGeom prst="rect">
            <a:avLst/>
          </a:prstGeom>
        </p:spPr>
      </p:pic>
      <p:pic>
        <p:nvPicPr>
          <p:cNvPr id="9" name="Picture 8">
            <a:extLst>
              <a:ext uri="{FF2B5EF4-FFF2-40B4-BE49-F238E27FC236}">
                <a16:creationId xmlns:a16="http://schemas.microsoft.com/office/drawing/2014/main" id="{F90A0EF6-8B44-58CC-9BB6-ED16E4E260B0}"/>
              </a:ext>
            </a:extLst>
          </p:cNvPr>
          <p:cNvPicPr>
            <a:picLocks noChangeAspect="1"/>
          </p:cNvPicPr>
          <p:nvPr/>
        </p:nvPicPr>
        <p:blipFill>
          <a:blip r:embed="rId3"/>
          <a:stretch>
            <a:fillRect/>
          </a:stretch>
        </p:blipFill>
        <p:spPr>
          <a:xfrm>
            <a:off x="5338978" y="861774"/>
            <a:ext cx="3105583" cy="2715004"/>
          </a:xfrm>
          <a:prstGeom prst="rect">
            <a:avLst/>
          </a:prstGeom>
        </p:spPr>
      </p:pic>
      <p:sp>
        <p:nvSpPr>
          <p:cNvPr id="10" name="TextBox 9">
            <a:extLst>
              <a:ext uri="{FF2B5EF4-FFF2-40B4-BE49-F238E27FC236}">
                <a16:creationId xmlns:a16="http://schemas.microsoft.com/office/drawing/2014/main" id="{0BD54332-A53A-923D-8BDC-CBD1E7DFB090}"/>
              </a:ext>
            </a:extLst>
          </p:cNvPr>
          <p:cNvSpPr txBox="1"/>
          <p:nvPr/>
        </p:nvSpPr>
        <p:spPr>
          <a:xfrm>
            <a:off x="0" y="3447097"/>
            <a:ext cx="2446632" cy="400110"/>
          </a:xfrm>
          <a:prstGeom prst="rect">
            <a:avLst/>
          </a:prstGeom>
          <a:noFill/>
        </p:spPr>
        <p:txBody>
          <a:bodyPr wrap="none" rtlCol="0">
            <a:spAutoFit/>
          </a:bodyPr>
          <a:lstStyle/>
          <a:p>
            <a:r>
              <a:rPr lang="en-US" sz="2000" dirty="0"/>
              <a:t>Pressure Transducer</a:t>
            </a:r>
          </a:p>
        </p:txBody>
      </p:sp>
      <p:sp>
        <p:nvSpPr>
          <p:cNvPr id="11" name="TextBox 10">
            <a:extLst>
              <a:ext uri="{FF2B5EF4-FFF2-40B4-BE49-F238E27FC236}">
                <a16:creationId xmlns:a16="http://schemas.microsoft.com/office/drawing/2014/main" id="{A286910D-22A9-E70D-A590-EEE95738F1CC}"/>
              </a:ext>
            </a:extLst>
          </p:cNvPr>
          <p:cNvSpPr txBox="1"/>
          <p:nvPr/>
        </p:nvSpPr>
        <p:spPr>
          <a:xfrm>
            <a:off x="1" y="3847206"/>
            <a:ext cx="4267093" cy="3416320"/>
          </a:xfrm>
          <a:prstGeom prst="rect">
            <a:avLst/>
          </a:prstGeom>
          <a:noFill/>
        </p:spPr>
        <p:txBody>
          <a:bodyPr wrap="square" rtlCol="0">
            <a:spAutoFit/>
          </a:bodyPr>
          <a:lstStyle/>
          <a:p>
            <a:pPr marL="285750" indent="-285750">
              <a:buFont typeface="Arial" panose="020B0604020202020204" pitchFamily="34" charset="0"/>
              <a:buChar char="•"/>
            </a:pPr>
            <a:r>
              <a:rPr lang="en-US" dirty="0"/>
              <a:t>Converts effects from pressure into electrical effects so the information can be transferred to a computer</a:t>
            </a:r>
          </a:p>
          <a:p>
            <a:pPr marL="285750" indent="-285750">
              <a:buFont typeface="Arial" panose="020B0604020202020204" pitchFamily="34" charset="0"/>
              <a:buChar char="•"/>
            </a:pPr>
            <a:r>
              <a:rPr lang="en-US" dirty="0"/>
              <a:t>Contains a flexible membrane on a metal that is deformed with the metal due to pressure changes. The membrane contains a circuit whose resistance changes when the membrane bends</a:t>
            </a:r>
          </a:p>
          <a:p>
            <a:pPr marL="285750" indent="-285750">
              <a:buFont typeface="Arial" panose="020B0604020202020204" pitchFamily="34" charset="0"/>
              <a:buChar char="•"/>
            </a:pPr>
            <a:r>
              <a:rPr lang="en-US" dirty="0"/>
              <a:t>Very precise; can read up to 1 millionth of an atmosphere</a:t>
            </a:r>
          </a:p>
          <a:p>
            <a:pPr marL="285750" indent="-285750">
              <a:buFont typeface="Arial" panose="020B0604020202020204" pitchFamily="34" charset="0"/>
              <a:buChar char="•"/>
            </a:pPr>
            <a:r>
              <a:rPr lang="en-US" dirty="0"/>
              <a:t>Strain gauge is the most common</a:t>
            </a:r>
          </a:p>
        </p:txBody>
      </p:sp>
      <p:pic>
        <p:nvPicPr>
          <p:cNvPr id="13" name="Picture 12">
            <a:extLst>
              <a:ext uri="{FF2B5EF4-FFF2-40B4-BE49-F238E27FC236}">
                <a16:creationId xmlns:a16="http://schemas.microsoft.com/office/drawing/2014/main" id="{02AF119B-7D40-59F6-1980-BEC1AB53BFA4}"/>
              </a:ext>
            </a:extLst>
          </p:cNvPr>
          <p:cNvPicPr>
            <a:picLocks noChangeAspect="1"/>
          </p:cNvPicPr>
          <p:nvPr/>
        </p:nvPicPr>
        <p:blipFill>
          <a:blip r:embed="rId4"/>
          <a:stretch>
            <a:fillRect/>
          </a:stretch>
        </p:blipFill>
        <p:spPr>
          <a:xfrm>
            <a:off x="4267094" y="3695365"/>
            <a:ext cx="4163006" cy="2400635"/>
          </a:xfrm>
          <a:prstGeom prst="rect">
            <a:avLst/>
          </a:prstGeom>
        </p:spPr>
      </p:pic>
      <p:pic>
        <p:nvPicPr>
          <p:cNvPr id="15" name="Picture 14">
            <a:extLst>
              <a:ext uri="{FF2B5EF4-FFF2-40B4-BE49-F238E27FC236}">
                <a16:creationId xmlns:a16="http://schemas.microsoft.com/office/drawing/2014/main" id="{CE0540CB-2880-3481-4937-29B0EBB6F4B7}"/>
              </a:ext>
            </a:extLst>
          </p:cNvPr>
          <p:cNvPicPr>
            <a:picLocks noChangeAspect="1"/>
          </p:cNvPicPr>
          <p:nvPr/>
        </p:nvPicPr>
        <p:blipFill>
          <a:blip r:embed="rId5"/>
          <a:stretch>
            <a:fillRect/>
          </a:stretch>
        </p:blipFill>
        <p:spPr>
          <a:xfrm>
            <a:off x="5977242" y="6096000"/>
            <a:ext cx="2286319" cy="1286054"/>
          </a:xfrm>
          <a:prstGeom prst="rect">
            <a:avLst/>
          </a:prstGeom>
        </p:spPr>
      </p:pic>
      <p:sp>
        <p:nvSpPr>
          <p:cNvPr id="16" name="TextBox 15">
            <a:extLst>
              <a:ext uri="{FF2B5EF4-FFF2-40B4-BE49-F238E27FC236}">
                <a16:creationId xmlns:a16="http://schemas.microsoft.com/office/drawing/2014/main" id="{6B14FBCE-5A0B-A559-658D-25485B9F05C5}"/>
              </a:ext>
            </a:extLst>
          </p:cNvPr>
          <p:cNvSpPr txBox="1"/>
          <p:nvPr/>
        </p:nvSpPr>
        <p:spPr>
          <a:xfrm>
            <a:off x="0" y="7432802"/>
            <a:ext cx="1481496" cy="461665"/>
          </a:xfrm>
          <a:prstGeom prst="rect">
            <a:avLst/>
          </a:prstGeom>
          <a:noFill/>
        </p:spPr>
        <p:txBody>
          <a:bodyPr wrap="none" rtlCol="0">
            <a:spAutoFit/>
          </a:bodyPr>
          <a:lstStyle/>
          <a:p>
            <a:r>
              <a:rPr lang="en-US" sz="2400" dirty="0"/>
              <a:t>Buoyancy</a:t>
            </a:r>
          </a:p>
        </p:txBody>
      </p:sp>
      <p:sp>
        <p:nvSpPr>
          <p:cNvPr id="17" name="TextBox 16">
            <a:extLst>
              <a:ext uri="{FF2B5EF4-FFF2-40B4-BE49-F238E27FC236}">
                <a16:creationId xmlns:a16="http://schemas.microsoft.com/office/drawing/2014/main" id="{1B723046-BFFA-AD5C-D945-DCCFAB3F6EF7}"/>
              </a:ext>
            </a:extLst>
          </p:cNvPr>
          <p:cNvSpPr txBox="1"/>
          <p:nvPr/>
        </p:nvSpPr>
        <p:spPr>
          <a:xfrm>
            <a:off x="-16643" y="7948686"/>
            <a:ext cx="870344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Archimedes of Syracuse (287-212 BC)</a:t>
            </a:r>
          </a:p>
          <a:p>
            <a:pPr marL="742950" lvl="1" indent="-285750">
              <a:buFont typeface="Arial" panose="020B0604020202020204" pitchFamily="34" charset="0"/>
              <a:buChar char="•"/>
            </a:pPr>
            <a:r>
              <a:rPr lang="en-US" dirty="0"/>
              <a:t>Greek mathematician who proposed that “any object, totally or partially immersed in a fluid or liquid, is buoyed up by a force equal to the weight of the fluid displaced by the object” in his “On Floating Bodies” in 250BC</a:t>
            </a:r>
          </a:p>
          <a:p>
            <a:pPr marL="742950" lvl="1" indent="-285750">
              <a:buFont typeface="Arial" panose="020B0604020202020204" pitchFamily="34" charset="0"/>
              <a:buChar char="•"/>
            </a:pPr>
            <a:r>
              <a:rPr lang="en-US" dirty="0"/>
              <a:t>Also derived the area of a circle, volume of a sphere and area under a parabola </a:t>
            </a:r>
          </a:p>
        </p:txBody>
      </p:sp>
      <p:pic>
        <p:nvPicPr>
          <p:cNvPr id="19" name="Picture 18">
            <a:extLst>
              <a:ext uri="{FF2B5EF4-FFF2-40B4-BE49-F238E27FC236}">
                <a16:creationId xmlns:a16="http://schemas.microsoft.com/office/drawing/2014/main" id="{173DE869-0E3B-1742-772C-ECC6E687B99B}"/>
              </a:ext>
            </a:extLst>
          </p:cNvPr>
          <p:cNvPicPr>
            <a:picLocks noChangeAspect="1"/>
          </p:cNvPicPr>
          <p:nvPr/>
        </p:nvPicPr>
        <p:blipFill>
          <a:blip r:embed="rId6"/>
          <a:stretch>
            <a:fillRect/>
          </a:stretch>
        </p:blipFill>
        <p:spPr>
          <a:xfrm>
            <a:off x="1014705" y="9644622"/>
            <a:ext cx="1339027" cy="1817252"/>
          </a:xfrm>
          <a:prstGeom prst="rect">
            <a:avLst/>
          </a:prstGeom>
        </p:spPr>
      </p:pic>
      <p:pic>
        <p:nvPicPr>
          <p:cNvPr id="21" name="Picture 20">
            <a:extLst>
              <a:ext uri="{FF2B5EF4-FFF2-40B4-BE49-F238E27FC236}">
                <a16:creationId xmlns:a16="http://schemas.microsoft.com/office/drawing/2014/main" id="{FCB0316E-2A5E-2F9F-AFC5-63D2421F107A}"/>
              </a:ext>
            </a:extLst>
          </p:cNvPr>
          <p:cNvPicPr>
            <a:picLocks noChangeAspect="1"/>
          </p:cNvPicPr>
          <p:nvPr/>
        </p:nvPicPr>
        <p:blipFill>
          <a:blip r:embed="rId7"/>
          <a:stretch>
            <a:fillRect/>
          </a:stretch>
        </p:blipFill>
        <p:spPr>
          <a:xfrm>
            <a:off x="5905794" y="9480233"/>
            <a:ext cx="2429214" cy="1686160"/>
          </a:xfrm>
          <a:prstGeom prst="rect">
            <a:avLst/>
          </a:prstGeom>
        </p:spPr>
      </p:pic>
      <p:pic>
        <p:nvPicPr>
          <p:cNvPr id="23" name="Picture 22">
            <a:extLst>
              <a:ext uri="{FF2B5EF4-FFF2-40B4-BE49-F238E27FC236}">
                <a16:creationId xmlns:a16="http://schemas.microsoft.com/office/drawing/2014/main" id="{7B6FA870-8BBC-15AA-8387-38F2765A4CFF}"/>
              </a:ext>
            </a:extLst>
          </p:cNvPr>
          <p:cNvPicPr>
            <a:picLocks noChangeAspect="1"/>
          </p:cNvPicPr>
          <p:nvPr/>
        </p:nvPicPr>
        <p:blipFill>
          <a:blip r:embed="rId8"/>
          <a:stretch>
            <a:fillRect/>
          </a:stretch>
        </p:blipFill>
        <p:spPr>
          <a:xfrm>
            <a:off x="3541529" y="10528535"/>
            <a:ext cx="2619741" cy="943107"/>
          </a:xfrm>
          <a:prstGeom prst="rect">
            <a:avLst/>
          </a:prstGeom>
        </p:spPr>
      </p:pic>
    </p:spTree>
    <p:extLst>
      <p:ext uri="{BB962C8B-B14F-4D97-AF65-F5344CB8AC3E}">
        <p14:creationId xmlns:p14="http://schemas.microsoft.com/office/powerpoint/2010/main" val="195875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6BE342F-2429-9AD5-F1F6-82131928DF27}"/>
                  </a:ext>
                </a:extLst>
              </p:cNvPr>
              <p:cNvSpPr txBox="1"/>
              <p:nvPr/>
            </p:nvSpPr>
            <p:spPr>
              <a:xfrm>
                <a:off x="0" y="0"/>
                <a:ext cx="3212482" cy="369332"/>
              </a:xfrm>
              <a:prstGeom prst="rect">
                <a:avLst/>
              </a:prstGeom>
              <a:noFill/>
            </p:spPr>
            <p:txBody>
              <a:bodyPr wrap="none" rtlCol="0">
                <a:spAutoFit/>
              </a:bodyPr>
              <a:lstStyle/>
              <a:p>
                <a:r>
                  <a:rPr lang="en-US" dirty="0"/>
                  <a:t>Expression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𝑏</m:t>
                        </m:r>
                      </m:sub>
                    </m:sSub>
                  </m:oMath>
                </a14:m>
                <a:r>
                  <a:rPr lang="en-US" dirty="0"/>
                  <a:t> for a cylinder  </a:t>
                </a:r>
              </a:p>
            </p:txBody>
          </p:sp>
        </mc:Choice>
        <mc:Fallback xmlns="">
          <p:sp>
            <p:nvSpPr>
              <p:cNvPr id="2" name="TextBox 1">
                <a:extLst>
                  <a:ext uri="{FF2B5EF4-FFF2-40B4-BE49-F238E27FC236}">
                    <a16:creationId xmlns:a16="http://schemas.microsoft.com/office/drawing/2014/main" id="{26BE342F-2429-9AD5-F1F6-82131928DF27}"/>
                  </a:ext>
                </a:extLst>
              </p:cNvPr>
              <p:cNvSpPr txBox="1">
                <a:spLocks noRot="1" noChangeAspect="1" noMove="1" noResize="1" noEditPoints="1" noAdjustHandles="1" noChangeArrowheads="1" noChangeShapeType="1" noTextEdit="1"/>
              </p:cNvSpPr>
              <p:nvPr/>
            </p:nvSpPr>
            <p:spPr>
              <a:xfrm>
                <a:off x="0" y="0"/>
                <a:ext cx="3212482" cy="369332"/>
              </a:xfrm>
              <a:prstGeom prst="rect">
                <a:avLst/>
              </a:prstGeom>
              <a:blipFill>
                <a:blip r:embed="rId2"/>
                <a:stretch>
                  <a:fillRect l="-1518" t="-6557" r="-759" b="-2623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C8AD700-FFB6-479B-1F3D-5E7CC23F03EE}"/>
              </a:ext>
            </a:extLst>
          </p:cNvPr>
          <p:cNvPicPr>
            <a:picLocks noChangeAspect="1"/>
          </p:cNvPicPr>
          <p:nvPr/>
        </p:nvPicPr>
        <p:blipFill>
          <a:blip r:embed="rId3"/>
          <a:stretch>
            <a:fillRect/>
          </a:stretch>
        </p:blipFill>
        <p:spPr>
          <a:xfrm>
            <a:off x="5290469" y="184666"/>
            <a:ext cx="2429214" cy="1895740"/>
          </a:xfrm>
          <a:prstGeom prst="rect">
            <a:avLst/>
          </a:prstGeom>
        </p:spPr>
      </p:pic>
      <p:pic>
        <p:nvPicPr>
          <p:cNvPr id="6" name="Picture 5">
            <a:extLst>
              <a:ext uri="{FF2B5EF4-FFF2-40B4-BE49-F238E27FC236}">
                <a16:creationId xmlns:a16="http://schemas.microsoft.com/office/drawing/2014/main" id="{BCD187C7-7288-5D2F-4023-7936EA8CE3B1}"/>
              </a:ext>
            </a:extLst>
          </p:cNvPr>
          <p:cNvPicPr>
            <a:picLocks noChangeAspect="1"/>
          </p:cNvPicPr>
          <p:nvPr/>
        </p:nvPicPr>
        <p:blipFill>
          <a:blip r:embed="rId4"/>
          <a:stretch>
            <a:fillRect/>
          </a:stretch>
        </p:blipFill>
        <p:spPr>
          <a:xfrm>
            <a:off x="5076127" y="2451338"/>
            <a:ext cx="2857899" cy="1848108"/>
          </a:xfrm>
          <a:prstGeom prst="rect">
            <a:avLst/>
          </a:prstGeom>
        </p:spPr>
      </p:pic>
      <p:pic>
        <p:nvPicPr>
          <p:cNvPr id="8" name="Picture 7">
            <a:extLst>
              <a:ext uri="{FF2B5EF4-FFF2-40B4-BE49-F238E27FC236}">
                <a16:creationId xmlns:a16="http://schemas.microsoft.com/office/drawing/2014/main" id="{C03A3188-0049-BC93-DFF2-CFC68CCFBD3F}"/>
              </a:ext>
            </a:extLst>
          </p:cNvPr>
          <p:cNvPicPr>
            <a:picLocks noChangeAspect="1"/>
          </p:cNvPicPr>
          <p:nvPr/>
        </p:nvPicPr>
        <p:blipFill>
          <a:blip r:embed="rId5"/>
          <a:stretch>
            <a:fillRect/>
          </a:stretch>
        </p:blipFill>
        <p:spPr>
          <a:xfrm>
            <a:off x="976644" y="1132536"/>
            <a:ext cx="2419688" cy="466790"/>
          </a:xfrm>
          <a:prstGeom prst="rect">
            <a:avLst/>
          </a:prstGeom>
        </p:spPr>
      </p:pic>
      <p:sp>
        <p:nvSpPr>
          <p:cNvPr id="9" name="TextBox 8">
            <a:extLst>
              <a:ext uri="{FF2B5EF4-FFF2-40B4-BE49-F238E27FC236}">
                <a16:creationId xmlns:a16="http://schemas.microsoft.com/office/drawing/2014/main" id="{F5D821E2-1B2B-3B71-A1ED-468254F9E46A}"/>
              </a:ext>
            </a:extLst>
          </p:cNvPr>
          <p:cNvSpPr txBox="1"/>
          <p:nvPr/>
        </p:nvSpPr>
        <p:spPr>
          <a:xfrm>
            <a:off x="392914" y="622942"/>
            <a:ext cx="3568093" cy="369332"/>
          </a:xfrm>
          <a:prstGeom prst="rect">
            <a:avLst/>
          </a:prstGeom>
          <a:noFill/>
        </p:spPr>
        <p:txBody>
          <a:bodyPr wrap="none" rtlCol="0">
            <a:spAutoFit/>
          </a:bodyPr>
          <a:lstStyle/>
          <a:p>
            <a:r>
              <a:rPr lang="en-US" dirty="0"/>
              <a:t>Applying the hydrostatic equation:</a:t>
            </a:r>
          </a:p>
        </p:txBody>
      </p:sp>
      <p:pic>
        <p:nvPicPr>
          <p:cNvPr id="11" name="Picture 10">
            <a:extLst>
              <a:ext uri="{FF2B5EF4-FFF2-40B4-BE49-F238E27FC236}">
                <a16:creationId xmlns:a16="http://schemas.microsoft.com/office/drawing/2014/main" id="{7C409BEF-2D3F-0652-214B-6C27B0E338FA}"/>
              </a:ext>
            </a:extLst>
          </p:cNvPr>
          <p:cNvPicPr>
            <a:picLocks noChangeAspect="1"/>
          </p:cNvPicPr>
          <p:nvPr/>
        </p:nvPicPr>
        <p:blipFill>
          <a:blip r:embed="rId6"/>
          <a:stretch>
            <a:fillRect/>
          </a:stretch>
        </p:blipFill>
        <p:spPr>
          <a:xfrm>
            <a:off x="265331" y="2136969"/>
            <a:ext cx="4810796" cy="628738"/>
          </a:xfrm>
          <a:prstGeom prst="rect">
            <a:avLst/>
          </a:prstGeom>
        </p:spPr>
      </p:pic>
      <p:sp>
        <p:nvSpPr>
          <p:cNvPr id="12" name="TextBox 11">
            <a:extLst>
              <a:ext uri="{FF2B5EF4-FFF2-40B4-BE49-F238E27FC236}">
                <a16:creationId xmlns:a16="http://schemas.microsoft.com/office/drawing/2014/main" id="{B040C4B0-2D67-65B8-E11E-6049C81D09C6}"/>
              </a:ext>
            </a:extLst>
          </p:cNvPr>
          <p:cNvSpPr txBox="1"/>
          <p:nvPr/>
        </p:nvSpPr>
        <p:spPr>
          <a:xfrm>
            <a:off x="392914" y="1628136"/>
            <a:ext cx="3698064" cy="369332"/>
          </a:xfrm>
          <a:prstGeom prst="rect">
            <a:avLst/>
          </a:prstGeom>
          <a:noFill/>
        </p:spPr>
        <p:txBody>
          <a:bodyPr wrap="none" rtlCol="0">
            <a:spAutoFit/>
          </a:bodyPr>
          <a:lstStyle/>
          <a:p>
            <a:r>
              <a:rPr lang="en-US" dirty="0"/>
              <a:t>The buoyant force can be written as</a:t>
            </a:r>
          </a:p>
        </p:txBody>
      </p:sp>
      <p:sp>
        <p:nvSpPr>
          <p:cNvPr id="13" name="TextBox 12">
            <a:extLst>
              <a:ext uri="{FF2B5EF4-FFF2-40B4-BE49-F238E27FC236}">
                <a16:creationId xmlns:a16="http://schemas.microsoft.com/office/drawing/2014/main" id="{1D736EC0-05A8-7628-C446-A1700C3F336F}"/>
              </a:ext>
            </a:extLst>
          </p:cNvPr>
          <p:cNvSpPr txBox="1"/>
          <p:nvPr/>
        </p:nvSpPr>
        <p:spPr>
          <a:xfrm>
            <a:off x="105180" y="2965617"/>
            <a:ext cx="2641749" cy="369332"/>
          </a:xfrm>
          <a:prstGeom prst="rect">
            <a:avLst/>
          </a:prstGeom>
          <a:noFill/>
        </p:spPr>
        <p:txBody>
          <a:bodyPr wrap="none" rtlCol="0">
            <a:spAutoFit/>
          </a:bodyPr>
          <a:lstStyle/>
          <a:p>
            <a:r>
              <a:rPr lang="en-US" dirty="0"/>
              <a:t>Zero because it’s relative</a:t>
            </a:r>
          </a:p>
        </p:txBody>
      </p:sp>
      <p:cxnSp>
        <p:nvCxnSpPr>
          <p:cNvPr id="15" name="Straight Arrow Connector 14">
            <a:extLst>
              <a:ext uri="{FF2B5EF4-FFF2-40B4-BE49-F238E27FC236}">
                <a16:creationId xmlns:a16="http://schemas.microsoft.com/office/drawing/2014/main" id="{B84D3ED6-E4F6-E195-9BCB-6DFDDC0C6242}"/>
              </a:ext>
            </a:extLst>
          </p:cNvPr>
          <p:cNvCxnSpPr>
            <a:cxnSpLocks/>
          </p:cNvCxnSpPr>
          <p:nvPr/>
        </p:nvCxnSpPr>
        <p:spPr>
          <a:xfrm flipV="1">
            <a:off x="2186488" y="2633330"/>
            <a:ext cx="810712" cy="3322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B14123CA-8A31-F721-9BDE-3C398811D3BF}"/>
              </a:ext>
            </a:extLst>
          </p:cNvPr>
          <p:cNvSpPr txBox="1"/>
          <p:nvPr/>
        </p:nvSpPr>
        <p:spPr>
          <a:xfrm>
            <a:off x="2241946" y="3418756"/>
            <a:ext cx="2701189" cy="369332"/>
          </a:xfrm>
          <a:prstGeom prst="rect">
            <a:avLst/>
          </a:prstGeom>
          <a:noFill/>
        </p:spPr>
        <p:txBody>
          <a:bodyPr wrap="none" rtlCol="0">
            <a:spAutoFit/>
          </a:bodyPr>
          <a:lstStyle/>
          <a:p>
            <a:r>
              <a:rPr lang="en-US" dirty="0"/>
              <a:t>Volume of displaced fluid</a:t>
            </a:r>
          </a:p>
        </p:txBody>
      </p:sp>
      <p:cxnSp>
        <p:nvCxnSpPr>
          <p:cNvPr id="19" name="Straight Arrow Connector 18">
            <a:extLst>
              <a:ext uri="{FF2B5EF4-FFF2-40B4-BE49-F238E27FC236}">
                <a16:creationId xmlns:a16="http://schemas.microsoft.com/office/drawing/2014/main" id="{05DD03DA-4919-2B27-2401-342F54096EBB}"/>
              </a:ext>
            </a:extLst>
          </p:cNvPr>
          <p:cNvCxnSpPr/>
          <p:nvPr/>
        </p:nvCxnSpPr>
        <p:spPr>
          <a:xfrm flipV="1">
            <a:off x="4090978" y="2633330"/>
            <a:ext cx="684222" cy="7854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8ED60434-AC4F-B0DB-2278-DFB283C48C3F}"/>
              </a:ext>
            </a:extLst>
          </p:cNvPr>
          <p:cNvSpPr txBox="1"/>
          <p:nvPr/>
        </p:nvSpPr>
        <p:spPr>
          <a:xfrm>
            <a:off x="105180" y="3885832"/>
            <a:ext cx="2869312" cy="369332"/>
          </a:xfrm>
          <a:prstGeom prst="rect">
            <a:avLst/>
          </a:prstGeom>
          <a:noFill/>
        </p:spPr>
        <p:txBody>
          <a:bodyPr wrap="none" rtlCol="0">
            <a:spAutoFit/>
          </a:bodyPr>
          <a:lstStyle/>
          <a:p>
            <a:r>
              <a:rPr lang="en-US" dirty="0"/>
              <a:t>If we have a floating object:</a:t>
            </a:r>
          </a:p>
        </p:txBody>
      </p:sp>
      <p:pic>
        <p:nvPicPr>
          <p:cNvPr id="22" name="Picture 21">
            <a:extLst>
              <a:ext uri="{FF2B5EF4-FFF2-40B4-BE49-F238E27FC236}">
                <a16:creationId xmlns:a16="http://schemas.microsoft.com/office/drawing/2014/main" id="{CF49C27C-E3F6-270B-C004-23838580A485}"/>
              </a:ext>
            </a:extLst>
          </p:cNvPr>
          <p:cNvPicPr>
            <a:picLocks noChangeAspect="1"/>
          </p:cNvPicPr>
          <p:nvPr/>
        </p:nvPicPr>
        <p:blipFill>
          <a:blip r:embed="rId7"/>
          <a:stretch>
            <a:fillRect/>
          </a:stretch>
        </p:blipFill>
        <p:spPr>
          <a:xfrm>
            <a:off x="265331" y="4318355"/>
            <a:ext cx="4801270" cy="362001"/>
          </a:xfrm>
          <a:prstGeom prst="rect">
            <a:avLst/>
          </a:prstGeom>
        </p:spPr>
      </p:pic>
      <p:pic>
        <p:nvPicPr>
          <p:cNvPr id="24" name="Picture 23">
            <a:extLst>
              <a:ext uri="{FF2B5EF4-FFF2-40B4-BE49-F238E27FC236}">
                <a16:creationId xmlns:a16="http://schemas.microsoft.com/office/drawing/2014/main" id="{80B51EF4-0600-9647-791E-73127B5F9E51}"/>
              </a:ext>
            </a:extLst>
          </p:cNvPr>
          <p:cNvPicPr>
            <a:picLocks noChangeAspect="1"/>
          </p:cNvPicPr>
          <p:nvPr/>
        </p:nvPicPr>
        <p:blipFill>
          <a:blip r:embed="rId8"/>
          <a:stretch>
            <a:fillRect/>
          </a:stretch>
        </p:blipFill>
        <p:spPr>
          <a:xfrm>
            <a:off x="2591844" y="4666561"/>
            <a:ext cx="2467319" cy="609685"/>
          </a:xfrm>
          <a:prstGeom prst="rect">
            <a:avLst/>
          </a:prstGeom>
        </p:spPr>
      </p:pic>
      <p:pic>
        <p:nvPicPr>
          <p:cNvPr id="26" name="Picture 25">
            <a:extLst>
              <a:ext uri="{FF2B5EF4-FFF2-40B4-BE49-F238E27FC236}">
                <a16:creationId xmlns:a16="http://schemas.microsoft.com/office/drawing/2014/main" id="{58844669-EB71-859A-624D-5408065C8E10}"/>
              </a:ext>
            </a:extLst>
          </p:cNvPr>
          <p:cNvPicPr>
            <a:picLocks noChangeAspect="1"/>
          </p:cNvPicPr>
          <p:nvPr/>
        </p:nvPicPr>
        <p:blipFill>
          <a:blip r:embed="rId9"/>
          <a:stretch>
            <a:fillRect/>
          </a:stretch>
        </p:blipFill>
        <p:spPr>
          <a:xfrm>
            <a:off x="5271416" y="4405387"/>
            <a:ext cx="2448267" cy="819264"/>
          </a:xfrm>
          <a:prstGeom prst="rect">
            <a:avLst/>
          </a:prstGeom>
        </p:spPr>
      </p:pic>
      <p:pic>
        <p:nvPicPr>
          <p:cNvPr id="28" name="Picture 27">
            <a:extLst>
              <a:ext uri="{FF2B5EF4-FFF2-40B4-BE49-F238E27FC236}">
                <a16:creationId xmlns:a16="http://schemas.microsoft.com/office/drawing/2014/main" id="{F0BE8C13-13F3-A2A7-0DC3-A57AABBE1430}"/>
              </a:ext>
            </a:extLst>
          </p:cNvPr>
          <p:cNvPicPr>
            <a:picLocks noChangeAspect="1"/>
          </p:cNvPicPr>
          <p:nvPr/>
        </p:nvPicPr>
        <p:blipFill>
          <a:blip r:embed="rId10"/>
          <a:stretch>
            <a:fillRect/>
          </a:stretch>
        </p:blipFill>
        <p:spPr>
          <a:xfrm>
            <a:off x="5900153" y="5276246"/>
            <a:ext cx="1190791" cy="724001"/>
          </a:xfrm>
          <a:prstGeom prst="rect">
            <a:avLst/>
          </a:prstGeom>
        </p:spPr>
      </p:pic>
      <p:sp>
        <p:nvSpPr>
          <p:cNvPr id="29" name="TextBox 28">
            <a:extLst>
              <a:ext uri="{FF2B5EF4-FFF2-40B4-BE49-F238E27FC236}">
                <a16:creationId xmlns:a16="http://schemas.microsoft.com/office/drawing/2014/main" id="{F42B610C-9D7F-CC9E-1AB2-97F09DBA5891}"/>
              </a:ext>
            </a:extLst>
          </p:cNvPr>
          <p:cNvSpPr txBox="1"/>
          <p:nvPr/>
        </p:nvSpPr>
        <p:spPr>
          <a:xfrm>
            <a:off x="4762577" y="6014045"/>
            <a:ext cx="3465942" cy="1477328"/>
          </a:xfrm>
          <a:prstGeom prst="rect">
            <a:avLst/>
          </a:prstGeom>
          <a:noFill/>
        </p:spPr>
        <p:txBody>
          <a:bodyPr wrap="square" rtlCol="0">
            <a:spAutoFit/>
          </a:bodyPr>
          <a:lstStyle/>
          <a:p>
            <a:pPr marL="285750" indent="-285750">
              <a:buFont typeface="Wingdings" panose="05000000000000000000" pitchFamily="2" charset="2"/>
              <a:buChar char="v"/>
            </a:pPr>
            <a:r>
              <a:rPr lang="en-US" dirty="0"/>
              <a:t>By measuring the depth of immersion, we can calculate the density ratio or </a:t>
            </a:r>
            <a:r>
              <a:rPr lang="en-US" u="sng" dirty="0"/>
              <a:t>specific gravity</a:t>
            </a:r>
            <a:r>
              <a:rPr lang="en-US" dirty="0"/>
              <a:t>.</a:t>
            </a:r>
          </a:p>
          <a:p>
            <a:pPr lvl="1"/>
            <a:r>
              <a:rPr lang="en-US" dirty="0"/>
              <a:t>(How a hydrometer works)</a:t>
            </a:r>
          </a:p>
        </p:txBody>
      </p:sp>
      <p:pic>
        <p:nvPicPr>
          <p:cNvPr id="31" name="Picture 30">
            <a:extLst>
              <a:ext uri="{FF2B5EF4-FFF2-40B4-BE49-F238E27FC236}">
                <a16:creationId xmlns:a16="http://schemas.microsoft.com/office/drawing/2014/main" id="{EF972CEA-7916-9D61-041F-0E68BE836B6D}"/>
              </a:ext>
            </a:extLst>
          </p:cNvPr>
          <p:cNvPicPr>
            <a:picLocks noChangeAspect="1"/>
          </p:cNvPicPr>
          <p:nvPr/>
        </p:nvPicPr>
        <p:blipFill>
          <a:blip r:embed="rId11"/>
          <a:stretch>
            <a:fillRect/>
          </a:stretch>
        </p:blipFill>
        <p:spPr>
          <a:xfrm>
            <a:off x="535588" y="5304464"/>
            <a:ext cx="3688005" cy="3047327"/>
          </a:xfrm>
          <a:prstGeom prst="rect">
            <a:avLst/>
          </a:prstGeom>
        </p:spPr>
      </p:pic>
      <p:pic>
        <p:nvPicPr>
          <p:cNvPr id="33" name="Picture 32">
            <a:extLst>
              <a:ext uri="{FF2B5EF4-FFF2-40B4-BE49-F238E27FC236}">
                <a16:creationId xmlns:a16="http://schemas.microsoft.com/office/drawing/2014/main" id="{08DC3B86-60C3-3CB1-4A80-FB2AB13B292F}"/>
              </a:ext>
            </a:extLst>
          </p:cNvPr>
          <p:cNvPicPr>
            <a:picLocks noChangeAspect="1"/>
          </p:cNvPicPr>
          <p:nvPr/>
        </p:nvPicPr>
        <p:blipFill>
          <a:blip r:embed="rId12"/>
          <a:stretch>
            <a:fillRect/>
          </a:stretch>
        </p:blipFill>
        <p:spPr>
          <a:xfrm>
            <a:off x="699579" y="10651555"/>
            <a:ext cx="7287642" cy="1514686"/>
          </a:xfrm>
          <a:prstGeom prst="rect">
            <a:avLst/>
          </a:prstGeom>
        </p:spPr>
      </p:pic>
      <p:sp>
        <p:nvSpPr>
          <p:cNvPr id="34" name="TextBox 33">
            <a:extLst>
              <a:ext uri="{FF2B5EF4-FFF2-40B4-BE49-F238E27FC236}">
                <a16:creationId xmlns:a16="http://schemas.microsoft.com/office/drawing/2014/main" id="{C70CB5FC-B873-2ECD-7AC2-0654DB896A79}"/>
              </a:ext>
            </a:extLst>
          </p:cNvPr>
          <p:cNvSpPr txBox="1"/>
          <p:nvPr/>
        </p:nvSpPr>
        <p:spPr>
          <a:xfrm>
            <a:off x="1732512" y="10211620"/>
            <a:ext cx="5649303" cy="369332"/>
          </a:xfrm>
          <a:prstGeom prst="rect">
            <a:avLst/>
          </a:prstGeom>
          <a:noFill/>
        </p:spPr>
        <p:txBody>
          <a:bodyPr wrap="none" rtlCol="0">
            <a:spAutoFit/>
          </a:bodyPr>
          <a:lstStyle/>
          <a:p>
            <a:r>
              <a:rPr lang="en-US" dirty="0"/>
              <a:t>Buoyancy problems can be approached in this manner:</a:t>
            </a:r>
          </a:p>
        </p:txBody>
      </p:sp>
      <p:pic>
        <p:nvPicPr>
          <p:cNvPr id="36" name="Picture 35">
            <a:extLst>
              <a:ext uri="{FF2B5EF4-FFF2-40B4-BE49-F238E27FC236}">
                <a16:creationId xmlns:a16="http://schemas.microsoft.com/office/drawing/2014/main" id="{287810FD-CBBD-879C-C754-A43107F3DB6C}"/>
              </a:ext>
            </a:extLst>
          </p:cNvPr>
          <p:cNvPicPr>
            <a:picLocks noChangeAspect="1"/>
          </p:cNvPicPr>
          <p:nvPr/>
        </p:nvPicPr>
        <p:blipFill>
          <a:blip r:embed="rId13"/>
          <a:stretch>
            <a:fillRect/>
          </a:stretch>
        </p:blipFill>
        <p:spPr>
          <a:xfrm>
            <a:off x="1332656" y="8408422"/>
            <a:ext cx="6387027" cy="1803198"/>
          </a:xfrm>
          <a:prstGeom prst="rect">
            <a:avLst/>
          </a:prstGeom>
        </p:spPr>
      </p:pic>
      <p:sp>
        <p:nvSpPr>
          <p:cNvPr id="3" name="TextBox 2">
            <a:extLst>
              <a:ext uri="{FF2B5EF4-FFF2-40B4-BE49-F238E27FC236}">
                <a16:creationId xmlns:a16="http://schemas.microsoft.com/office/drawing/2014/main" id="{7E24A284-8E09-9A14-4368-7D68B64B71A5}"/>
              </a:ext>
            </a:extLst>
          </p:cNvPr>
          <p:cNvSpPr txBox="1"/>
          <p:nvPr/>
        </p:nvSpPr>
        <p:spPr>
          <a:xfrm>
            <a:off x="3860800" y="5630333"/>
            <a:ext cx="65" cy="276999"/>
          </a:xfrm>
          <a:prstGeom prst="rect">
            <a:avLst/>
          </a:prstGeom>
          <a:noFill/>
        </p:spPr>
        <p:txBody>
          <a:bodyPr wrap="none" lIns="0" tIns="0" rIns="0" bIns="0" rtlCol="0">
            <a:spAutoFit/>
          </a:bodyPr>
          <a:lstStyle/>
          <a:p>
            <a:endParaRPr lang="en-US" dirty="0"/>
          </a:p>
        </p:txBody>
      </p:sp>
      <p:sp>
        <p:nvSpPr>
          <p:cNvPr id="5" name="Rectangle 4">
            <a:extLst>
              <a:ext uri="{FF2B5EF4-FFF2-40B4-BE49-F238E27FC236}">
                <a16:creationId xmlns:a16="http://schemas.microsoft.com/office/drawing/2014/main" id="{2D507692-448E-F46D-8D73-C6B80AA9711D}"/>
              </a:ext>
            </a:extLst>
          </p:cNvPr>
          <p:cNvSpPr/>
          <p:nvPr/>
        </p:nvSpPr>
        <p:spPr>
          <a:xfrm>
            <a:off x="3809999" y="9262534"/>
            <a:ext cx="609600" cy="3048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9926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B485C9-A0B5-EDD9-B565-568FFFCF44F5}"/>
              </a:ext>
            </a:extLst>
          </p:cNvPr>
          <p:cNvSpPr txBox="1"/>
          <p:nvPr/>
        </p:nvSpPr>
        <p:spPr>
          <a:xfrm>
            <a:off x="0" y="0"/>
            <a:ext cx="2288127" cy="461665"/>
          </a:xfrm>
          <a:prstGeom prst="rect">
            <a:avLst/>
          </a:prstGeom>
          <a:noFill/>
        </p:spPr>
        <p:txBody>
          <a:bodyPr wrap="none" rtlCol="0">
            <a:spAutoFit/>
          </a:bodyPr>
          <a:lstStyle/>
          <a:p>
            <a:r>
              <a:rPr lang="en-US" sz="2400" dirty="0"/>
              <a:t>Surface Tension</a:t>
            </a:r>
          </a:p>
        </p:txBody>
      </p:sp>
      <p:sp>
        <p:nvSpPr>
          <p:cNvPr id="3" name="TextBox 2">
            <a:extLst>
              <a:ext uri="{FF2B5EF4-FFF2-40B4-BE49-F238E27FC236}">
                <a16:creationId xmlns:a16="http://schemas.microsoft.com/office/drawing/2014/main" id="{07A01FFB-D993-6CB0-266B-B235E1B11E1B}"/>
              </a:ext>
            </a:extLst>
          </p:cNvPr>
          <p:cNvSpPr txBox="1"/>
          <p:nvPr/>
        </p:nvSpPr>
        <p:spPr>
          <a:xfrm>
            <a:off x="0" y="461665"/>
            <a:ext cx="4348242" cy="369332"/>
          </a:xfrm>
          <a:prstGeom prst="rect">
            <a:avLst/>
          </a:prstGeom>
          <a:noFill/>
        </p:spPr>
        <p:txBody>
          <a:bodyPr wrap="none" rtlCol="0">
            <a:spAutoFit/>
          </a:bodyPr>
          <a:lstStyle/>
          <a:p>
            <a:pPr marL="285750" indent="-285750">
              <a:buFont typeface="Arial" panose="020B0604020202020204" pitchFamily="34" charset="0"/>
              <a:buChar char="•"/>
            </a:pPr>
            <a:r>
              <a:rPr lang="en-US" dirty="0"/>
              <a:t>Work needed to change interfacial area</a:t>
            </a:r>
          </a:p>
        </p:txBody>
      </p:sp>
      <p:pic>
        <p:nvPicPr>
          <p:cNvPr id="5" name="Picture 4">
            <a:extLst>
              <a:ext uri="{FF2B5EF4-FFF2-40B4-BE49-F238E27FC236}">
                <a16:creationId xmlns:a16="http://schemas.microsoft.com/office/drawing/2014/main" id="{FEDC2E78-9597-01A6-0EED-882D9DBE8A3E}"/>
              </a:ext>
            </a:extLst>
          </p:cNvPr>
          <p:cNvPicPr>
            <a:picLocks noChangeAspect="1"/>
          </p:cNvPicPr>
          <p:nvPr/>
        </p:nvPicPr>
        <p:blipFill>
          <a:blip r:embed="rId2"/>
          <a:stretch>
            <a:fillRect/>
          </a:stretch>
        </p:blipFill>
        <p:spPr>
          <a:xfrm>
            <a:off x="360600" y="923330"/>
            <a:ext cx="4172532" cy="714475"/>
          </a:xfrm>
          <a:prstGeom prst="rect">
            <a:avLst/>
          </a:prstGeom>
        </p:spPr>
      </p:pic>
      <p:pic>
        <p:nvPicPr>
          <p:cNvPr id="7" name="Picture 6">
            <a:extLst>
              <a:ext uri="{FF2B5EF4-FFF2-40B4-BE49-F238E27FC236}">
                <a16:creationId xmlns:a16="http://schemas.microsoft.com/office/drawing/2014/main" id="{8E133E56-E872-05D0-5176-2BF38148080F}"/>
              </a:ext>
            </a:extLst>
          </p:cNvPr>
          <p:cNvPicPr>
            <a:picLocks noChangeAspect="1"/>
          </p:cNvPicPr>
          <p:nvPr/>
        </p:nvPicPr>
        <p:blipFill>
          <a:blip r:embed="rId3"/>
          <a:stretch>
            <a:fillRect/>
          </a:stretch>
        </p:blipFill>
        <p:spPr>
          <a:xfrm>
            <a:off x="562709" y="1861576"/>
            <a:ext cx="4648849" cy="47631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6AF4A0-E235-0612-1084-4701EE5FAFEA}"/>
                  </a:ext>
                </a:extLst>
              </p:cNvPr>
              <p:cNvSpPr txBox="1"/>
              <p:nvPr/>
            </p:nvSpPr>
            <p:spPr>
              <a:xfrm>
                <a:off x="5571067" y="1117599"/>
                <a:ext cx="2755133" cy="923330"/>
              </a:xfrm>
              <a:prstGeom prst="rect">
                <a:avLst/>
              </a:prstGeom>
              <a:noFill/>
            </p:spPr>
            <p:txBody>
              <a:bodyPr wrap="square" rtlCol="0">
                <a:spAutoFit/>
              </a:bodyPr>
              <a:lstStyle/>
              <a:p>
                <a:r>
                  <a:rPr lang="en-US" dirty="0"/>
                  <a:t>Since we already used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for shear stress, we will use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rPr>
                          <m:t>𝑇</m:t>
                        </m:r>
                      </m:sub>
                    </m:sSub>
                  </m:oMath>
                </a14:m>
                <a:r>
                  <a:rPr lang="en-US" dirty="0"/>
                  <a:t> for surface tension</a:t>
                </a:r>
              </a:p>
            </p:txBody>
          </p:sp>
        </mc:Choice>
        <mc:Fallback xmlns="">
          <p:sp>
            <p:nvSpPr>
              <p:cNvPr id="8" name="TextBox 7">
                <a:extLst>
                  <a:ext uri="{FF2B5EF4-FFF2-40B4-BE49-F238E27FC236}">
                    <a16:creationId xmlns:a16="http://schemas.microsoft.com/office/drawing/2014/main" id="{C06AF4A0-E235-0612-1084-4701EE5FAFEA}"/>
                  </a:ext>
                </a:extLst>
              </p:cNvPr>
              <p:cNvSpPr txBox="1">
                <a:spLocks noRot="1" noChangeAspect="1" noMove="1" noResize="1" noEditPoints="1" noAdjustHandles="1" noChangeArrowheads="1" noChangeShapeType="1" noTextEdit="1"/>
              </p:cNvSpPr>
              <p:nvPr/>
            </p:nvSpPr>
            <p:spPr>
              <a:xfrm>
                <a:off x="5571067" y="1117599"/>
                <a:ext cx="2755133" cy="923330"/>
              </a:xfrm>
              <a:prstGeom prst="rect">
                <a:avLst/>
              </a:prstGeom>
              <a:blipFill>
                <a:blip r:embed="rId4"/>
                <a:stretch>
                  <a:fillRect l="-1991" t="-2632" r="-442" b="-986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7442F44-9B7C-685C-1057-982E29AE83D4}"/>
              </a:ext>
            </a:extLst>
          </p:cNvPr>
          <p:cNvSpPr txBox="1"/>
          <p:nvPr/>
        </p:nvSpPr>
        <p:spPr>
          <a:xfrm>
            <a:off x="360600" y="2376997"/>
            <a:ext cx="7456337" cy="369332"/>
          </a:xfrm>
          <a:prstGeom prst="rect">
            <a:avLst/>
          </a:prstGeom>
          <a:noFill/>
        </p:spPr>
        <p:txBody>
          <a:bodyPr wrap="none" rtlCol="0">
            <a:spAutoFit/>
          </a:bodyPr>
          <a:lstStyle/>
          <a:p>
            <a:pPr marL="285750" indent="-285750">
              <a:buFont typeface="Arial" panose="020B0604020202020204" pitchFamily="34" charset="0"/>
              <a:buChar char="•"/>
            </a:pPr>
            <a:r>
              <a:rPr lang="en-US" dirty="0"/>
              <a:t>When surface tension is positive, it takes work to increase surface area</a:t>
            </a:r>
          </a:p>
        </p:txBody>
      </p:sp>
      <p:pic>
        <p:nvPicPr>
          <p:cNvPr id="11" name="Picture 10">
            <a:extLst>
              <a:ext uri="{FF2B5EF4-FFF2-40B4-BE49-F238E27FC236}">
                <a16:creationId xmlns:a16="http://schemas.microsoft.com/office/drawing/2014/main" id="{D45D9CCF-FDA1-1907-3F62-52D4AF3B838E}"/>
              </a:ext>
            </a:extLst>
          </p:cNvPr>
          <p:cNvPicPr>
            <a:picLocks noChangeAspect="1"/>
          </p:cNvPicPr>
          <p:nvPr/>
        </p:nvPicPr>
        <p:blipFill>
          <a:blip r:embed="rId5"/>
          <a:stretch>
            <a:fillRect/>
          </a:stretch>
        </p:blipFill>
        <p:spPr>
          <a:xfrm>
            <a:off x="1144063" y="2780121"/>
            <a:ext cx="5639587" cy="790685"/>
          </a:xfrm>
          <a:prstGeom prst="rect">
            <a:avLst/>
          </a:prstGeom>
        </p:spPr>
      </p:pic>
      <p:pic>
        <p:nvPicPr>
          <p:cNvPr id="13" name="Picture 12">
            <a:extLst>
              <a:ext uri="{FF2B5EF4-FFF2-40B4-BE49-F238E27FC236}">
                <a16:creationId xmlns:a16="http://schemas.microsoft.com/office/drawing/2014/main" id="{8AAC4E9B-3C0E-ACA8-DA55-5DBDA0DA48B0}"/>
              </a:ext>
            </a:extLst>
          </p:cNvPr>
          <p:cNvPicPr>
            <a:picLocks noChangeAspect="1"/>
          </p:cNvPicPr>
          <p:nvPr/>
        </p:nvPicPr>
        <p:blipFill>
          <a:blip r:embed="rId6"/>
          <a:stretch>
            <a:fillRect/>
          </a:stretch>
        </p:blipFill>
        <p:spPr>
          <a:xfrm>
            <a:off x="609079" y="3570806"/>
            <a:ext cx="7468642" cy="1305107"/>
          </a:xfrm>
          <a:prstGeom prst="rect">
            <a:avLst/>
          </a:prstGeom>
        </p:spPr>
      </p:pic>
      <p:sp>
        <p:nvSpPr>
          <p:cNvPr id="14" name="TextBox 13">
            <a:extLst>
              <a:ext uri="{FF2B5EF4-FFF2-40B4-BE49-F238E27FC236}">
                <a16:creationId xmlns:a16="http://schemas.microsoft.com/office/drawing/2014/main" id="{878AB93B-4E8C-6975-00F6-E0D098FB5BF4}"/>
              </a:ext>
            </a:extLst>
          </p:cNvPr>
          <p:cNvSpPr txBox="1"/>
          <p:nvPr/>
        </p:nvSpPr>
        <p:spPr>
          <a:xfrm>
            <a:off x="3455764" y="4916017"/>
            <a:ext cx="4870436" cy="369332"/>
          </a:xfrm>
          <a:prstGeom prst="rect">
            <a:avLst/>
          </a:prstGeom>
          <a:noFill/>
        </p:spPr>
        <p:txBody>
          <a:bodyPr wrap="none" rtlCol="0">
            <a:spAutoFit/>
          </a:bodyPr>
          <a:lstStyle/>
          <a:p>
            <a:pPr marL="285750" indent="-285750">
              <a:buFont typeface="Arial" panose="020B0604020202020204" pitchFamily="34" charset="0"/>
              <a:buChar char="•"/>
            </a:pPr>
            <a:r>
              <a:rPr lang="en-US" dirty="0"/>
              <a:t>This is why small insects can skim on water</a:t>
            </a:r>
          </a:p>
        </p:txBody>
      </p:sp>
      <p:sp>
        <p:nvSpPr>
          <p:cNvPr id="15" name="TextBox 14">
            <a:extLst>
              <a:ext uri="{FF2B5EF4-FFF2-40B4-BE49-F238E27FC236}">
                <a16:creationId xmlns:a16="http://schemas.microsoft.com/office/drawing/2014/main" id="{7746405D-28D3-32E4-D7EF-621FA4D3B765}"/>
              </a:ext>
            </a:extLst>
          </p:cNvPr>
          <p:cNvSpPr txBox="1"/>
          <p:nvPr/>
        </p:nvSpPr>
        <p:spPr>
          <a:xfrm>
            <a:off x="0" y="5085294"/>
            <a:ext cx="2868734" cy="400110"/>
          </a:xfrm>
          <a:prstGeom prst="rect">
            <a:avLst/>
          </a:prstGeom>
          <a:noFill/>
        </p:spPr>
        <p:txBody>
          <a:bodyPr wrap="none" rtlCol="0">
            <a:spAutoFit/>
          </a:bodyPr>
          <a:lstStyle/>
          <a:p>
            <a:r>
              <a:rPr lang="en-US" sz="2000" dirty="0"/>
              <a:t>Young-Laplace Equation</a:t>
            </a:r>
          </a:p>
        </p:txBody>
      </p:sp>
      <p:pic>
        <p:nvPicPr>
          <p:cNvPr id="17" name="Picture 16">
            <a:extLst>
              <a:ext uri="{FF2B5EF4-FFF2-40B4-BE49-F238E27FC236}">
                <a16:creationId xmlns:a16="http://schemas.microsoft.com/office/drawing/2014/main" id="{E00407BF-B04E-3192-0468-5B3F86A7C668}"/>
              </a:ext>
            </a:extLst>
          </p:cNvPr>
          <p:cNvPicPr>
            <a:picLocks noChangeAspect="1"/>
          </p:cNvPicPr>
          <p:nvPr/>
        </p:nvPicPr>
        <p:blipFill>
          <a:blip r:embed="rId7"/>
          <a:stretch>
            <a:fillRect/>
          </a:stretch>
        </p:blipFill>
        <p:spPr>
          <a:xfrm>
            <a:off x="459382" y="5591994"/>
            <a:ext cx="1714739" cy="771633"/>
          </a:xfrm>
          <a:prstGeom prst="rect">
            <a:avLst/>
          </a:prstGeom>
        </p:spPr>
      </p:pic>
      <p:pic>
        <p:nvPicPr>
          <p:cNvPr id="19" name="Picture 18">
            <a:extLst>
              <a:ext uri="{FF2B5EF4-FFF2-40B4-BE49-F238E27FC236}">
                <a16:creationId xmlns:a16="http://schemas.microsoft.com/office/drawing/2014/main" id="{8115053A-660D-1D87-1FD8-91BC8B6BD275}"/>
              </a:ext>
            </a:extLst>
          </p:cNvPr>
          <p:cNvPicPr>
            <a:picLocks noChangeAspect="1"/>
          </p:cNvPicPr>
          <p:nvPr/>
        </p:nvPicPr>
        <p:blipFill>
          <a:blip r:embed="rId8"/>
          <a:stretch>
            <a:fillRect/>
          </a:stretch>
        </p:blipFill>
        <p:spPr>
          <a:xfrm>
            <a:off x="4343400" y="5422661"/>
            <a:ext cx="3648584" cy="2495898"/>
          </a:xfrm>
          <a:prstGeom prst="rect">
            <a:avLst/>
          </a:prstGeom>
        </p:spPr>
      </p:pic>
      <p:pic>
        <p:nvPicPr>
          <p:cNvPr id="21" name="Picture 20">
            <a:extLst>
              <a:ext uri="{FF2B5EF4-FFF2-40B4-BE49-F238E27FC236}">
                <a16:creationId xmlns:a16="http://schemas.microsoft.com/office/drawing/2014/main" id="{6DF72416-A2B5-2B4F-4794-DC96A659EDAB}"/>
              </a:ext>
            </a:extLst>
          </p:cNvPr>
          <p:cNvPicPr>
            <a:picLocks noChangeAspect="1"/>
          </p:cNvPicPr>
          <p:nvPr/>
        </p:nvPicPr>
        <p:blipFill>
          <a:blip r:embed="rId9"/>
          <a:stretch>
            <a:fillRect/>
          </a:stretch>
        </p:blipFill>
        <p:spPr>
          <a:xfrm>
            <a:off x="382861" y="6886023"/>
            <a:ext cx="3810532" cy="1476581"/>
          </a:xfrm>
          <a:prstGeom prst="rect">
            <a:avLst/>
          </a:prstGeom>
        </p:spPr>
      </p:pic>
      <p:pic>
        <p:nvPicPr>
          <p:cNvPr id="23" name="Picture 22">
            <a:extLst>
              <a:ext uri="{FF2B5EF4-FFF2-40B4-BE49-F238E27FC236}">
                <a16:creationId xmlns:a16="http://schemas.microsoft.com/office/drawing/2014/main" id="{C67C55E2-8DE5-C7D8-1BB7-8AC4D9ED6D0E}"/>
              </a:ext>
            </a:extLst>
          </p:cNvPr>
          <p:cNvPicPr>
            <a:picLocks noChangeAspect="1"/>
          </p:cNvPicPr>
          <p:nvPr/>
        </p:nvPicPr>
        <p:blipFill>
          <a:blip r:embed="rId10"/>
          <a:stretch>
            <a:fillRect/>
          </a:stretch>
        </p:blipFill>
        <p:spPr>
          <a:xfrm>
            <a:off x="466494" y="6332425"/>
            <a:ext cx="3715268" cy="676369"/>
          </a:xfrm>
          <a:prstGeom prst="rect">
            <a:avLst/>
          </a:prstGeom>
        </p:spPr>
      </p:pic>
      <p:sp>
        <p:nvSpPr>
          <p:cNvPr id="24" name="TextBox 23">
            <a:extLst>
              <a:ext uri="{FF2B5EF4-FFF2-40B4-BE49-F238E27FC236}">
                <a16:creationId xmlns:a16="http://schemas.microsoft.com/office/drawing/2014/main" id="{B86A3CB7-B962-99EB-1786-C4F7A4DF3A0E}"/>
              </a:ext>
            </a:extLst>
          </p:cNvPr>
          <p:cNvSpPr txBox="1"/>
          <p:nvPr/>
        </p:nvSpPr>
        <p:spPr>
          <a:xfrm>
            <a:off x="4181762" y="8055871"/>
            <a:ext cx="43434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dydx can be neglected because they are both very small</a:t>
            </a:r>
          </a:p>
        </p:txBody>
      </p:sp>
      <p:pic>
        <p:nvPicPr>
          <p:cNvPr id="26" name="Picture 25">
            <a:extLst>
              <a:ext uri="{FF2B5EF4-FFF2-40B4-BE49-F238E27FC236}">
                <a16:creationId xmlns:a16="http://schemas.microsoft.com/office/drawing/2014/main" id="{4F251BD8-0B46-ADF4-467C-BA3D0854548D}"/>
              </a:ext>
            </a:extLst>
          </p:cNvPr>
          <p:cNvPicPr>
            <a:picLocks noChangeAspect="1"/>
          </p:cNvPicPr>
          <p:nvPr/>
        </p:nvPicPr>
        <p:blipFill>
          <a:blip r:embed="rId11"/>
          <a:stretch>
            <a:fillRect/>
          </a:stretch>
        </p:blipFill>
        <p:spPr>
          <a:xfrm>
            <a:off x="466494" y="8432499"/>
            <a:ext cx="3762900" cy="905001"/>
          </a:xfrm>
          <a:prstGeom prst="rect">
            <a:avLst/>
          </a:prstGeom>
        </p:spPr>
      </p:pic>
      <p:pic>
        <p:nvPicPr>
          <p:cNvPr id="30" name="Picture 29">
            <a:extLst>
              <a:ext uri="{FF2B5EF4-FFF2-40B4-BE49-F238E27FC236}">
                <a16:creationId xmlns:a16="http://schemas.microsoft.com/office/drawing/2014/main" id="{DED5593F-3BF9-EA0C-12FF-62B44C9C8A84}"/>
              </a:ext>
            </a:extLst>
          </p:cNvPr>
          <p:cNvPicPr>
            <a:picLocks noChangeAspect="1"/>
          </p:cNvPicPr>
          <p:nvPr/>
        </p:nvPicPr>
        <p:blipFill>
          <a:blip r:embed="rId12"/>
          <a:stretch>
            <a:fillRect/>
          </a:stretch>
        </p:blipFill>
        <p:spPr>
          <a:xfrm>
            <a:off x="1272605" y="9301925"/>
            <a:ext cx="6891317" cy="2774311"/>
          </a:xfrm>
          <a:prstGeom prst="rect">
            <a:avLst/>
          </a:prstGeom>
        </p:spPr>
      </p:pic>
      <p:sp>
        <p:nvSpPr>
          <p:cNvPr id="31" name="TextBox 30">
            <a:extLst>
              <a:ext uri="{FF2B5EF4-FFF2-40B4-BE49-F238E27FC236}">
                <a16:creationId xmlns:a16="http://schemas.microsoft.com/office/drawing/2014/main" id="{BBE444AA-63AC-4A49-CBCE-A22F2A389B8A}"/>
              </a:ext>
            </a:extLst>
          </p:cNvPr>
          <p:cNvSpPr txBox="1"/>
          <p:nvPr/>
        </p:nvSpPr>
        <p:spPr>
          <a:xfrm>
            <a:off x="33477" y="10253007"/>
            <a:ext cx="1434883" cy="1477328"/>
          </a:xfrm>
          <a:prstGeom prst="rect">
            <a:avLst/>
          </a:prstGeom>
          <a:noFill/>
        </p:spPr>
        <p:txBody>
          <a:bodyPr wrap="square" rtlCol="0">
            <a:spAutoFit/>
          </a:bodyPr>
          <a:lstStyle/>
          <a:p>
            <a:r>
              <a:rPr lang="en-US" dirty="0"/>
              <a:t>Ratio between two proportional triangles</a:t>
            </a:r>
          </a:p>
        </p:txBody>
      </p:sp>
      <p:cxnSp>
        <p:nvCxnSpPr>
          <p:cNvPr id="33" name="Straight Arrow Connector 32">
            <a:extLst>
              <a:ext uri="{FF2B5EF4-FFF2-40B4-BE49-F238E27FC236}">
                <a16:creationId xmlns:a16="http://schemas.microsoft.com/office/drawing/2014/main" id="{8F12B8EF-6A43-BAB8-0F86-032D2BF1C475}"/>
              </a:ext>
            </a:extLst>
          </p:cNvPr>
          <p:cNvCxnSpPr/>
          <p:nvPr/>
        </p:nvCxnSpPr>
        <p:spPr>
          <a:xfrm>
            <a:off x="881451" y="10991671"/>
            <a:ext cx="4353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5" name="Picture 34">
            <a:extLst>
              <a:ext uri="{FF2B5EF4-FFF2-40B4-BE49-F238E27FC236}">
                <a16:creationId xmlns:a16="http://schemas.microsoft.com/office/drawing/2014/main" id="{666BD8B0-D3A5-AED3-999D-872230E71520}"/>
              </a:ext>
            </a:extLst>
          </p:cNvPr>
          <p:cNvPicPr>
            <a:picLocks noChangeAspect="1"/>
          </p:cNvPicPr>
          <p:nvPr/>
        </p:nvPicPr>
        <p:blipFill>
          <a:blip r:embed="rId13"/>
          <a:stretch>
            <a:fillRect/>
          </a:stretch>
        </p:blipFill>
        <p:spPr>
          <a:xfrm>
            <a:off x="6416567" y="11599332"/>
            <a:ext cx="2236756" cy="502129"/>
          </a:xfrm>
          <a:prstGeom prst="rect">
            <a:avLst/>
          </a:prstGeom>
        </p:spPr>
      </p:pic>
    </p:spTree>
    <p:extLst>
      <p:ext uri="{BB962C8B-B14F-4D97-AF65-F5344CB8AC3E}">
        <p14:creationId xmlns:p14="http://schemas.microsoft.com/office/powerpoint/2010/main" val="74526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1BC044-C8F9-50CD-38E5-3F60485BE00F}"/>
              </a:ext>
            </a:extLst>
          </p:cNvPr>
          <p:cNvPicPr>
            <a:picLocks noChangeAspect="1"/>
          </p:cNvPicPr>
          <p:nvPr/>
        </p:nvPicPr>
        <p:blipFill>
          <a:blip r:embed="rId2"/>
          <a:stretch>
            <a:fillRect/>
          </a:stretch>
        </p:blipFill>
        <p:spPr>
          <a:xfrm>
            <a:off x="713867" y="0"/>
            <a:ext cx="3629532" cy="1314633"/>
          </a:xfrm>
          <a:prstGeom prst="rect">
            <a:avLst/>
          </a:prstGeom>
        </p:spPr>
      </p:pic>
      <p:pic>
        <p:nvPicPr>
          <p:cNvPr id="5" name="Picture 4">
            <a:extLst>
              <a:ext uri="{FF2B5EF4-FFF2-40B4-BE49-F238E27FC236}">
                <a16:creationId xmlns:a16="http://schemas.microsoft.com/office/drawing/2014/main" id="{22DDF44D-66C4-F950-8C30-FE30A76F35A9}"/>
              </a:ext>
            </a:extLst>
          </p:cNvPr>
          <p:cNvPicPr>
            <a:picLocks noChangeAspect="1"/>
          </p:cNvPicPr>
          <p:nvPr/>
        </p:nvPicPr>
        <p:blipFill>
          <a:blip r:embed="rId3"/>
          <a:stretch>
            <a:fillRect/>
          </a:stretch>
        </p:blipFill>
        <p:spPr>
          <a:xfrm>
            <a:off x="304867" y="1314633"/>
            <a:ext cx="6620799" cy="4829849"/>
          </a:xfrm>
          <a:prstGeom prst="rect">
            <a:avLst/>
          </a:prstGeom>
        </p:spPr>
      </p:pic>
      <p:sp>
        <p:nvSpPr>
          <p:cNvPr id="6" name="TextBox 5">
            <a:extLst>
              <a:ext uri="{FF2B5EF4-FFF2-40B4-BE49-F238E27FC236}">
                <a16:creationId xmlns:a16="http://schemas.microsoft.com/office/drawing/2014/main" id="{FDD48C07-9647-48F2-F79B-1CEEF580F878}"/>
              </a:ext>
            </a:extLst>
          </p:cNvPr>
          <p:cNvSpPr txBox="1"/>
          <p:nvPr/>
        </p:nvSpPr>
        <p:spPr>
          <a:xfrm>
            <a:off x="0" y="6144482"/>
            <a:ext cx="6587060" cy="400110"/>
          </a:xfrm>
          <a:prstGeom prst="rect">
            <a:avLst/>
          </a:prstGeom>
          <a:noFill/>
        </p:spPr>
        <p:txBody>
          <a:bodyPr wrap="none" rtlCol="0">
            <a:spAutoFit/>
          </a:bodyPr>
          <a:lstStyle/>
          <a:p>
            <a:r>
              <a:rPr lang="en-US" sz="2000" dirty="0"/>
              <a:t>How is surface tension measured? – Capillary rise method</a:t>
            </a:r>
          </a:p>
        </p:txBody>
      </p:sp>
      <p:pic>
        <p:nvPicPr>
          <p:cNvPr id="8" name="Picture 7">
            <a:extLst>
              <a:ext uri="{FF2B5EF4-FFF2-40B4-BE49-F238E27FC236}">
                <a16:creationId xmlns:a16="http://schemas.microsoft.com/office/drawing/2014/main" id="{7BE4ABC0-3F51-2360-8405-60A32DB01BB5}"/>
              </a:ext>
            </a:extLst>
          </p:cNvPr>
          <p:cNvPicPr>
            <a:picLocks noChangeAspect="1"/>
          </p:cNvPicPr>
          <p:nvPr/>
        </p:nvPicPr>
        <p:blipFill>
          <a:blip r:embed="rId4"/>
          <a:stretch>
            <a:fillRect/>
          </a:stretch>
        </p:blipFill>
        <p:spPr>
          <a:xfrm>
            <a:off x="4972347" y="6589929"/>
            <a:ext cx="3229426" cy="2467319"/>
          </a:xfrm>
          <a:prstGeom prst="rect">
            <a:avLst/>
          </a:prstGeom>
        </p:spPr>
      </p:pic>
      <p:pic>
        <p:nvPicPr>
          <p:cNvPr id="10" name="Picture 9">
            <a:extLst>
              <a:ext uri="{FF2B5EF4-FFF2-40B4-BE49-F238E27FC236}">
                <a16:creationId xmlns:a16="http://schemas.microsoft.com/office/drawing/2014/main" id="{7B76E8A9-AFF9-704D-C644-6DD17805A4DC}"/>
              </a:ext>
            </a:extLst>
          </p:cNvPr>
          <p:cNvPicPr>
            <a:picLocks noChangeAspect="1"/>
          </p:cNvPicPr>
          <p:nvPr/>
        </p:nvPicPr>
        <p:blipFill>
          <a:blip r:embed="rId5"/>
          <a:stretch>
            <a:fillRect/>
          </a:stretch>
        </p:blipFill>
        <p:spPr>
          <a:xfrm>
            <a:off x="400288" y="6856562"/>
            <a:ext cx="4572059" cy="1539453"/>
          </a:xfrm>
          <a:prstGeom prst="rect">
            <a:avLst/>
          </a:prstGeom>
        </p:spPr>
      </p:pic>
      <p:pic>
        <p:nvPicPr>
          <p:cNvPr id="12" name="Picture 11">
            <a:extLst>
              <a:ext uri="{FF2B5EF4-FFF2-40B4-BE49-F238E27FC236}">
                <a16:creationId xmlns:a16="http://schemas.microsoft.com/office/drawing/2014/main" id="{F4B3F1D6-D68B-7BE7-56E6-00496910F449}"/>
              </a:ext>
            </a:extLst>
          </p:cNvPr>
          <p:cNvPicPr>
            <a:picLocks noChangeAspect="1"/>
          </p:cNvPicPr>
          <p:nvPr/>
        </p:nvPicPr>
        <p:blipFill>
          <a:blip r:embed="rId6"/>
          <a:stretch>
            <a:fillRect/>
          </a:stretch>
        </p:blipFill>
        <p:spPr>
          <a:xfrm>
            <a:off x="871551" y="9284254"/>
            <a:ext cx="3629532" cy="362001"/>
          </a:xfrm>
          <a:prstGeom prst="rect">
            <a:avLst/>
          </a:prstGeom>
        </p:spPr>
      </p:pic>
      <p:pic>
        <p:nvPicPr>
          <p:cNvPr id="14" name="Picture 13">
            <a:extLst>
              <a:ext uri="{FF2B5EF4-FFF2-40B4-BE49-F238E27FC236}">
                <a16:creationId xmlns:a16="http://schemas.microsoft.com/office/drawing/2014/main" id="{338FE3A8-BEBB-457F-3C42-0F8F7E54B4C3}"/>
              </a:ext>
            </a:extLst>
          </p:cNvPr>
          <p:cNvPicPr>
            <a:picLocks noChangeAspect="1"/>
          </p:cNvPicPr>
          <p:nvPr/>
        </p:nvPicPr>
        <p:blipFill>
          <a:blip r:embed="rId7"/>
          <a:stretch>
            <a:fillRect/>
          </a:stretch>
        </p:blipFill>
        <p:spPr>
          <a:xfrm>
            <a:off x="1796219" y="9906859"/>
            <a:ext cx="4315427" cy="847843"/>
          </a:xfrm>
          <a:prstGeom prst="rect">
            <a:avLst/>
          </a:prstGeom>
        </p:spPr>
      </p:pic>
      <p:pic>
        <p:nvPicPr>
          <p:cNvPr id="16" name="Picture 15">
            <a:extLst>
              <a:ext uri="{FF2B5EF4-FFF2-40B4-BE49-F238E27FC236}">
                <a16:creationId xmlns:a16="http://schemas.microsoft.com/office/drawing/2014/main" id="{86AF5F60-8D8A-264C-A883-62074C48CB0E}"/>
              </a:ext>
            </a:extLst>
          </p:cNvPr>
          <p:cNvPicPr>
            <a:picLocks noChangeAspect="1"/>
          </p:cNvPicPr>
          <p:nvPr/>
        </p:nvPicPr>
        <p:blipFill>
          <a:blip r:embed="rId8"/>
          <a:stretch>
            <a:fillRect/>
          </a:stretch>
        </p:blipFill>
        <p:spPr>
          <a:xfrm>
            <a:off x="0" y="8354925"/>
            <a:ext cx="5047309" cy="763251"/>
          </a:xfrm>
          <a:prstGeom prst="rect">
            <a:avLst/>
          </a:prstGeom>
        </p:spPr>
      </p:pic>
    </p:spTree>
    <p:extLst>
      <p:ext uri="{BB962C8B-B14F-4D97-AF65-F5344CB8AC3E}">
        <p14:creationId xmlns:p14="http://schemas.microsoft.com/office/powerpoint/2010/main" val="3627246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C70E6C-371B-9ECD-F385-2263C39B3E1D}"/>
              </a:ext>
            </a:extLst>
          </p:cNvPr>
          <p:cNvPicPr>
            <a:picLocks noChangeAspect="1"/>
          </p:cNvPicPr>
          <p:nvPr/>
        </p:nvPicPr>
        <p:blipFill>
          <a:blip r:embed="rId2"/>
          <a:stretch>
            <a:fillRect/>
          </a:stretch>
        </p:blipFill>
        <p:spPr>
          <a:xfrm>
            <a:off x="0" y="841612"/>
            <a:ext cx="8686800" cy="10508776"/>
          </a:xfrm>
          <a:prstGeom prst="rect">
            <a:avLst/>
          </a:prstGeom>
        </p:spPr>
      </p:pic>
    </p:spTree>
    <p:extLst>
      <p:ext uri="{BB962C8B-B14F-4D97-AF65-F5344CB8AC3E}">
        <p14:creationId xmlns:p14="http://schemas.microsoft.com/office/powerpoint/2010/main" val="3956139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A26387-1C26-1929-0C01-2948C382C911}"/>
              </a:ext>
            </a:extLst>
          </p:cNvPr>
          <p:cNvSpPr txBox="1"/>
          <p:nvPr/>
        </p:nvSpPr>
        <p:spPr>
          <a:xfrm>
            <a:off x="2293192" y="0"/>
            <a:ext cx="4100418" cy="584775"/>
          </a:xfrm>
          <a:prstGeom prst="rect">
            <a:avLst/>
          </a:prstGeom>
          <a:noFill/>
        </p:spPr>
        <p:txBody>
          <a:bodyPr wrap="none" rtlCol="0">
            <a:spAutoFit/>
          </a:bodyPr>
          <a:lstStyle/>
          <a:p>
            <a:pPr algn="ctr"/>
            <a:r>
              <a:rPr lang="en-US" sz="3200" dirty="0"/>
              <a:t>Conservation of Mass</a:t>
            </a:r>
          </a:p>
        </p:txBody>
      </p:sp>
      <p:pic>
        <p:nvPicPr>
          <p:cNvPr id="4" name="Picture 3">
            <a:extLst>
              <a:ext uri="{FF2B5EF4-FFF2-40B4-BE49-F238E27FC236}">
                <a16:creationId xmlns:a16="http://schemas.microsoft.com/office/drawing/2014/main" id="{70090712-E5B2-0BB5-54DD-EE05FC796006}"/>
              </a:ext>
            </a:extLst>
          </p:cNvPr>
          <p:cNvPicPr>
            <a:picLocks noChangeAspect="1"/>
          </p:cNvPicPr>
          <p:nvPr/>
        </p:nvPicPr>
        <p:blipFill>
          <a:blip r:embed="rId2"/>
          <a:stretch>
            <a:fillRect/>
          </a:stretch>
        </p:blipFill>
        <p:spPr>
          <a:xfrm>
            <a:off x="1483577" y="584775"/>
            <a:ext cx="5719646" cy="2615625"/>
          </a:xfrm>
          <a:prstGeom prst="rect">
            <a:avLst/>
          </a:prstGeom>
        </p:spPr>
      </p:pic>
      <p:pic>
        <p:nvPicPr>
          <p:cNvPr id="6" name="Picture 5">
            <a:extLst>
              <a:ext uri="{FF2B5EF4-FFF2-40B4-BE49-F238E27FC236}">
                <a16:creationId xmlns:a16="http://schemas.microsoft.com/office/drawing/2014/main" id="{F953CCC2-24FE-4CE4-2554-DEBC425C4B0D}"/>
              </a:ext>
            </a:extLst>
          </p:cNvPr>
          <p:cNvPicPr>
            <a:picLocks noChangeAspect="1"/>
          </p:cNvPicPr>
          <p:nvPr/>
        </p:nvPicPr>
        <p:blipFill>
          <a:blip r:embed="rId3"/>
          <a:stretch>
            <a:fillRect/>
          </a:stretch>
        </p:blipFill>
        <p:spPr>
          <a:xfrm>
            <a:off x="771031" y="3208292"/>
            <a:ext cx="6719905" cy="1207094"/>
          </a:xfrm>
          <a:prstGeom prst="rect">
            <a:avLst/>
          </a:prstGeom>
        </p:spPr>
      </p:pic>
      <p:sp>
        <p:nvSpPr>
          <p:cNvPr id="7" name="TextBox 6">
            <a:extLst>
              <a:ext uri="{FF2B5EF4-FFF2-40B4-BE49-F238E27FC236}">
                <a16:creationId xmlns:a16="http://schemas.microsoft.com/office/drawing/2014/main" id="{E93A4F1B-537C-946D-244F-B313753E5D86}"/>
              </a:ext>
            </a:extLst>
          </p:cNvPr>
          <p:cNvSpPr txBox="1"/>
          <p:nvPr/>
        </p:nvSpPr>
        <p:spPr>
          <a:xfrm>
            <a:off x="1787283" y="4423278"/>
            <a:ext cx="5112233" cy="369332"/>
          </a:xfrm>
          <a:prstGeom prst="rect">
            <a:avLst/>
          </a:prstGeom>
          <a:noFill/>
        </p:spPr>
        <p:txBody>
          <a:bodyPr wrap="none" rtlCol="0">
            <a:spAutoFit/>
          </a:bodyPr>
          <a:lstStyle/>
          <a:p>
            <a:r>
              <a:rPr lang="en-US" dirty="0"/>
              <a:t>In this class, X will be mass, energy, or momentum</a:t>
            </a:r>
          </a:p>
        </p:txBody>
      </p:sp>
      <p:sp>
        <p:nvSpPr>
          <p:cNvPr id="8" name="TextBox 7">
            <a:extLst>
              <a:ext uri="{FF2B5EF4-FFF2-40B4-BE49-F238E27FC236}">
                <a16:creationId xmlns:a16="http://schemas.microsoft.com/office/drawing/2014/main" id="{741E8146-83ED-A018-6678-16CC5BCE5EBC}"/>
              </a:ext>
            </a:extLst>
          </p:cNvPr>
          <p:cNvSpPr txBox="1"/>
          <p:nvPr/>
        </p:nvSpPr>
        <p:spPr>
          <a:xfrm>
            <a:off x="0" y="4800502"/>
            <a:ext cx="3061416" cy="461665"/>
          </a:xfrm>
          <a:prstGeom prst="rect">
            <a:avLst/>
          </a:prstGeom>
          <a:noFill/>
        </p:spPr>
        <p:txBody>
          <a:bodyPr wrap="none" rtlCol="0">
            <a:spAutoFit/>
          </a:bodyPr>
          <a:lstStyle/>
          <a:p>
            <a:r>
              <a:rPr lang="en-US" sz="2400" dirty="0"/>
              <a:t>Conservation of Mass</a:t>
            </a:r>
          </a:p>
        </p:txBody>
      </p:sp>
      <p:sp>
        <p:nvSpPr>
          <p:cNvPr id="9" name="TextBox 8">
            <a:extLst>
              <a:ext uri="{FF2B5EF4-FFF2-40B4-BE49-F238E27FC236}">
                <a16:creationId xmlns:a16="http://schemas.microsoft.com/office/drawing/2014/main" id="{9C0C5E95-E6D5-9B09-3F2A-1B8B68B992F6}"/>
              </a:ext>
            </a:extLst>
          </p:cNvPr>
          <p:cNvSpPr txBox="1"/>
          <p:nvPr/>
        </p:nvSpPr>
        <p:spPr>
          <a:xfrm>
            <a:off x="0" y="5262167"/>
            <a:ext cx="3956852" cy="369332"/>
          </a:xfrm>
          <a:prstGeom prst="rect">
            <a:avLst/>
          </a:prstGeom>
          <a:noFill/>
        </p:spPr>
        <p:txBody>
          <a:bodyPr wrap="none" rtlCol="0">
            <a:spAutoFit/>
          </a:bodyPr>
          <a:lstStyle/>
          <a:p>
            <a:r>
              <a:rPr lang="en-US" dirty="0"/>
              <a:t>Describing inflow and outflow of mass</a:t>
            </a:r>
          </a:p>
        </p:txBody>
      </p:sp>
      <p:pic>
        <p:nvPicPr>
          <p:cNvPr id="11" name="Picture 10">
            <a:extLst>
              <a:ext uri="{FF2B5EF4-FFF2-40B4-BE49-F238E27FC236}">
                <a16:creationId xmlns:a16="http://schemas.microsoft.com/office/drawing/2014/main" id="{190DA80A-0E31-678A-B18F-546F7EF46EA0}"/>
              </a:ext>
            </a:extLst>
          </p:cNvPr>
          <p:cNvPicPr>
            <a:picLocks noChangeAspect="1"/>
          </p:cNvPicPr>
          <p:nvPr/>
        </p:nvPicPr>
        <p:blipFill>
          <a:blip r:embed="rId4"/>
          <a:stretch>
            <a:fillRect/>
          </a:stretch>
        </p:blipFill>
        <p:spPr>
          <a:xfrm>
            <a:off x="74316" y="5797352"/>
            <a:ext cx="2818522" cy="2157542"/>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0E2CFC7-92A0-0ECC-16B0-870BC5ADF2DF}"/>
                  </a:ext>
                </a:extLst>
              </p:cNvPr>
              <p:cNvSpPr txBox="1"/>
              <p:nvPr/>
            </p:nvSpPr>
            <p:spPr>
              <a:xfrm>
                <a:off x="3061416" y="5797352"/>
                <a:ext cx="5031698" cy="646331"/>
              </a:xfrm>
              <a:prstGeom prst="rect">
                <a:avLst/>
              </a:prstGeom>
              <a:noFill/>
            </p:spPr>
            <p:txBody>
              <a:bodyPr wrap="none"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𝑛</m:t>
                        </m:r>
                      </m:e>
                    </m:acc>
                  </m:oMath>
                </a14:m>
                <a:r>
                  <a:rPr lang="en-US" dirty="0"/>
                  <a:t> is the normal vector facing </a:t>
                </a:r>
                <a:r>
                  <a:rPr lang="en-US" u="sng" dirty="0"/>
                  <a:t>outward</a:t>
                </a:r>
                <a:r>
                  <a:rPr lang="en-US" dirty="0"/>
                  <a:t> </a:t>
                </a:r>
              </a:p>
              <a:p>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oMath>
                </a14:m>
                <a:r>
                  <a:rPr lang="en-US" dirty="0"/>
                  <a:t> is the velocity of the flow going through the area</a:t>
                </a:r>
              </a:p>
            </p:txBody>
          </p:sp>
        </mc:Choice>
        <mc:Fallback xmlns="">
          <p:sp>
            <p:nvSpPr>
              <p:cNvPr id="12" name="TextBox 11">
                <a:extLst>
                  <a:ext uri="{FF2B5EF4-FFF2-40B4-BE49-F238E27FC236}">
                    <a16:creationId xmlns:a16="http://schemas.microsoft.com/office/drawing/2014/main" id="{80E2CFC7-92A0-0ECC-16B0-870BC5ADF2DF}"/>
                  </a:ext>
                </a:extLst>
              </p:cNvPr>
              <p:cNvSpPr txBox="1">
                <a:spLocks noRot="1" noChangeAspect="1" noMove="1" noResize="1" noEditPoints="1" noAdjustHandles="1" noChangeArrowheads="1" noChangeShapeType="1" noTextEdit="1"/>
              </p:cNvSpPr>
              <p:nvPr/>
            </p:nvSpPr>
            <p:spPr>
              <a:xfrm>
                <a:off x="3061416" y="5797352"/>
                <a:ext cx="5031698" cy="646331"/>
              </a:xfrm>
              <a:prstGeom prst="rect">
                <a:avLst/>
              </a:prstGeom>
              <a:blipFill>
                <a:blip r:embed="rId5"/>
                <a:stretch>
                  <a:fillRect t="-3774" r="-121" b="-15094"/>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F2BEC4E5-EBFA-A38F-5226-2A35F847DAD0}"/>
              </a:ext>
            </a:extLst>
          </p:cNvPr>
          <p:cNvPicPr>
            <a:picLocks noChangeAspect="1"/>
          </p:cNvPicPr>
          <p:nvPr/>
        </p:nvPicPr>
        <p:blipFill>
          <a:blip r:embed="rId6"/>
          <a:stretch>
            <a:fillRect/>
          </a:stretch>
        </p:blipFill>
        <p:spPr>
          <a:xfrm>
            <a:off x="2974610" y="6472451"/>
            <a:ext cx="5308842" cy="566452"/>
          </a:xfrm>
          <a:prstGeom prst="rect">
            <a:avLst/>
          </a:prstGeom>
        </p:spPr>
      </p:pic>
      <p:pic>
        <p:nvPicPr>
          <p:cNvPr id="16" name="Picture 15">
            <a:extLst>
              <a:ext uri="{FF2B5EF4-FFF2-40B4-BE49-F238E27FC236}">
                <a16:creationId xmlns:a16="http://schemas.microsoft.com/office/drawing/2014/main" id="{C8A7A4D9-B103-752C-88D3-E4659BCBF815}"/>
              </a:ext>
            </a:extLst>
          </p:cNvPr>
          <p:cNvPicPr>
            <a:picLocks noChangeAspect="1"/>
          </p:cNvPicPr>
          <p:nvPr/>
        </p:nvPicPr>
        <p:blipFill>
          <a:blip r:embed="rId7"/>
          <a:stretch>
            <a:fillRect/>
          </a:stretch>
        </p:blipFill>
        <p:spPr>
          <a:xfrm>
            <a:off x="2974610" y="6934978"/>
            <a:ext cx="2187162" cy="892275"/>
          </a:xfrm>
          <a:prstGeom prst="rect">
            <a:avLst/>
          </a:prstGeom>
        </p:spPr>
      </p:pic>
      <p:pic>
        <p:nvPicPr>
          <p:cNvPr id="18" name="Picture 17">
            <a:extLst>
              <a:ext uri="{FF2B5EF4-FFF2-40B4-BE49-F238E27FC236}">
                <a16:creationId xmlns:a16="http://schemas.microsoft.com/office/drawing/2014/main" id="{4A1FBB2A-5B18-EDC1-7F86-77570AA58002}"/>
              </a:ext>
            </a:extLst>
          </p:cNvPr>
          <p:cNvPicPr>
            <a:picLocks noChangeAspect="1"/>
          </p:cNvPicPr>
          <p:nvPr/>
        </p:nvPicPr>
        <p:blipFill>
          <a:blip r:embed="rId8"/>
          <a:stretch>
            <a:fillRect/>
          </a:stretch>
        </p:blipFill>
        <p:spPr>
          <a:xfrm>
            <a:off x="3136799" y="7825649"/>
            <a:ext cx="4429520" cy="989893"/>
          </a:xfrm>
          <a:prstGeom prst="rect">
            <a:avLst/>
          </a:prstGeom>
        </p:spPr>
      </p:pic>
      <p:pic>
        <p:nvPicPr>
          <p:cNvPr id="20" name="Picture 19">
            <a:extLst>
              <a:ext uri="{FF2B5EF4-FFF2-40B4-BE49-F238E27FC236}">
                <a16:creationId xmlns:a16="http://schemas.microsoft.com/office/drawing/2014/main" id="{B16DACC4-FFEA-8A2C-4634-DCF7D626712A}"/>
              </a:ext>
            </a:extLst>
          </p:cNvPr>
          <p:cNvPicPr>
            <a:picLocks noChangeAspect="1"/>
          </p:cNvPicPr>
          <p:nvPr/>
        </p:nvPicPr>
        <p:blipFill>
          <a:blip r:embed="rId9"/>
          <a:stretch>
            <a:fillRect/>
          </a:stretch>
        </p:blipFill>
        <p:spPr>
          <a:xfrm>
            <a:off x="2472267" y="8959636"/>
            <a:ext cx="6030026" cy="387432"/>
          </a:xfrm>
          <a:prstGeom prst="rect">
            <a:avLst/>
          </a:prstGeom>
        </p:spPr>
      </p:pic>
      <p:pic>
        <p:nvPicPr>
          <p:cNvPr id="22" name="Picture 21">
            <a:extLst>
              <a:ext uri="{FF2B5EF4-FFF2-40B4-BE49-F238E27FC236}">
                <a16:creationId xmlns:a16="http://schemas.microsoft.com/office/drawing/2014/main" id="{13812636-23FF-7B21-32DE-56247F64CE6C}"/>
              </a:ext>
            </a:extLst>
          </p:cNvPr>
          <p:cNvPicPr>
            <a:picLocks noChangeAspect="1"/>
          </p:cNvPicPr>
          <p:nvPr/>
        </p:nvPicPr>
        <p:blipFill>
          <a:blip r:embed="rId10"/>
          <a:stretch>
            <a:fillRect/>
          </a:stretch>
        </p:blipFill>
        <p:spPr>
          <a:xfrm>
            <a:off x="4158551" y="9491162"/>
            <a:ext cx="4124901" cy="2467319"/>
          </a:xfrm>
          <a:prstGeom prst="rect">
            <a:avLst/>
          </a:prstGeom>
        </p:spPr>
      </p:pic>
      <p:pic>
        <p:nvPicPr>
          <p:cNvPr id="24" name="Picture 23">
            <a:extLst>
              <a:ext uri="{FF2B5EF4-FFF2-40B4-BE49-F238E27FC236}">
                <a16:creationId xmlns:a16="http://schemas.microsoft.com/office/drawing/2014/main" id="{4581ABFD-368D-13D4-9239-0E2F689914CD}"/>
              </a:ext>
            </a:extLst>
          </p:cNvPr>
          <p:cNvPicPr>
            <a:picLocks noChangeAspect="1"/>
          </p:cNvPicPr>
          <p:nvPr/>
        </p:nvPicPr>
        <p:blipFill>
          <a:blip r:embed="rId11"/>
          <a:stretch>
            <a:fillRect/>
          </a:stretch>
        </p:blipFill>
        <p:spPr>
          <a:xfrm>
            <a:off x="212216" y="9491162"/>
            <a:ext cx="3744636" cy="1353924"/>
          </a:xfrm>
          <a:prstGeom prst="rect">
            <a:avLst/>
          </a:prstGeom>
        </p:spPr>
      </p:pic>
      <p:cxnSp>
        <p:nvCxnSpPr>
          <p:cNvPr id="26" name="Straight Arrow Connector 25">
            <a:extLst>
              <a:ext uri="{FF2B5EF4-FFF2-40B4-BE49-F238E27FC236}">
                <a16:creationId xmlns:a16="http://schemas.microsoft.com/office/drawing/2014/main" id="{236988A2-5FA6-F141-8700-969391CF7294}"/>
              </a:ext>
            </a:extLst>
          </p:cNvPr>
          <p:cNvCxnSpPr>
            <a:cxnSpLocks/>
          </p:cNvCxnSpPr>
          <p:nvPr/>
        </p:nvCxnSpPr>
        <p:spPr>
          <a:xfrm flipV="1">
            <a:off x="2607733" y="10479451"/>
            <a:ext cx="285105" cy="8035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38E8C4E8-C885-4180-BA60-FD7936A4B8F4}"/>
              </a:ext>
            </a:extLst>
          </p:cNvPr>
          <p:cNvCxnSpPr>
            <a:cxnSpLocks/>
            <a:endCxn id="24" idx="2"/>
          </p:cNvCxnSpPr>
          <p:nvPr/>
        </p:nvCxnSpPr>
        <p:spPr>
          <a:xfrm flipH="1" flipV="1">
            <a:off x="2084534" y="10845086"/>
            <a:ext cx="321500" cy="4379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FAFC1D16-5105-2305-AA49-1F095BA621F3}"/>
              </a:ext>
            </a:extLst>
          </p:cNvPr>
          <p:cNvSpPr txBox="1"/>
          <p:nvPr/>
        </p:nvSpPr>
        <p:spPr>
          <a:xfrm>
            <a:off x="942405" y="11237893"/>
            <a:ext cx="3330655" cy="369332"/>
          </a:xfrm>
          <a:prstGeom prst="rect">
            <a:avLst/>
          </a:prstGeom>
          <a:noFill/>
        </p:spPr>
        <p:txBody>
          <a:bodyPr wrap="none" rtlCol="0">
            <a:spAutoFit/>
          </a:bodyPr>
          <a:lstStyle/>
          <a:p>
            <a:r>
              <a:rPr lang="en-US" dirty="0"/>
              <a:t>Combined, these make a height</a:t>
            </a:r>
          </a:p>
        </p:txBody>
      </p:sp>
    </p:spTree>
    <p:extLst>
      <p:ext uri="{BB962C8B-B14F-4D97-AF65-F5344CB8AC3E}">
        <p14:creationId xmlns:p14="http://schemas.microsoft.com/office/powerpoint/2010/main" val="2473659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7CAC58-3391-4A19-9AC4-36FF2C0B59C4}"/>
              </a:ext>
            </a:extLst>
          </p:cNvPr>
          <p:cNvPicPr>
            <a:picLocks noChangeAspect="1"/>
          </p:cNvPicPr>
          <p:nvPr/>
        </p:nvPicPr>
        <p:blipFill>
          <a:blip r:embed="rId2"/>
          <a:stretch>
            <a:fillRect/>
          </a:stretch>
        </p:blipFill>
        <p:spPr>
          <a:xfrm>
            <a:off x="228600" y="180025"/>
            <a:ext cx="8229600" cy="480376"/>
          </a:xfrm>
          <a:prstGeom prst="rect">
            <a:avLst/>
          </a:prstGeom>
        </p:spPr>
      </p:pic>
      <p:pic>
        <p:nvPicPr>
          <p:cNvPr id="5" name="Picture 4">
            <a:extLst>
              <a:ext uri="{FF2B5EF4-FFF2-40B4-BE49-F238E27FC236}">
                <a16:creationId xmlns:a16="http://schemas.microsoft.com/office/drawing/2014/main" id="{3227E85B-B226-7F98-9F4E-E286FF053638}"/>
              </a:ext>
            </a:extLst>
          </p:cNvPr>
          <p:cNvPicPr>
            <a:picLocks noChangeAspect="1"/>
          </p:cNvPicPr>
          <p:nvPr/>
        </p:nvPicPr>
        <p:blipFill>
          <a:blip r:embed="rId3"/>
          <a:stretch>
            <a:fillRect/>
          </a:stretch>
        </p:blipFill>
        <p:spPr>
          <a:xfrm>
            <a:off x="364068" y="1008205"/>
            <a:ext cx="3835400" cy="515795"/>
          </a:xfrm>
          <a:prstGeom prst="rect">
            <a:avLst/>
          </a:prstGeom>
        </p:spPr>
      </p:pic>
      <p:sp>
        <p:nvSpPr>
          <p:cNvPr id="6" name="TextBox 5">
            <a:extLst>
              <a:ext uri="{FF2B5EF4-FFF2-40B4-BE49-F238E27FC236}">
                <a16:creationId xmlns:a16="http://schemas.microsoft.com/office/drawing/2014/main" id="{B74A3F6C-4A49-B337-B035-401D86181AF6}"/>
              </a:ext>
            </a:extLst>
          </p:cNvPr>
          <p:cNvSpPr txBox="1"/>
          <p:nvPr/>
        </p:nvSpPr>
        <p:spPr>
          <a:xfrm>
            <a:off x="1270001" y="1524000"/>
            <a:ext cx="2023533" cy="369332"/>
          </a:xfrm>
          <a:prstGeom prst="rect">
            <a:avLst/>
          </a:prstGeom>
          <a:noFill/>
        </p:spPr>
        <p:txBody>
          <a:bodyPr wrap="square" rtlCol="0">
            <a:spAutoFit/>
          </a:bodyPr>
          <a:lstStyle/>
          <a:p>
            <a:r>
              <a:rPr lang="en-US" dirty="0"/>
              <a:t>Volume * density</a:t>
            </a:r>
          </a:p>
        </p:txBody>
      </p:sp>
      <p:pic>
        <p:nvPicPr>
          <p:cNvPr id="8" name="Picture 7">
            <a:extLst>
              <a:ext uri="{FF2B5EF4-FFF2-40B4-BE49-F238E27FC236}">
                <a16:creationId xmlns:a16="http://schemas.microsoft.com/office/drawing/2014/main" id="{5C371AFA-6629-1852-D7D1-0390A2E5068E}"/>
              </a:ext>
            </a:extLst>
          </p:cNvPr>
          <p:cNvPicPr>
            <a:picLocks noChangeAspect="1"/>
          </p:cNvPicPr>
          <p:nvPr/>
        </p:nvPicPr>
        <p:blipFill>
          <a:blip r:embed="rId4"/>
          <a:stretch>
            <a:fillRect/>
          </a:stretch>
        </p:blipFill>
        <p:spPr>
          <a:xfrm>
            <a:off x="1417370" y="2025461"/>
            <a:ext cx="5305169" cy="767331"/>
          </a:xfrm>
          <a:prstGeom prst="rect">
            <a:avLst/>
          </a:prstGeom>
        </p:spPr>
      </p:pic>
      <p:pic>
        <p:nvPicPr>
          <p:cNvPr id="10" name="Picture 9">
            <a:extLst>
              <a:ext uri="{FF2B5EF4-FFF2-40B4-BE49-F238E27FC236}">
                <a16:creationId xmlns:a16="http://schemas.microsoft.com/office/drawing/2014/main" id="{CCA37FF2-F4AB-82C9-6AE0-424F2F8FCD5A}"/>
              </a:ext>
            </a:extLst>
          </p:cNvPr>
          <p:cNvPicPr>
            <a:picLocks noChangeAspect="1"/>
          </p:cNvPicPr>
          <p:nvPr/>
        </p:nvPicPr>
        <p:blipFill>
          <a:blip r:embed="rId5"/>
          <a:stretch>
            <a:fillRect/>
          </a:stretch>
        </p:blipFill>
        <p:spPr>
          <a:xfrm>
            <a:off x="163781" y="2924921"/>
            <a:ext cx="8414636" cy="767331"/>
          </a:xfrm>
          <a:prstGeom prst="rect">
            <a:avLst/>
          </a:prstGeom>
        </p:spPr>
      </p:pic>
      <p:pic>
        <p:nvPicPr>
          <p:cNvPr id="12" name="Picture 11">
            <a:extLst>
              <a:ext uri="{FF2B5EF4-FFF2-40B4-BE49-F238E27FC236}">
                <a16:creationId xmlns:a16="http://schemas.microsoft.com/office/drawing/2014/main" id="{77CE8EFD-41F4-0927-F24D-DC9B7C7839C9}"/>
              </a:ext>
            </a:extLst>
          </p:cNvPr>
          <p:cNvPicPr>
            <a:picLocks noChangeAspect="1"/>
          </p:cNvPicPr>
          <p:nvPr/>
        </p:nvPicPr>
        <p:blipFill>
          <a:blip r:embed="rId6"/>
          <a:stretch>
            <a:fillRect/>
          </a:stretch>
        </p:blipFill>
        <p:spPr>
          <a:xfrm>
            <a:off x="1027721" y="3827893"/>
            <a:ext cx="6631358" cy="788594"/>
          </a:xfrm>
          <a:prstGeom prst="rect">
            <a:avLst/>
          </a:prstGeom>
        </p:spPr>
      </p:pic>
      <p:sp>
        <p:nvSpPr>
          <p:cNvPr id="13" name="TextBox 12">
            <a:extLst>
              <a:ext uri="{FF2B5EF4-FFF2-40B4-BE49-F238E27FC236}">
                <a16:creationId xmlns:a16="http://schemas.microsoft.com/office/drawing/2014/main" id="{AE988319-6AC0-9C7B-AB10-9CEA98F1CF10}"/>
              </a:ext>
            </a:extLst>
          </p:cNvPr>
          <p:cNvSpPr txBox="1"/>
          <p:nvPr/>
        </p:nvSpPr>
        <p:spPr>
          <a:xfrm>
            <a:off x="0" y="4770007"/>
            <a:ext cx="8686800" cy="646331"/>
          </a:xfrm>
          <a:prstGeom prst="rect">
            <a:avLst/>
          </a:prstGeom>
          <a:noFill/>
        </p:spPr>
        <p:txBody>
          <a:bodyPr wrap="square" rtlCol="0">
            <a:spAutoFit/>
          </a:bodyPr>
          <a:lstStyle/>
          <a:p>
            <a:r>
              <a:rPr lang="en-US" dirty="0"/>
              <a:t>Now, lets write the law for conservation of mass. This is like the derivation of the hydrostatic equation </a:t>
            </a:r>
          </a:p>
        </p:txBody>
      </p:sp>
      <p:pic>
        <p:nvPicPr>
          <p:cNvPr id="15" name="Picture 14">
            <a:extLst>
              <a:ext uri="{FF2B5EF4-FFF2-40B4-BE49-F238E27FC236}">
                <a16:creationId xmlns:a16="http://schemas.microsoft.com/office/drawing/2014/main" id="{F30928FB-90FD-A4D5-1888-E951F720A2D2}"/>
              </a:ext>
            </a:extLst>
          </p:cNvPr>
          <p:cNvPicPr>
            <a:picLocks noChangeAspect="1"/>
          </p:cNvPicPr>
          <p:nvPr/>
        </p:nvPicPr>
        <p:blipFill>
          <a:blip r:embed="rId7"/>
          <a:stretch>
            <a:fillRect/>
          </a:stretch>
        </p:blipFill>
        <p:spPr>
          <a:xfrm>
            <a:off x="228600" y="5569857"/>
            <a:ext cx="3666067" cy="2876453"/>
          </a:xfrm>
          <a:prstGeom prst="rect">
            <a:avLst/>
          </a:prstGeom>
        </p:spPr>
      </p:pic>
      <p:pic>
        <p:nvPicPr>
          <p:cNvPr id="17" name="Picture 16">
            <a:extLst>
              <a:ext uri="{FF2B5EF4-FFF2-40B4-BE49-F238E27FC236}">
                <a16:creationId xmlns:a16="http://schemas.microsoft.com/office/drawing/2014/main" id="{F5F90A4F-1D24-FFC2-A3A5-FE1956D2A1EA}"/>
              </a:ext>
            </a:extLst>
          </p:cNvPr>
          <p:cNvPicPr>
            <a:picLocks noChangeAspect="1"/>
          </p:cNvPicPr>
          <p:nvPr/>
        </p:nvPicPr>
        <p:blipFill>
          <a:blip r:embed="rId8"/>
          <a:stretch>
            <a:fillRect/>
          </a:stretch>
        </p:blipFill>
        <p:spPr>
          <a:xfrm>
            <a:off x="3894667" y="5761974"/>
            <a:ext cx="2827872" cy="2085807"/>
          </a:xfrm>
          <a:prstGeom prst="rect">
            <a:avLst/>
          </a:prstGeom>
        </p:spPr>
      </p:pic>
      <p:pic>
        <p:nvPicPr>
          <p:cNvPr id="19" name="Picture 18">
            <a:extLst>
              <a:ext uri="{FF2B5EF4-FFF2-40B4-BE49-F238E27FC236}">
                <a16:creationId xmlns:a16="http://schemas.microsoft.com/office/drawing/2014/main" id="{42A49AA3-EF30-338F-5097-92439894B370}"/>
              </a:ext>
            </a:extLst>
          </p:cNvPr>
          <p:cNvPicPr>
            <a:picLocks noChangeAspect="1"/>
          </p:cNvPicPr>
          <p:nvPr/>
        </p:nvPicPr>
        <p:blipFill>
          <a:blip r:embed="rId9"/>
          <a:stretch>
            <a:fillRect/>
          </a:stretch>
        </p:blipFill>
        <p:spPr>
          <a:xfrm>
            <a:off x="312726" y="8216889"/>
            <a:ext cx="7163881" cy="2535235"/>
          </a:xfrm>
          <a:prstGeom prst="rect">
            <a:avLst/>
          </a:prstGeom>
        </p:spPr>
      </p:pic>
      <p:sp>
        <p:nvSpPr>
          <p:cNvPr id="20" name="TextBox 19">
            <a:extLst>
              <a:ext uri="{FF2B5EF4-FFF2-40B4-BE49-F238E27FC236}">
                <a16:creationId xmlns:a16="http://schemas.microsoft.com/office/drawing/2014/main" id="{D1369A24-7386-2AAC-E8E5-0332A78113F3}"/>
              </a:ext>
            </a:extLst>
          </p:cNvPr>
          <p:cNvSpPr txBox="1"/>
          <p:nvPr/>
        </p:nvSpPr>
        <p:spPr>
          <a:xfrm>
            <a:off x="156363" y="10860629"/>
            <a:ext cx="8374074" cy="646331"/>
          </a:xfrm>
          <a:prstGeom prst="rect">
            <a:avLst/>
          </a:prstGeom>
          <a:noFill/>
        </p:spPr>
        <p:txBody>
          <a:bodyPr wrap="square" rtlCol="0">
            <a:spAutoFit/>
          </a:bodyPr>
          <a:lstStyle/>
          <a:p>
            <a:r>
              <a:rPr lang="en-US" dirty="0"/>
              <a:t>Need the partial differentials, because you need to take into consideration how the flux changes through the object</a:t>
            </a:r>
          </a:p>
        </p:txBody>
      </p:sp>
    </p:spTree>
    <p:extLst>
      <p:ext uri="{BB962C8B-B14F-4D97-AF65-F5344CB8AC3E}">
        <p14:creationId xmlns:p14="http://schemas.microsoft.com/office/powerpoint/2010/main" val="1259608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147F3F-0183-DD75-C8C2-AD54D36E4606}"/>
              </a:ext>
            </a:extLst>
          </p:cNvPr>
          <p:cNvSpPr txBox="1"/>
          <p:nvPr/>
        </p:nvSpPr>
        <p:spPr>
          <a:xfrm>
            <a:off x="0" y="0"/>
            <a:ext cx="3834383" cy="369332"/>
          </a:xfrm>
          <a:prstGeom prst="rect">
            <a:avLst/>
          </a:prstGeom>
          <a:noFill/>
        </p:spPr>
        <p:txBody>
          <a:bodyPr wrap="none" rtlCol="0">
            <a:spAutoFit/>
          </a:bodyPr>
          <a:lstStyle/>
          <a:p>
            <a:r>
              <a:rPr lang="en-US" dirty="0"/>
              <a:t>Continuing, but now for all directions</a:t>
            </a:r>
          </a:p>
        </p:txBody>
      </p:sp>
      <p:pic>
        <p:nvPicPr>
          <p:cNvPr id="8" name="Picture 7">
            <a:extLst>
              <a:ext uri="{FF2B5EF4-FFF2-40B4-BE49-F238E27FC236}">
                <a16:creationId xmlns:a16="http://schemas.microsoft.com/office/drawing/2014/main" id="{EE0AA151-D2B3-9BAB-F519-849B0EFAA70B}"/>
              </a:ext>
            </a:extLst>
          </p:cNvPr>
          <p:cNvPicPr>
            <a:picLocks noChangeAspect="1"/>
          </p:cNvPicPr>
          <p:nvPr/>
        </p:nvPicPr>
        <p:blipFill>
          <a:blip r:embed="rId2"/>
          <a:stretch>
            <a:fillRect/>
          </a:stretch>
        </p:blipFill>
        <p:spPr>
          <a:xfrm>
            <a:off x="410641" y="504045"/>
            <a:ext cx="7459116" cy="5591955"/>
          </a:xfrm>
          <a:prstGeom prst="rect">
            <a:avLst/>
          </a:prstGeom>
        </p:spPr>
      </p:pic>
      <p:pic>
        <p:nvPicPr>
          <p:cNvPr id="10" name="Picture 9">
            <a:extLst>
              <a:ext uri="{FF2B5EF4-FFF2-40B4-BE49-F238E27FC236}">
                <a16:creationId xmlns:a16="http://schemas.microsoft.com/office/drawing/2014/main" id="{D910258F-8E03-1577-EA8B-DBF533ECC792}"/>
              </a:ext>
            </a:extLst>
          </p:cNvPr>
          <p:cNvPicPr>
            <a:picLocks noChangeAspect="1"/>
          </p:cNvPicPr>
          <p:nvPr/>
        </p:nvPicPr>
        <p:blipFill>
          <a:blip r:embed="rId3"/>
          <a:stretch>
            <a:fillRect/>
          </a:stretch>
        </p:blipFill>
        <p:spPr>
          <a:xfrm>
            <a:off x="2042373" y="6230713"/>
            <a:ext cx="4602054" cy="1728880"/>
          </a:xfrm>
          <a:prstGeom prst="rect">
            <a:avLst/>
          </a:prstGeom>
        </p:spPr>
      </p:pic>
      <p:sp>
        <p:nvSpPr>
          <p:cNvPr id="11" name="TextBox 10">
            <a:extLst>
              <a:ext uri="{FF2B5EF4-FFF2-40B4-BE49-F238E27FC236}">
                <a16:creationId xmlns:a16="http://schemas.microsoft.com/office/drawing/2014/main" id="{1FC79A19-7F1A-BB0B-C3E1-32DE4BE52D6D}"/>
              </a:ext>
            </a:extLst>
          </p:cNvPr>
          <p:cNvSpPr txBox="1"/>
          <p:nvPr/>
        </p:nvSpPr>
        <p:spPr>
          <a:xfrm>
            <a:off x="0" y="7959593"/>
            <a:ext cx="8686800" cy="660400"/>
          </a:xfrm>
          <a:prstGeom prst="rect">
            <a:avLst/>
          </a:prstGeom>
          <a:noFill/>
        </p:spPr>
        <p:txBody>
          <a:bodyPr wrap="square" rtlCol="0">
            <a:spAutoFit/>
          </a:bodyPr>
          <a:lstStyle/>
          <a:p>
            <a:r>
              <a:rPr lang="en-US" dirty="0"/>
              <a:t>Making the generalized </a:t>
            </a:r>
            <a:r>
              <a:rPr lang="en-US" b="1" dirty="0"/>
              <a:t>continuity equation</a:t>
            </a:r>
            <a:r>
              <a:rPr lang="en-US" dirty="0"/>
              <a:t>, which can be used for all coordinate systems</a:t>
            </a:r>
          </a:p>
        </p:txBody>
      </p:sp>
      <p:pic>
        <p:nvPicPr>
          <p:cNvPr id="13" name="Picture 12">
            <a:extLst>
              <a:ext uri="{FF2B5EF4-FFF2-40B4-BE49-F238E27FC236}">
                <a16:creationId xmlns:a16="http://schemas.microsoft.com/office/drawing/2014/main" id="{264EA693-696A-3B30-3255-A657276ACEA9}"/>
              </a:ext>
            </a:extLst>
          </p:cNvPr>
          <p:cNvPicPr>
            <a:picLocks noChangeAspect="1"/>
          </p:cNvPicPr>
          <p:nvPr/>
        </p:nvPicPr>
        <p:blipFill>
          <a:blip r:embed="rId4"/>
          <a:stretch>
            <a:fillRect/>
          </a:stretch>
        </p:blipFill>
        <p:spPr>
          <a:xfrm>
            <a:off x="1035053" y="8289793"/>
            <a:ext cx="6210292" cy="1004784"/>
          </a:xfrm>
          <a:prstGeom prst="rect">
            <a:avLst/>
          </a:prstGeom>
        </p:spPr>
      </p:pic>
      <p:sp>
        <p:nvSpPr>
          <p:cNvPr id="14" name="Rectangle 13">
            <a:extLst>
              <a:ext uri="{FF2B5EF4-FFF2-40B4-BE49-F238E27FC236}">
                <a16:creationId xmlns:a16="http://schemas.microsoft.com/office/drawing/2014/main" id="{8B164474-A4DC-9417-427F-9DF19C899927}"/>
              </a:ext>
            </a:extLst>
          </p:cNvPr>
          <p:cNvSpPr/>
          <p:nvPr/>
        </p:nvSpPr>
        <p:spPr>
          <a:xfrm>
            <a:off x="5857027" y="8634177"/>
            <a:ext cx="1574800" cy="660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B733B92B-E4E1-29C0-4B14-B16DB69F98EC}"/>
              </a:ext>
            </a:extLst>
          </p:cNvPr>
          <p:cNvPicPr>
            <a:picLocks noChangeAspect="1"/>
          </p:cNvPicPr>
          <p:nvPr/>
        </p:nvPicPr>
        <p:blipFill>
          <a:blip r:embed="rId5"/>
          <a:stretch>
            <a:fillRect/>
          </a:stretch>
        </p:blipFill>
        <p:spPr>
          <a:xfrm>
            <a:off x="1522444" y="9408266"/>
            <a:ext cx="4623878" cy="1075320"/>
          </a:xfrm>
          <a:prstGeom prst="rect">
            <a:avLst/>
          </a:prstGeom>
        </p:spPr>
      </p:pic>
      <p:pic>
        <p:nvPicPr>
          <p:cNvPr id="18" name="Picture 17">
            <a:extLst>
              <a:ext uri="{FF2B5EF4-FFF2-40B4-BE49-F238E27FC236}">
                <a16:creationId xmlns:a16="http://schemas.microsoft.com/office/drawing/2014/main" id="{824ECA3F-CE1F-A08A-4287-B02347A92F1A}"/>
              </a:ext>
            </a:extLst>
          </p:cNvPr>
          <p:cNvPicPr>
            <a:picLocks noChangeAspect="1"/>
          </p:cNvPicPr>
          <p:nvPr/>
        </p:nvPicPr>
        <p:blipFill>
          <a:blip r:embed="rId6"/>
          <a:stretch>
            <a:fillRect/>
          </a:stretch>
        </p:blipFill>
        <p:spPr>
          <a:xfrm>
            <a:off x="1567801" y="10665009"/>
            <a:ext cx="4262231" cy="1309218"/>
          </a:xfrm>
          <a:prstGeom prst="rect">
            <a:avLst/>
          </a:prstGeom>
        </p:spPr>
      </p:pic>
      <p:sp>
        <p:nvSpPr>
          <p:cNvPr id="3" name="TextBox 2">
            <a:extLst>
              <a:ext uri="{FF2B5EF4-FFF2-40B4-BE49-F238E27FC236}">
                <a16:creationId xmlns:a16="http://schemas.microsoft.com/office/drawing/2014/main" id="{C18CEB5A-6EB2-0D3B-25D6-07642E7F7758}"/>
              </a:ext>
            </a:extLst>
          </p:cNvPr>
          <p:cNvSpPr txBox="1"/>
          <p:nvPr/>
        </p:nvSpPr>
        <p:spPr>
          <a:xfrm>
            <a:off x="5858935" y="11057466"/>
            <a:ext cx="3031066" cy="646331"/>
          </a:xfrm>
          <a:prstGeom prst="rect">
            <a:avLst/>
          </a:prstGeom>
          <a:noFill/>
        </p:spPr>
        <p:txBody>
          <a:bodyPr wrap="square" rtlCol="0">
            <a:spAutoFit/>
          </a:bodyPr>
          <a:lstStyle/>
          <a:p>
            <a:r>
              <a:rPr lang="en-US" dirty="0"/>
              <a:t>For incompressible fluids, the second term is 0</a:t>
            </a:r>
          </a:p>
        </p:txBody>
      </p:sp>
    </p:spTree>
    <p:extLst>
      <p:ext uri="{BB962C8B-B14F-4D97-AF65-F5344CB8AC3E}">
        <p14:creationId xmlns:p14="http://schemas.microsoft.com/office/powerpoint/2010/main" val="3431765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7FBB41-9D98-F8AA-FD47-59DF861D3868}"/>
              </a:ext>
            </a:extLst>
          </p:cNvPr>
          <p:cNvPicPr>
            <a:picLocks noChangeAspect="1"/>
          </p:cNvPicPr>
          <p:nvPr/>
        </p:nvPicPr>
        <p:blipFill>
          <a:blip r:embed="rId2"/>
          <a:stretch>
            <a:fillRect/>
          </a:stretch>
        </p:blipFill>
        <p:spPr>
          <a:xfrm>
            <a:off x="183399" y="243779"/>
            <a:ext cx="3172268" cy="2391109"/>
          </a:xfrm>
          <a:prstGeom prst="rect">
            <a:avLst/>
          </a:prstGeom>
        </p:spPr>
      </p:pic>
      <p:pic>
        <p:nvPicPr>
          <p:cNvPr id="5" name="Picture 4">
            <a:extLst>
              <a:ext uri="{FF2B5EF4-FFF2-40B4-BE49-F238E27FC236}">
                <a16:creationId xmlns:a16="http://schemas.microsoft.com/office/drawing/2014/main" id="{316AB330-530C-EADC-4A0C-F9F3B4E3684C}"/>
              </a:ext>
            </a:extLst>
          </p:cNvPr>
          <p:cNvPicPr>
            <a:picLocks noChangeAspect="1"/>
          </p:cNvPicPr>
          <p:nvPr/>
        </p:nvPicPr>
        <p:blipFill>
          <a:blip r:embed="rId3"/>
          <a:stretch>
            <a:fillRect/>
          </a:stretch>
        </p:blipFill>
        <p:spPr>
          <a:xfrm>
            <a:off x="3982200" y="393052"/>
            <a:ext cx="3289197" cy="1791347"/>
          </a:xfrm>
          <a:prstGeom prst="rect">
            <a:avLst/>
          </a:prstGeom>
        </p:spPr>
      </p:pic>
      <p:sp>
        <p:nvSpPr>
          <p:cNvPr id="6" name="TextBox 5">
            <a:extLst>
              <a:ext uri="{FF2B5EF4-FFF2-40B4-BE49-F238E27FC236}">
                <a16:creationId xmlns:a16="http://schemas.microsoft.com/office/drawing/2014/main" id="{4678C7E6-EFFB-D515-7F89-EF702AFD9437}"/>
              </a:ext>
            </a:extLst>
          </p:cNvPr>
          <p:cNvSpPr txBox="1"/>
          <p:nvPr/>
        </p:nvSpPr>
        <p:spPr>
          <a:xfrm>
            <a:off x="323784" y="2634888"/>
            <a:ext cx="2891497" cy="369332"/>
          </a:xfrm>
          <a:prstGeom prst="rect">
            <a:avLst/>
          </a:prstGeom>
          <a:noFill/>
        </p:spPr>
        <p:txBody>
          <a:bodyPr wrap="none" rtlCol="0">
            <a:spAutoFit/>
          </a:bodyPr>
          <a:lstStyle/>
          <a:p>
            <a:r>
              <a:rPr lang="en-US" dirty="0"/>
              <a:t>Not Gases in turbulent flow</a:t>
            </a:r>
          </a:p>
        </p:txBody>
      </p:sp>
      <p:sp>
        <p:nvSpPr>
          <p:cNvPr id="7" name="TextBox 6">
            <a:extLst>
              <a:ext uri="{FF2B5EF4-FFF2-40B4-BE49-F238E27FC236}">
                <a16:creationId xmlns:a16="http://schemas.microsoft.com/office/drawing/2014/main" id="{0CD51A15-A66D-AB81-7039-E3715E16A126}"/>
              </a:ext>
            </a:extLst>
          </p:cNvPr>
          <p:cNvSpPr txBox="1"/>
          <p:nvPr/>
        </p:nvSpPr>
        <p:spPr>
          <a:xfrm>
            <a:off x="0" y="3004220"/>
            <a:ext cx="5683735" cy="369332"/>
          </a:xfrm>
          <a:prstGeom prst="rect">
            <a:avLst/>
          </a:prstGeom>
          <a:noFill/>
        </p:spPr>
        <p:txBody>
          <a:bodyPr wrap="none" rtlCol="0">
            <a:spAutoFit/>
          </a:bodyPr>
          <a:lstStyle/>
          <a:p>
            <a:r>
              <a:rPr lang="en-US" dirty="0"/>
              <a:t>Getting the continuity equation in the form of linear flow</a:t>
            </a:r>
          </a:p>
        </p:txBody>
      </p:sp>
      <p:pic>
        <p:nvPicPr>
          <p:cNvPr id="9" name="Picture 8">
            <a:extLst>
              <a:ext uri="{FF2B5EF4-FFF2-40B4-BE49-F238E27FC236}">
                <a16:creationId xmlns:a16="http://schemas.microsoft.com/office/drawing/2014/main" id="{212DAB3A-3587-4A8B-BA30-45259AC2C228}"/>
              </a:ext>
            </a:extLst>
          </p:cNvPr>
          <p:cNvPicPr>
            <a:picLocks noChangeAspect="1"/>
          </p:cNvPicPr>
          <p:nvPr/>
        </p:nvPicPr>
        <p:blipFill>
          <a:blip r:embed="rId4"/>
          <a:stretch>
            <a:fillRect/>
          </a:stretch>
        </p:blipFill>
        <p:spPr>
          <a:xfrm>
            <a:off x="1281909" y="3299978"/>
            <a:ext cx="6122981" cy="4596131"/>
          </a:xfrm>
          <a:prstGeom prst="rect">
            <a:avLst/>
          </a:prstGeom>
        </p:spPr>
      </p:pic>
      <p:pic>
        <p:nvPicPr>
          <p:cNvPr id="13" name="Picture 12">
            <a:extLst>
              <a:ext uri="{FF2B5EF4-FFF2-40B4-BE49-F238E27FC236}">
                <a16:creationId xmlns:a16="http://schemas.microsoft.com/office/drawing/2014/main" id="{834BDAD4-BD8C-2419-D0E1-A078E690B7E3}"/>
              </a:ext>
            </a:extLst>
          </p:cNvPr>
          <p:cNvPicPr>
            <a:picLocks noChangeAspect="1"/>
          </p:cNvPicPr>
          <p:nvPr/>
        </p:nvPicPr>
        <p:blipFill>
          <a:blip r:embed="rId5"/>
          <a:stretch>
            <a:fillRect/>
          </a:stretch>
        </p:blipFill>
        <p:spPr>
          <a:xfrm>
            <a:off x="183399" y="7888171"/>
            <a:ext cx="3658416" cy="2599217"/>
          </a:xfrm>
          <a:prstGeom prst="rect">
            <a:avLst/>
          </a:prstGeom>
        </p:spPr>
      </p:pic>
      <p:pic>
        <p:nvPicPr>
          <p:cNvPr id="15" name="Picture 14">
            <a:extLst>
              <a:ext uri="{FF2B5EF4-FFF2-40B4-BE49-F238E27FC236}">
                <a16:creationId xmlns:a16="http://schemas.microsoft.com/office/drawing/2014/main" id="{77B2343C-7568-25F1-E812-59EFC503B3B4}"/>
              </a:ext>
            </a:extLst>
          </p:cNvPr>
          <p:cNvPicPr>
            <a:picLocks noChangeAspect="1"/>
          </p:cNvPicPr>
          <p:nvPr/>
        </p:nvPicPr>
        <p:blipFill>
          <a:blip r:embed="rId6"/>
          <a:stretch>
            <a:fillRect/>
          </a:stretch>
        </p:blipFill>
        <p:spPr>
          <a:xfrm>
            <a:off x="-1" y="10487388"/>
            <a:ext cx="8686800" cy="663323"/>
          </a:xfrm>
          <a:prstGeom prst="rect">
            <a:avLst/>
          </a:prstGeom>
        </p:spPr>
      </p:pic>
      <p:pic>
        <p:nvPicPr>
          <p:cNvPr id="19" name="Picture 18">
            <a:extLst>
              <a:ext uri="{FF2B5EF4-FFF2-40B4-BE49-F238E27FC236}">
                <a16:creationId xmlns:a16="http://schemas.microsoft.com/office/drawing/2014/main" id="{509F4E98-21E7-98DE-85CF-E24AE52C92E9}"/>
              </a:ext>
            </a:extLst>
          </p:cNvPr>
          <p:cNvPicPr>
            <a:picLocks noChangeAspect="1"/>
          </p:cNvPicPr>
          <p:nvPr/>
        </p:nvPicPr>
        <p:blipFill>
          <a:blip r:embed="rId7"/>
          <a:stretch>
            <a:fillRect/>
          </a:stretch>
        </p:blipFill>
        <p:spPr>
          <a:xfrm>
            <a:off x="4042375" y="7920778"/>
            <a:ext cx="3686689" cy="1267002"/>
          </a:xfrm>
          <a:prstGeom prst="rect">
            <a:avLst/>
          </a:prstGeom>
        </p:spPr>
      </p:pic>
      <p:pic>
        <p:nvPicPr>
          <p:cNvPr id="21" name="Picture 20">
            <a:extLst>
              <a:ext uri="{FF2B5EF4-FFF2-40B4-BE49-F238E27FC236}">
                <a16:creationId xmlns:a16="http://schemas.microsoft.com/office/drawing/2014/main" id="{68C5D7D1-1CF9-4A2B-9AE8-48D02000141C}"/>
              </a:ext>
            </a:extLst>
          </p:cNvPr>
          <p:cNvPicPr>
            <a:picLocks noChangeAspect="1"/>
          </p:cNvPicPr>
          <p:nvPr/>
        </p:nvPicPr>
        <p:blipFill>
          <a:blip r:embed="rId8"/>
          <a:stretch>
            <a:fillRect/>
          </a:stretch>
        </p:blipFill>
        <p:spPr>
          <a:xfrm>
            <a:off x="4337412" y="9054166"/>
            <a:ext cx="3067478" cy="1381318"/>
          </a:xfrm>
          <a:prstGeom prst="rect">
            <a:avLst/>
          </a:prstGeom>
        </p:spPr>
      </p:pic>
    </p:spTree>
    <p:extLst>
      <p:ext uri="{BB962C8B-B14F-4D97-AF65-F5344CB8AC3E}">
        <p14:creationId xmlns:p14="http://schemas.microsoft.com/office/powerpoint/2010/main" val="2138974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67B174-7E61-37E5-C281-E6B2F7C9FBAA}"/>
              </a:ext>
            </a:extLst>
          </p:cNvPr>
          <p:cNvSpPr txBox="1"/>
          <p:nvPr/>
        </p:nvSpPr>
        <p:spPr>
          <a:xfrm>
            <a:off x="0" y="0"/>
            <a:ext cx="3697166" cy="369332"/>
          </a:xfrm>
          <a:prstGeom prst="rect">
            <a:avLst/>
          </a:prstGeom>
          <a:noFill/>
        </p:spPr>
        <p:txBody>
          <a:bodyPr wrap="none" rtlCol="0">
            <a:spAutoFit/>
          </a:bodyPr>
          <a:lstStyle/>
          <a:p>
            <a:r>
              <a:rPr lang="en-US" dirty="0"/>
              <a:t>What if your velocity is not uniform?</a:t>
            </a:r>
          </a:p>
        </p:txBody>
      </p:sp>
      <p:pic>
        <p:nvPicPr>
          <p:cNvPr id="4" name="Picture 3">
            <a:extLst>
              <a:ext uri="{FF2B5EF4-FFF2-40B4-BE49-F238E27FC236}">
                <a16:creationId xmlns:a16="http://schemas.microsoft.com/office/drawing/2014/main" id="{C2B006D8-7B04-A288-4699-AF4FCDF0E386}"/>
              </a:ext>
            </a:extLst>
          </p:cNvPr>
          <p:cNvPicPr>
            <a:picLocks noChangeAspect="1"/>
          </p:cNvPicPr>
          <p:nvPr/>
        </p:nvPicPr>
        <p:blipFill>
          <a:blip r:embed="rId2"/>
          <a:stretch>
            <a:fillRect/>
          </a:stretch>
        </p:blipFill>
        <p:spPr>
          <a:xfrm>
            <a:off x="378186" y="363509"/>
            <a:ext cx="4684881" cy="759211"/>
          </a:xfrm>
          <a:prstGeom prst="rect">
            <a:avLst/>
          </a:prstGeom>
        </p:spPr>
      </p:pic>
      <p:sp>
        <p:nvSpPr>
          <p:cNvPr id="5" name="TextBox 4">
            <a:extLst>
              <a:ext uri="{FF2B5EF4-FFF2-40B4-BE49-F238E27FC236}">
                <a16:creationId xmlns:a16="http://schemas.microsoft.com/office/drawing/2014/main" id="{E16CAD53-E17C-90E7-8A68-B63DD5F8D95A}"/>
              </a:ext>
            </a:extLst>
          </p:cNvPr>
          <p:cNvSpPr txBox="1"/>
          <p:nvPr/>
        </p:nvSpPr>
        <p:spPr>
          <a:xfrm>
            <a:off x="0" y="1168400"/>
            <a:ext cx="8619026" cy="369332"/>
          </a:xfrm>
          <a:prstGeom prst="rect">
            <a:avLst/>
          </a:prstGeom>
          <a:noFill/>
        </p:spPr>
        <p:txBody>
          <a:bodyPr wrap="none" rtlCol="0">
            <a:spAutoFit/>
          </a:bodyPr>
          <a:lstStyle/>
          <a:p>
            <a:r>
              <a:rPr lang="en-US" dirty="0"/>
              <a:t>Use this for V. If you are trying to find Q (like in many mass balances), Just use Vavg * A</a:t>
            </a:r>
          </a:p>
        </p:txBody>
      </p:sp>
      <p:sp>
        <p:nvSpPr>
          <p:cNvPr id="6" name="TextBox 5">
            <a:extLst>
              <a:ext uri="{FF2B5EF4-FFF2-40B4-BE49-F238E27FC236}">
                <a16:creationId xmlns:a16="http://schemas.microsoft.com/office/drawing/2014/main" id="{52DB6DC8-F6D5-376C-80B9-7DCCC6779C9F}"/>
              </a:ext>
            </a:extLst>
          </p:cNvPr>
          <p:cNvSpPr txBox="1"/>
          <p:nvPr/>
        </p:nvSpPr>
        <p:spPr>
          <a:xfrm>
            <a:off x="0" y="1710267"/>
            <a:ext cx="8632684" cy="369332"/>
          </a:xfrm>
          <a:prstGeom prst="rect">
            <a:avLst/>
          </a:prstGeom>
          <a:noFill/>
        </p:spPr>
        <p:txBody>
          <a:bodyPr wrap="none" rtlCol="0">
            <a:spAutoFit/>
          </a:bodyPr>
          <a:lstStyle/>
          <a:p>
            <a:r>
              <a:rPr lang="en-US" dirty="0"/>
              <a:t>Ok, but now what if your velocity isn’t uniform, and you’re dealing with a circular pipe?</a:t>
            </a:r>
          </a:p>
        </p:txBody>
      </p:sp>
      <p:pic>
        <p:nvPicPr>
          <p:cNvPr id="8" name="Picture 7">
            <a:extLst>
              <a:ext uri="{FF2B5EF4-FFF2-40B4-BE49-F238E27FC236}">
                <a16:creationId xmlns:a16="http://schemas.microsoft.com/office/drawing/2014/main" id="{10121F32-A8FD-BD27-1A68-E3E791B0A075}"/>
              </a:ext>
            </a:extLst>
          </p:cNvPr>
          <p:cNvPicPr>
            <a:picLocks noChangeAspect="1"/>
          </p:cNvPicPr>
          <p:nvPr/>
        </p:nvPicPr>
        <p:blipFill>
          <a:blip r:embed="rId3"/>
          <a:stretch>
            <a:fillRect/>
          </a:stretch>
        </p:blipFill>
        <p:spPr>
          <a:xfrm>
            <a:off x="3232534" y="4367161"/>
            <a:ext cx="2086266" cy="714475"/>
          </a:xfrm>
          <a:prstGeom prst="rect">
            <a:avLst/>
          </a:prstGeom>
        </p:spPr>
      </p:pic>
      <p:pic>
        <p:nvPicPr>
          <p:cNvPr id="10" name="Picture 9">
            <a:extLst>
              <a:ext uri="{FF2B5EF4-FFF2-40B4-BE49-F238E27FC236}">
                <a16:creationId xmlns:a16="http://schemas.microsoft.com/office/drawing/2014/main" id="{9E602C21-6340-3585-28AF-7CF6A9377B02}"/>
              </a:ext>
            </a:extLst>
          </p:cNvPr>
          <p:cNvPicPr>
            <a:picLocks noChangeAspect="1"/>
          </p:cNvPicPr>
          <p:nvPr/>
        </p:nvPicPr>
        <p:blipFill>
          <a:blip r:embed="rId4"/>
          <a:stretch>
            <a:fillRect/>
          </a:stretch>
        </p:blipFill>
        <p:spPr>
          <a:xfrm>
            <a:off x="1480298" y="2150405"/>
            <a:ext cx="5394635" cy="2222682"/>
          </a:xfrm>
          <a:prstGeom prst="rect">
            <a:avLst/>
          </a:prstGeom>
        </p:spPr>
      </p:pic>
      <p:sp>
        <p:nvSpPr>
          <p:cNvPr id="11" name="TextBox 10">
            <a:extLst>
              <a:ext uri="{FF2B5EF4-FFF2-40B4-BE49-F238E27FC236}">
                <a16:creationId xmlns:a16="http://schemas.microsoft.com/office/drawing/2014/main" id="{E4BCEC67-BE11-99CA-CC69-3B1A8AE2B0BC}"/>
              </a:ext>
            </a:extLst>
          </p:cNvPr>
          <p:cNvSpPr txBox="1"/>
          <p:nvPr/>
        </p:nvSpPr>
        <p:spPr>
          <a:xfrm>
            <a:off x="0" y="5350933"/>
            <a:ext cx="7967374" cy="1754326"/>
          </a:xfrm>
          <a:prstGeom prst="rect">
            <a:avLst/>
          </a:prstGeom>
          <a:noFill/>
        </p:spPr>
        <p:txBody>
          <a:bodyPr wrap="none" rtlCol="0">
            <a:spAutoFit/>
          </a:bodyPr>
          <a:lstStyle/>
          <a:p>
            <a:r>
              <a:rPr lang="en-US" dirty="0"/>
              <a:t>Some tips for mass balance Problems:</a:t>
            </a:r>
          </a:p>
          <a:p>
            <a:pPr marL="342900" indent="-342900">
              <a:buAutoNum type="arabicPeriod"/>
            </a:pPr>
            <a:r>
              <a:rPr lang="en-US" dirty="0"/>
              <a:t>Always start with your mass balance (Min – Mout = Macc)</a:t>
            </a:r>
          </a:p>
          <a:p>
            <a:pPr marL="342900" indent="-342900">
              <a:buAutoNum type="arabicPeriod"/>
            </a:pPr>
            <a:r>
              <a:rPr lang="en-US" dirty="0"/>
              <a:t>If your system is in steady state, Macc is 0</a:t>
            </a:r>
          </a:p>
          <a:p>
            <a:pPr marL="342900" indent="-342900">
              <a:buAutoNum type="arabicPeriod"/>
            </a:pPr>
            <a:r>
              <a:rPr lang="en-US" dirty="0"/>
              <a:t>If your flow is incompressible, your system simplifies to a volume balance</a:t>
            </a:r>
          </a:p>
          <a:p>
            <a:r>
              <a:rPr lang="en-US" dirty="0"/>
              <a:t>	(because M = density * Q and all your densities are the same)</a:t>
            </a:r>
            <a:br>
              <a:rPr lang="en-US" dirty="0"/>
            </a:br>
            <a:r>
              <a:rPr lang="en-US" dirty="0"/>
              <a:t>4. You will likely need to integrate some Volume or Mass terms to find an answer</a:t>
            </a:r>
          </a:p>
        </p:txBody>
      </p:sp>
    </p:spTree>
    <p:extLst>
      <p:ext uri="{BB962C8B-B14F-4D97-AF65-F5344CB8AC3E}">
        <p14:creationId xmlns:p14="http://schemas.microsoft.com/office/powerpoint/2010/main" val="1006111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23250A-C8D4-6E39-4BF8-AE3BE03EC81B}"/>
              </a:ext>
            </a:extLst>
          </p:cNvPr>
          <p:cNvSpPr txBox="1"/>
          <p:nvPr/>
        </p:nvSpPr>
        <p:spPr>
          <a:xfrm>
            <a:off x="2209836" y="0"/>
            <a:ext cx="4267130" cy="584775"/>
          </a:xfrm>
          <a:prstGeom prst="rect">
            <a:avLst/>
          </a:prstGeom>
          <a:noFill/>
        </p:spPr>
        <p:txBody>
          <a:bodyPr wrap="none" rtlCol="0">
            <a:spAutoFit/>
          </a:bodyPr>
          <a:lstStyle/>
          <a:p>
            <a:pPr algn="ctr"/>
            <a:r>
              <a:rPr lang="en-US" sz="3200" dirty="0"/>
              <a:t>Conservation of Energy</a:t>
            </a:r>
          </a:p>
        </p:txBody>
      </p:sp>
      <p:sp>
        <p:nvSpPr>
          <p:cNvPr id="4" name="TextBox 3">
            <a:extLst>
              <a:ext uri="{FF2B5EF4-FFF2-40B4-BE49-F238E27FC236}">
                <a16:creationId xmlns:a16="http://schemas.microsoft.com/office/drawing/2014/main" id="{8894F637-2C95-B238-8EAA-5F451D391D76}"/>
              </a:ext>
            </a:extLst>
          </p:cNvPr>
          <p:cNvSpPr txBox="1"/>
          <p:nvPr/>
        </p:nvSpPr>
        <p:spPr>
          <a:xfrm>
            <a:off x="2015066" y="575733"/>
            <a:ext cx="4690533" cy="369332"/>
          </a:xfrm>
          <a:prstGeom prst="rect">
            <a:avLst/>
          </a:prstGeom>
          <a:noFill/>
        </p:spPr>
        <p:txBody>
          <a:bodyPr wrap="square" rtlCol="0">
            <a:spAutoFit/>
          </a:bodyPr>
          <a:lstStyle/>
          <a:p>
            <a:pPr algn="ctr"/>
            <a:r>
              <a:rPr lang="en-US" dirty="0"/>
              <a:t>Basic energy balance follows this equation</a:t>
            </a:r>
          </a:p>
        </p:txBody>
      </p:sp>
      <p:pic>
        <p:nvPicPr>
          <p:cNvPr id="8" name="Picture 7">
            <a:extLst>
              <a:ext uri="{FF2B5EF4-FFF2-40B4-BE49-F238E27FC236}">
                <a16:creationId xmlns:a16="http://schemas.microsoft.com/office/drawing/2014/main" id="{5BCEE142-0765-3EF6-563D-AFBA27ED1C11}"/>
              </a:ext>
            </a:extLst>
          </p:cNvPr>
          <p:cNvPicPr>
            <a:picLocks noChangeAspect="1"/>
          </p:cNvPicPr>
          <p:nvPr/>
        </p:nvPicPr>
        <p:blipFill>
          <a:blip r:embed="rId2"/>
          <a:stretch>
            <a:fillRect/>
          </a:stretch>
        </p:blipFill>
        <p:spPr>
          <a:xfrm>
            <a:off x="579975" y="997279"/>
            <a:ext cx="7459116" cy="2848373"/>
          </a:xfrm>
          <a:prstGeom prst="rect">
            <a:avLst/>
          </a:prstGeom>
        </p:spPr>
      </p:pic>
      <p:sp>
        <p:nvSpPr>
          <p:cNvPr id="9" name="TextBox 8">
            <a:extLst>
              <a:ext uri="{FF2B5EF4-FFF2-40B4-BE49-F238E27FC236}">
                <a16:creationId xmlns:a16="http://schemas.microsoft.com/office/drawing/2014/main" id="{25FA83F2-EE55-3483-FFEC-C007AAE9AA30}"/>
              </a:ext>
            </a:extLst>
          </p:cNvPr>
          <p:cNvSpPr txBox="1"/>
          <p:nvPr/>
        </p:nvSpPr>
        <p:spPr>
          <a:xfrm>
            <a:off x="1591733" y="3962400"/>
            <a:ext cx="4927246" cy="369332"/>
          </a:xfrm>
          <a:prstGeom prst="rect">
            <a:avLst/>
          </a:prstGeom>
          <a:noFill/>
        </p:spPr>
        <p:txBody>
          <a:bodyPr wrap="none" rtlCol="0">
            <a:spAutoFit/>
          </a:bodyPr>
          <a:lstStyle/>
          <a:p>
            <a:r>
              <a:rPr lang="en-US" dirty="0"/>
              <a:t>We can make a few assumptions to simplify this</a:t>
            </a:r>
          </a:p>
        </p:txBody>
      </p:sp>
      <p:pic>
        <p:nvPicPr>
          <p:cNvPr id="11" name="Picture 10">
            <a:extLst>
              <a:ext uri="{FF2B5EF4-FFF2-40B4-BE49-F238E27FC236}">
                <a16:creationId xmlns:a16="http://schemas.microsoft.com/office/drawing/2014/main" id="{1B7E31E0-B9D9-3EBA-105C-6DB496AE832A}"/>
              </a:ext>
            </a:extLst>
          </p:cNvPr>
          <p:cNvPicPr>
            <a:picLocks noChangeAspect="1"/>
          </p:cNvPicPr>
          <p:nvPr/>
        </p:nvPicPr>
        <p:blipFill>
          <a:blip r:embed="rId3"/>
          <a:stretch>
            <a:fillRect/>
          </a:stretch>
        </p:blipFill>
        <p:spPr>
          <a:xfrm>
            <a:off x="832947" y="4298841"/>
            <a:ext cx="7020905" cy="1562318"/>
          </a:xfrm>
          <a:prstGeom prst="rect">
            <a:avLst/>
          </a:prstGeom>
        </p:spPr>
      </p:pic>
      <p:pic>
        <p:nvPicPr>
          <p:cNvPr id="14" name="Picture 13">
            <a:extLst>
              <a:ext uri="{FF2B5EF4-FFF2-40B4-BE49-F238E27FC236}">
                <a16:creationId xmlns:a16="http://schemas.microsoft.com/office/drawing/2014/main" id="{061B2060-D63B-3B7E-3655-EDDAD56FFEE1}"/>
              </a:ext>
            </a:extLst>
          </p:cNvPr>
          <p:cNvPicPr>
            <a:picLocks noChangeAspect="1"/>
          </p:cNvPicPr>
          <p:nvPr/>
        </p:nvPicPr>
        <p:blipFill>
          <a:blip r:embed="rId4"/>
          <a:stretch>
            <a:fillRect/>
          </a:stretch>
        </p:blipFill>
        <p:spPr>
          <a:xfrm>
            <a:off x="667689" y="6638368"/>
            <a:ext cx="2084412" cy="456697"/>
          </a:xfrm>
          <a:prstGeom prst="rect">
            <a:avLst/>
          </a:prstGeom>
        </p:spPr>
      </p:pic>
      <p:cxnSp>
        <p:nvCxnSpPr>
          <p:cNvPr id="16" name="Straight Arrow Connector 15">
            <a:extLst>
              <a:ext uri="{FF2B5EF4-FFF2-40B4-BE49-F238E27FC236}">
                <a16:creationId xmlns:a16="http://schemas.microsoft.com/office/drawing/2014/main" id="{8A90CBF7-396D-E74B-581F-2ABEFB7F8F4D}"/>
              </a:ext>
            </a:extLst>
          </p:cNvPr>
          <p:cNvCxnSpPr/>
          <p:nvPr/>
        </p:nvCxnSpPr>
        <p:spPr>
          <a:xfrm>
            <a:off x="3132667" y="6604000"/>
            <a:ext cx="181186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B9A4DC0-06CE-F9EB-F9E3-AC7A12F33453}"/>
              </a:ext>
            </a:extLst>
          </p:cNvPr>
          <p:cNvSpPr txBox="1"/>
          <p:nvPr/>
        </p:nvSpPr>
        <p:spPr>
          <a:xfrm>
            <a:off x="745067" y="5943599"/>
            <a:ext cx="2302933" cy="646331"/>
          </a:xfrm>
          <a:prstGeom prst="rect">
            <a:avLst/>
          </a:prstGeom>
          <a:noFill/>
        </p:spPr>
        <p:txBody>
          <a:bodyPr wrap="square" rtlCol="0">
            <a:spAutoFit/>
          </a:bodyPr>
          <a:lstStyle/>
          <a:p>
            <a:r>
              <a:rPr lang="en-US" dirty="0"/>
              <a:t>This make all but the mass terms go to 0</a:t>
            </a:r>
          </a:p>
        </p:txBody>
      </p:sp>
      <p:sp>
        <p:nvSpPr>
          <p:cNvPr id="18" name="TextBox 17">
            <a:extLst>
              <a:ext uri="{FF2B5EF4-FFF2-40B4-BE49-F238E27FC236}">
                <a16:creationId xmlns:a16="http://schemas.microsoft.com/office/drawing/2014/main" id="{42AE4B89-1396-2D22-D45C-362016749534}"/>
              </a:ext>
            </a:extLst>
          </p:cNvPr>
          <p:cNvSpPr txBox="1"/>
          <p:nvPr/>
        </p:nvSpPr>
        <p:spPr>
          <a:xfrm>
            <a:off x="5198533" y="5909732"/>
            <a:ext cx="2302933" cy="646331"/>
          </a:xfrm>
          <a:prstGeom prst="rect">
            <a:avLst/>
          </a:prstGeom>
          <a:noFill/>
        </p:spPr>
        <p:txBody>
          <a:bodyPr wrap="square" rtlCol="0">
            <a:spAutoFit/>
          </a:bodyPr>
          <a:lstStyle/>
          <a:p>
            <a:r>
              <a:rPr lang="en-US" dirty="0"/>
              <a:t>Now we can write it in terms of mass rate</a:t>
            </a:r>
          </a:p>
        </p:txBody>
      </p:sp>
      <p:pic>
        <p:nvPicPr>
          <p:cNvPr id="20" name="Picture 19">
            <a:extLst>
              <a:ext uri="{FF2B5EF4-FFF2-40B4-BE49-F238E27FC236}">
                <a16:creationId xmlns:a16="http://schemas.microsoft.com/office/drawing/2014/main" id="{EB529CB6-3723-708B-7830-3752C9CB1BCF}"/>
              </a:ext>
            </a:extLst>
          </p:cNvPr>
          <p:cNvPicPr>
            <a:picLocks noChangeAspect="1"/>
          </p:cNvPicPr>
          <p:nvPr/>
        </p:nvPicPr>
        <p:blipFill>
          <a:blip r:embed="rId5"/>
          <a:stretch>
            <a:fillRect/>
          </a:stretch>
        </p:blipFill>
        <p:spPr>
          <a:xfrm>
            <a:off x="3533662" y="5929289"/>
            <a:ext cx="1619476" cy="333422"/>
          </a:xfrm>
          <a:prstGeom prst="rect">
            <a:avLst/>
          </a:prstGeom>
        </p:spPr>
      </p:pic>
      <p:pic>
        <p:nvPicPr>
          <p:cNvPr id="22" name="Picture 21">
            <a:extLst>
              <a:ext uri="{FF2B5EF4-FFF2-40B4-BE49-F238E27FC236}">
                <a16:creationId xmlns:a16="http://schemas.microsoft.com/office/drawing/2014/main" id="{ED907D86-EF96-B8C5-6D33-E83381170DC7}"/>
              </a:ext>
            </a:extLst>
          </p:cNvPr>
          <p:cNvPicPr>
            <a:picLocks noChangeAspect="1"/>
          </p:cNvPicPr>
          <p:nvPr/>
        </p:nvPicPr>
        <p:blipFill>
          <a:blip r:embed="rId5"/>
          <a:stretch>
            <a:fillRect/>
          </a:stretch>
        </p:blipFill>
        <p:spPr>
          <a:xfrm>
            <a:off x="5226995" y="6711956"/>
            <a:ext cx="2189805" cy="450843"/>
          </a:xfrm>
          <a:prstGeom prst="rect">
            <a:avLst/>
          </a:prstGeom>
        </p:spPr>
      </p:pic>
      <p:pic>
        <p:nvPicPr>
          <p:cNvPr id="24" name="Picture 23">
            <a:extLst>
              <a:ext uri="{FF2B5EF4-FFF2-40B4-BE49-F238E27FC236}">
                <a16:creationId xmlns:a16="http://schemas.microsoft.com/office/drawing/2014/main" id="{E857EC6E-1935-2A78-77B5-D86743A7A7D7}"/>
              </a:ext>
            </a:extLst>
          </p:cNvPr>
          <p:cNvPicPr>
            <a:picLocks noChangeAspect="1"/>
          </p:cNvPicPr>
          <p:nvPr/>
        </p:nvPicPr>
        <p:blipFill>
          <a:blip r:embed="rId6"/>
          <a:stretch>
            <a:fillRect/>
          </a:stretch>
        </p:blipFill>
        <p:spPr>
          <a:xfrm>
            <a:off x="332857" y="7369061"/>
            <a:ext cx="7967960" cy="1741071"/>
          </a:xfrm>
          <a:prstGeom prst="rect">
            <a:avLst/>
          </a:prstGeom>
        </p:spPr>
      </p:pic>
      <p:pic>
        <p:nvPicPr>
          <p:cNvPr id="28" name="Picture 27">
            <a:extLst>
              <a:ext uri="{FF2B5EF4-FFF2-40B4-BE49-F238E27FC236}">
                <a16:creationId xmlns:a16="http://schemas.microsoft.com/office/drawing/2014/main" id="{57FC30C3-3DFC-F1B6-81BA-B3741B5AF6A9}"/>
              </a:ext>
            </a:extLst>
          </p:cNvPr>
          <p:cNvPicPr>
            <a:picLocks noChangeAspect="1"/>
          </p:cNvPicPr>
          <p:nvPr/>
        </p:nvPicPr>
        <p:blipFill>
          <a:blip r:embed="rId7"/>
          <a:stretch>
            <a:fillRect/>
          </a:stretch>
        </p:blipFill>
        <p:spPr>
          <a:xfrm>
            <a:off x="125419" y="9325375"/>
            <a:ext cx="8226356" cy="2019958"/>
          </a:xfrm>
          <a:prstGeom prst="rect">
            <a:avLst/>
          </a:prstGeom>
        </p:spPr>
      </p:pic>
    </p:spTree>
    <p:extLst>
      <p:ext uri="{BB962C8B-B14F-4D97-AF65-F5344CB8AC3E}">
        <p14:creationId xmlns:p14="http://schemas.microsoft.com/office/powerpoint/2010/main" val="4272387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95E39A-8EED-E287-3672-A777553C0FCE}"/>
              </a:ext>
            </a:extLst>
          </p:cNvPr>
          <p:cNvPicPr>
            <a:picLocks noChangeAspect="1"/>
          </p:cNvPicPr>
          <p:nvPr/>
        </p:nvPicPr>
        <p:blipFill>
          <a:blip r:embed="rId2"/>
          <a:stretch>
            <a:fillRect/>
          </a:stretch>
        </p:blipFill>
        <p:spPr>
          <a:xfrm>
            <a:off x="452482" y="350752"/>
            <a:ext cx="7481180" cy="1325648"/>
          </a:xfrm>
          <a:prstGeom prst="rect">
            <a:avLst/>
          </a:prstGeom>
        </p:spPr>
      </p:pic>
      <p:pic>
        <p:nvPicPr>
          <p:cNvPr id="5" name="Picture 4">
            <a:extLst>
              <a:ext uri="{FF2B5EF4-FFF2-40B4-BE49-F238E27FC236}">
                <a16:creationId xmlns:a16="http://schemas.microsoft.com/office/drawing/2014/main" id="{F74FBF9E-A85F-3F8C-C186-2D238075AF5E}"/>
              </a:ext>
            </a:extLst>
          </p:cNvPr>
          <p:cNvPicPr>
            <a:picLocks noChangeAspect="1"/>
          </p:cNvPicPr>
          <p:nvPr/>
        </p:nvPicPr>
        <p:blipFill>
          <a:blip r:embed="rId3"/>
          <a:stretch>
            <a:fillRect/>
          </a:stretch>
        </p:blipFill>
        <p:spPr>
          <a:xfrm>
            <a:off x="780638" y="2028200"/>
            <a:ext cx="6697444" cy="1544733"/>
          </a:xfrm>
          <a:prstGeom prst="rect">
            <a:avLst/>
          </a:prstGeom>
        </p:spPr>
      </p:pic>
      <p:pic>
        <p:nvPicPr>
          <p:cNvPr id="7" name="Picture 6">
            <a:extLst>
              <a:ext uri="{FF2B5EF4-FFF2-40B4-BE49-F238E27FC236}">
                <a16:creationId xmlns:a16="http://schemas.microsoft.com/office/drawing/2014/main" id="{A4277F2B-FBAC-EC5A-C318-A386678E0032}"/>
              </a:ext>
            </a:extLst>
          </p:cNvPr>
          <p:cNvPicPr>
            <a:picLocks noChangeAspect="1"/>
          </p:cNvPicPr>
          <p:nvPr/>
        </p:nvPicPr>
        <p:blipFill>
          <a:blip r:embed="rId4"/>
          <a:stretch>
            <a:fillRect/>
          </a:stretch>
        </p:blipFill>
        <p:spPr>
          <a:xfrm>
            <a:off x="446777" y="3597777"/>
            <a:ext cx="5287113" cy="390580"/>
          </a:xfrm>
          <a:prstGeom prst="rect">
            <a:avLst/>
          </a:prstGeom>
        </p:spPr>
      </p:pic>
      <p:cxnSp>
        <p:nvCxnSpPr>
          <p:cNvPr id="9" name="Straight Arrow Connector 8">
            <a:extLst>
              <a:ext uri="{FF2B5EF4-FFF2-40B4-BE49-F238E27FC236}">
                <a16:creationId xmlns:a16="http://schemas.microsoft.com/office/drawing/2014/main" id="{0D19CEF8-388A-6332-6E58-56F48BB855E0}"/>
              </a:ext>
            </a:extLst>
          </p:cNvPr>
          <p:cNvCxnSpPr>
            <a:cxnSpLocks/>
          </p:cNvCxnSpPr>
          <p:nvPr/>
        </p:nvCxnSpPr>
        <p:spPr>
          <a:xfrm flipH="1" flipV="1">
            <a:off x="5655734" y="3826933"/>
            <a:ext cx="1049866" cy="1693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6688E280-1D7B-5834-CF03-9CB7E257BE24}"/>
              </a:ext>
            </a:extLst>
          </p:cNvPr>
          <p:cNvSpPr txBox="1"/>
          <p:nvPr/>
        </p:nvSpPr>
        <p:spPr>
          <a:xfrm>
            <a:off x="6637866" y="3742267"/>
            <a:ext cx="1918667" cy="369332"/>
          </a:xfrm>
          <a:prstGeom prst="rect">
            <a:avLst/>
          </a:prstGeom>
          <a:noFill/>
        </p:spPr>
        <p:txBody>
          <a:bodyPr wrap="none" rtlCol="0">
            <a:spAutoFit/>
          </a:bodyPr>
          <a:lstStyle/>
          <a:p>
            <a:r>
              <a:rPr lang="en-US" dirty="0"/>
              <a:t>No Accumulation</a:t>
            </a:r>
          </a:p>
        </p:txBody>
      </p:sp>
      <p:pic>
        <p:nvPicPr>
          <p:cNvPr id="13" name="Picture 12">
            <a:extLst>
              <a:ext uri="{FF2B5EF4-FFF2-40B4-BE49-F238E27FC236}">
                <a16:creationId xmlns:a16="http://schemas.microsoft.com/office/drawing/2014/main" id="{C376DC60-B22E-8CA9-5E5B-2CB171F787BC}"/>
              </a:ext>
            </a:extLst>
          </p:cNvPr>
          <p:cNvPicPr>
            <a:picLocks noChangeAspect="1"/>
          </p:cNvPicPr>
          <p:nvPr/>
        </p:nvPicPr>
        <p:blipFill>
          <a:blip r:embed="rId5"/>
          <a:stretch>
            <a:fillRect/>
          </a:stretch>
        </p:blipFill>
        <p:spPr>
          <a:xfrm>
            <a:off x="827157" y="4270850"/>
            <a:ext cx="6592220" cy="771633"/>
          </a:xfrm>
          <a:prstGeom prst="rect">
            <a:avLst/>
          </a:prstGeom>
        </p:spPr>
      </p:pic>
      <p:sp>
        <p:nvSpPr>
          <p:cNvPr id="14" name="TextBox 13">
            <a:extLst>
              <a:ext uri="{FF2B5EF4-FFF2-40B4-BE49-F238E27FC236}">
                <a16:creationId xmlns:a16="http://schemas.microsoft.com/office/drawing/2014/main" id="{4BC45955-03F0-EACA-FB34-C270FAA91C66}"/>
              </a:ext>
            </a:extLst>
          </p:cNvPr>
          <p:cNvSpPr txBox="1"/>
          <p:nvPr/>
        </p:nvSpPr>
        <p:spPr>
          <a:xfrm>
            <a:off x="541867" y="5164667"/>
            <a:ext cx="7701724" cy="369332"/>
          </a:xfrm>
          <a:prstGeom prst="rect">
            <a:avLst/>
          </a:prstGeom>
          <a:noFill/>
        </p:spPr>
        <p:txBody>
          <a:bodyPr wrap="none" rtlCol="0">
            <a:spAutoFit/>
          </a:bodyPr>
          <a:lstStyle/>
          <a:p>
            <a:r>
              <a:rPr lang="en-US" dirty="0"/>
              <a:t>And, if we assume incompressible fluid and negligible change in temperature</a:t>
            </a:r>
          </a:p>
        </p:txBody>
      </p:sp>
      <p:pic>
        <p:nvPicPr>
          <p:cNvPr id="16" name="Picture 15">
            <a:extLst>
              <a:ext uri="{FF2B5EF4-FFF2-40B4-BE49-F238E27FC236}">
                <a16:creationId xmlns:a16="http://schemas.microsoft.com/office/drawing/2014/main" id="{F5D40A52-68A5-D140-FB4F-FC3CC736640D}"/>
              </a:ext>
            </a:extLst>
          </p:cNvPr>
          <p:cNvPicPr>
            <a:picLocks noChangeAspect="1"/>
          </p:cNvPicPr>
          <p:nvPr/>
        </p:nvPicPr>
        <p:blipFill>
          <a:blip r:embed="rId6"/>
          <a:stretch>
            <a:fillRect/>
          </a:stretch>
        </p:blipFill>
        <p:spPr>
          <a:xfrm>
            <a:off x="460413" y="5591629"/>
            <a:ext cx="7707222" cy="1181704"/>
          </a:xfrm>
          <a:prstGeom prst="rect">
            <a:avLst/>
          </a:prstGeom>
        </p:spPr>
      </p:pic>
      <p:pic>
        <p:nvPicPr>
          <p:cNvPr id="18" name="Picture 17">
            <a:extLst>
              <a:ext uri="{FF2B5EF4-FFF2-40B4-BE49-F238E27FC236}">
                <a16:creationId xmlns:a16="http://schemas.microsoft.com/office/drawing/2014/main" id="{CF872D08-83E6-4170-5ED5-687625233A2F}"/>
              </a:ext>
            </a:extLst>
          </p:cNvPr>
          <p:cNvPicPr>
            <a:picLocks noChangeAspect="1"/>
          </p:cNvPicPr>
          <p:nvPr/>
        </p:nvPicPr>
        <p:blipFill>
          <a:blip r:embed="rId7"/>
          <a:stretch>
            <a:fillRect/>
          </a:stretch>
        </p:blipFill>
        <p:spPr>
          <a:xfrm>
            <a:off x="1668181" y="9358194"/>
            <a:ext cx="5056007" cy="2139540"/>
          </a:xfrm>
          <a:prstGeom prst="rect">
            <a:avLst/>
          </a:prstGeom>
        </p:spPr>
      </p:pic>
      <p:pic>
        <p:nvPicPr>
          <p:cNvPr id="20" name="Picture 19">
            <a:extLst>
              <a:ext uri="{FF2B5EF4-FFF2-40B4-BE49-F238E27FC236}">
                <a16:creationId xmlns:a16="http://schemas.microsoft.com/office/drawing/2014/main" id="{2E5FFE42-D3C2-60EF-1D39-7906052A1AE6}"/>
              </a:ext>
            </a:extLst>
          </p:cNvPr>
          <p:cNvPicPr>
            <a:picLocks noChangeAspect="1"/>
          </p:cNvPicPr>
          <p:nvPr/>
        </p:nvPicPr>
        <p:blipFill>
          <a:blip r:embed="rId8"/>
          <a:stretch>
            <a:fillRect/>
          </a:stretch>
        </p:blipFill>
        <p:spPr>
          <a:xfrm>
            <a:off x="1938631" y="6957900"/>
            <a:ext cx="3869501" cy="1879786"/>
          </a:xfrm>
          <a:prstGeom prst="rect">
            <a:avLst/>
          </a:prstGeom>
        </p:spPr>
      </p:pic>
      <p:sp>
        <p:nvSpPr>
          <p:cNvPr id="21" name="TextBox 20">
            <a:extLst>
              <a:ext uri="{FF2B5EF4-FFF2-40B4-BE49-F238E27FC236}">
                <a16:creationId xmlns:a16="http://schemas.microsoft.com/office/drawing/2014/main" id="{B000D637-78FE-648E-8913-A372943C662A}"/>
              </a:ext>
            </a:extLst>
          </p:cNvPr>
          <p:cNvSpPr txBox="1"/>
          <p:nvPr/>
        </p:nvSpPr>
        <p:spPr>
          <a:xfrm>
            <a:off x="6053643" y="7484533"/>
            <a:ext cx="2633157" cy="369332"/>
          </a:xfrm>
          <a:prstGeom prst="rect">
            <a:avLst/>
          </a:prstGeom>
          <a:noFill/>
        </p:spPr>
        <p:txBody>
          <a:bodyPr wrap="none" rtlCol="0">
            <a:spAutoFit/>
          </a:bodyPr>
          <a:lstStyle/>
          <a:p>
            <a:r>
              <a:rPr lang="en-US" dirty="0"/>
              <a:t>Remember it is delta (V</a:t>
            </a:r>
            <a:r>
              <a:rPr lang="en-US" baseline="30000" dirty="0"/>
              <a:t>2</a:t>
            </a:r>
            <a:r>
              <a:rPr lang="en-US" dirty="0"/>
              <a:t>)</a:t>
            </a:r>
          </a:p>
        </p:txBody>
      </p:sp>
      <p:sp>
        <p:nvSpPr>
          <p:cNvPr id="22" name="TextBox 21">
            <a:extLst>
              <a:ext uri="{FF2B5EF4-FFF2-40B4-BE49-F238E27FC236}">
                <a16:creationId xmlns:a16="http://schemas.microsoft.com/office/drawing/2014/main" id="{D953072D-5FC2-3707-A6B0-E1FD2240607D}"/>
              </a:ext>
            </a:extLst>
          </p:cNvPr>
          <p:cNvSpPr txBox="1"/>
          <p:nvPr/>
        </p:nvSpPr>
        <p:spPr>
          <a:xfrm>
            <a:off x="6628563" y="7874000"/>
            <a:ext cx="1507079" cy="369332"/>
          </a:xfrm>
          <a:prstGeom prst="rect">
            <a:avLst/>
          </a:prstGeom>
          <a:noFill/>
        </p:spPr>
        <p:txBody>
          <a:bodyPr wrap="none" rtlCol="0">
            <a:spAutoFit/>
          </a:bodyPr>
          <a:lstStyle/>
          <a:p>
            <a:r>
              <a:rPr lang="en-US" dirty="0"/>
              <a:t>Not (delta V)</a:t>
            </a:r>
            <a:r>
              <a:rPr lang="en-US" baseline="30000" dirty="0"/>
              <a:t>2</a:t>
            </a:r>
            <a:endParaRPr lang="en-US" dirty="0"/>
          </a:p>
        </p:txBody>
      </p:sp>
    </p:spTree>
    <p:extLst>
      <p:ext uri="{BB962C8B-B14F-4D97-AF65-F5344CB8AC3E}">
        <p14:creationId xmlns:p14="http://schemas.microsoft.com/office/powerpoint/2010/main" val="889259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DC40B6-6AE0-5E93-02E2-919A5D602EF6}"/>
              </a:ext>
            </a:extLst>
          </p:cNvPr>
          <p:cNvPicPr>
            <a:picLocks noChangeAspect="1"/>
          </p:cNvPicPr>
          <p:nvPr/>
        </p:nvPicPr>
        <p:blipFill>
          <a:blip r:embed="rId2"/>
          <a:stretch>
            <a:fillRect/>
          </a:stretch>
        </p:blipFill>
        <p:spPr>
          <a:xfrm>
            <a:off x="0" y="0"/>
            <a:ext cx="8686800" cy="6451144"/>
          </a:xfrm>
          <a:prstGeom prst="rect">
            <a:avLst/>
          </a:prstGeom>
        </p:spPr>
      </p:pic>
      <p:sp>
        <p:nvSpPr>
          <p:cNvPr id="5" name="TextBox 4">
            <a:extLst>
              <a:ext uri="{FF2B5EF4-FFF2-40B4-BE49-F238E27FC236}">
                <a16:creationId xmlns:a16="http://schemas.microsoft.com/office/drawing/2014/main" id="{D3F3EF86-BB8D-073D-1903-A975B8C7F1E9}"/>
              </a:ext>
            </a:extLst>
          </p:cNvPr>
          <p:cNvSpPr txBox="1"/>
          <p:nvPr/>
        </p:nvSpPr>
        <p:spPr>
          <a:xfrm>
            <a:off x="0" y="6654800"/>
            <a:ext cx="8686800" cy="923330"/>
          </a:xfrm>
          <a:prstGeom prst="rect">
            <a:avLst/>
          </a:prstGeom>
          <a:noFill/>
        </p:spPr>
        <p:txBody>
          <a:bodyPr wrap="square" rtlCol="0">
            <a:spAutoFit/>
          </a:bodyPr>
          <a:lstStyle/>
          <a:p>
            <a:r>
              <a:rPr lang="en-US" dirty="0"/>
              <a:t>Side Note: His Dad was jealous his son was as smart or smarter than him, so Bernoulli’s dad framed him for plagiarizing his work after Hydrodynamica came out. (his father was found out)</a:t>
            </a:r>
          </a:p>
        </p:txBody>
      </p:sp>
      <p:sp>
        <p:nvSpPr>
          <p:cNvPr id="6" name="TextBox 5">
            <a:extLst>
              <a:ext uri="{FF2B5EF4-FFF2-40B4-BE49-F238E27FC236}">
                <a16:creationId xmlns:a16="http://schemas.microsoft.com/office/drawing/2014/main" id="{2DC12C43-41AE-FC14-1B0D-3C578C2FC33D}"/>
              </a:ext>
            </a:extLst>
          </p:cNvPr>
          <p:cNvSpPr txBox="1"/>
          <p:nvPr/>
        </p:nvSpPr>
        <p:spPr>
          <a:xfrm>
            <a:off x="0" y="7552267"/>
            <a:ext cx="5265544" cy="461665"/>
          </a:xfrm>
          <a:prstGeom prst="rect">
            <a:avLst/>
          </a:prstGeom>
          <a:noFill/>
        </p:spPr>
        <p:txBody>
          <a:bodyPr wrap="none" rtlCol="0">
            <a:spAutoFit/>
          </a:bodyPr>
          <a:lstStyle/>
          <a:p>
            <a:r>
              <a:rPr lang="en-US" sz="2400" dirty="0"/>
              <a:t>Pitot Tube – Flow measurement device</a:t>
            </a:r>
          </a:p>
        </p:txBody>
      </p:sp>
      <p:pic>
        <p:nvPicPr>
          <p:cNvPr id="8" name="Picture 7">
            <a:extLst>
              <a:ext uri="{FF2B5EF4-FFF2-40B4-BE49-F238E27FC236}">
                <a16:creationId xmlns:a16="http://schemas.microsoft.com/office/drawing/2014/main" id="{09F5DD9B-5A43-A165-F469-FB2101EF59C9}"/>
              </a:ext>
            </a:extLst>
          </p:cNvPr>
          <p:cNvPicPr>
            <a:picLocks noChangeAspect="1"/>
          </p:cNvPicPr>
          <p:nvPr/>
        </p:nvPicPr>
        <p:blipFill>
          <a:blip r:embed="rId3"/>
          <a:stretch>
            <a:fillRect/>
          </a:stretch>
        </p:blipFill>
        <p:spPr>
          <a:xfrm>
            <a:off x="0" y="8132861"/>
            <a:ext cx="8449733" cy="1993271"/>
          </a:xfrm>
          <a:prstGeom prst="rect">
            <a:avLst/>
          </a:prstGeom>
        </p:spPr>
      </p:pic>
    </p:spTree>
    <p:extLst>
      <p:ext uri="{BB962C8B-B14F-4D97-AF65-F5344CB8AC3E}">
        <p14:creationId xmlns:p14="http://schemas.microsoft.com/office/powerpoint/2010/main" val="1835215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884BB0-DCFF-465D-F0B6-4DF93B270AB6}"/>
              </a:ext>
            </a:extLst>
          </p:cNvPr>
          <p:cNvPicPr>
            <a:picLocks noChangeAspect="1"/>
          </p:cNvPicPr>
          <p:nvPr/>
        </p:nvPicPr>
        <p:blipFill>
          <a:blip r:embed="rId2"/>
          <a:stretch>
            <a:fillRect/>
          </a:stretch>
        </p:blipFill>
        <p:spPr>
          <a:xfrm>
            <a:off x="0" y="0"/>
            <a:ext cx="3157713" cy="2281238"/>
          </a:xfrm>
          <a:prstGeom prst="rect">
            <a:avLst/>
          </a:prstGeom>
        </p:spPr>
      </p:pic>
      <p:pic>
        <p:nvPicPr>
          <p:cNvPr id="5" name="Picture 4">
            <a:extLst>
              <a:ext uri="{FF2B5EF4-FFF2-40B4-BE49-F238E27FC236}">
                <a16:creationId xmlns:a16="http://schemas.microsoft.com/office/drawing/2014/main" id="{60EC3C73-C9E9-B3CB-D1E8-72A188F914F5}"/>
              </a:ext>
            </a:extLst>
          </p:cNvPr>
          <p:cNvPicPr>
            <a:picLocks noChangeAspect="1"/>
          </p:cNvPicPr>
          <p:nvPr/>
        </p:nvPicPr>
        <p:blipFill>
          <a:blip r:embed="rId3"/>
          <a:stretch>
            <a:fillRect/>
          </a:stretch>
        </p:blipFill>
        <p:spPr>
          <a:xfrm>
            <a:off x="3320177" y="286207"/>
            <a:ext cx="4925112" cy="1019317"/>
          </a:xfrm>
          <a:prstGeom prst="rect">
            <a:avLst/>
          </a:prstGeom>
        </p:spPr>
      </p:pic>
      <p:pic>
        <p:nvPicPr>
          <p:cNvPr id="7" name="Picture 6">
            <a:extLst>
              <a:ext uri="{FF2B5EF4-FFF2-40B4-BE49-F238E27FC236}">
                <a16:creationId xmlns:a16="http://schemas.microsoft.com/office/drawing/2014/main" id="{DD52CA10-5A47-1235-DCA7-07608265D5E1}"/>
              </a:ext>
            </a:extLst>
          </p:cNvPr>
          <p:cNvPicPr>
            <a:picLocks noChangeAspect="1"/>
          </p:cNvPicPr>
          <p:nvPr/>
        </p:nvPicPr>
        <p:blipFill>
          <a:blip r:embed="rId4"/>
          <a:stretch>
            <a:fillRect/>
          </a:stretch>
        </p:blipFill>
        <p:spPr>
          <a:xfrm>
            <a:off x="3056739" y="1916068"/>
            <a:ext cx="5630061" cy="638264"/>
          </a:xfrm>
          <a:prstGeom prst="rect">
            <a:avLst/>
          </a:prstGeom>
        </p:spPr>
      </p:pic>
      <p:sp>
        <p:nvSpPr>
          <p:cNvPr id="8" name="TextBox 7">
            <a:extLst>
              <a:ext uri="{FF2B5EF4-FFF2-40B4-BE49-F238E27FC236}">
                <a16:creationId xmlns:a16="http://schemas.microsoft.com/office/drawing/2014/main" id="{CACD7652-1A3A-C978-67C9-DECB86510692}"/>
              </a:ext>
            </a:extLst>
          </p:cNvPr>
          <p:cNvSpPr txBox="1"/>
          <p:nvPr/>
        </p:nvSpPr>
        <p:spPr>
          <a:xfrm>
            <a:off x="3877734" y="1507067"/>
            <a:ext cx="3592009" cy="369332"/>
          </a:xfrm>
          <a:prstGeom prst="rect">
            <a:avLst/>
          </a:prstGeom>
          <a:noFill/>
        </p:spPr>
        <p:txBody>
          <a:bodyPr wrap="none" rtlCol="0">
            <a:spAutoFit/>
          </a:bodyPr>
          <a:lstStyle/>
          <a:p>
            <a:r>
              <a:rPr lang="en-US" dirty="0"/>
              <a:t>Zs are 0 and velocity at point 2 is 0</a:t>
            </a:r>
          </a:p>
        </p:txBody>
      </p:sp>
      <p:pic>
        <p:nvPicPr>
          <p:cNvPr id="10" name="Picture 9">
            <a:extLst>
              <a:ext uri="{FF2B5EF4-FFF2-40B4-BE49-F238E27FC236}">
                <a16:creationId xmlns:a16="http://schemas.microsoft.com/office/drawing/2014/main" id="{E520EDD9-8936-95CB-2861-435F83B04F6B}"/>
              </a:ext>
            </a:extLst>
          </p:cNvPr>
          <p:cNvPicPr>
            <a:picLocks noChangeAspect="1"/>
          </p:cNvPicPr>
          <p:nvPr/>
        </p:nvPicPr>
        <p:blipFill>
          <a:blip r:embed="rId5"/>
          <a:stretch>
            <a:fillRect/>
          </a:stretch>
        </p:blipFill>
        <p:spPr>
          <a:xfrm>
            <a:off x="899866" y="2826228"/>
            <a:ext cx="3534268" cy="714475"/>
          </a:xfrm>
          <a:prstGeom prst="rect">
            <a:avLst/>
          </a:prstGeom>
        </p:spPr>
      </p:pic>
      <p:pic>
        <p:nvPicPr>
          <p:cNvPr id="12" name="Picture 11">
            <a:extLst>
              <a:ext uri="{FF2B5EF4-FFF2-40B4-BE49-F238E27FC236}">
                <a16:creationId xmlns:a16="http://schemas.microsoft.com/office/drawing/2014/main" id="{6E8C4F18-9A20-6DC2-DA0C-166DD1C4367D}"/>
              </a:ext>
            </a:extLst>
          </p:cNvPr>
          <p:cNvPicPr>
            <a:picLocks noChangeAspect="1"/>
          </p:cNvPicPr>
          <p:nvPr/>
        </p:nvPicPr>
        <p:blipFill>
          <a:blip r:embed="rId6"/>
          <a:stretch>
            <a:fillRect/>
          </a:stretch>
        </p:blipFill>
        <p:spPr>
          <a:xfrm>
            <a:off x="4743796" y="2741060"/>
            <a:ext cx="2619741" cy="342948"/>
          </a:xfrm>
          <a:prstGeom prst="rect">
            <a:avLst/>
          </a:prstGeom>
        </p:spPr>
      </p:pic>
      <p:pic>
        <p:nvPicPr>
          <p:cNvPr id="14" name="Picture 13">
            <a:extLst>
              <a:ext uri="{FF2B5EF4-FFF2-40B4-BE49-F238E27FC236}">
                <a16:creationId xmlns:a16="http://schemas.microsoft.com/office/drawing/2014/main" id="{AFB8D45E-9B88-0D64-C9C1-2EDAEFA0FE43}"/>
              </a:ext>
            </a:extLst>
          </p:cNvPr>
          <p:cNvPicPr>
            <a:picLocks noChangeAspect="1"/>
          </p:cNvPicPr>
          <p:nvPr/>
        </p:nvPicPr>
        <p:blipFill>
          <a:blip r:embed="rId7"/>
          <a:stretch>
            <a:fillRect/>
          </a:stretch>
        </p:blipFill>
        <p:spPr>
          <a:xfrm>
            <a:off x="4793590" y="3179206"/>
            <a:ext cx="1876687" cy="381053"/>
          </a:xfrm>
          <a:prstGeom prst="rect">
            <a:avLst/>
          </a:prstGeom>
        </p:spPr>
      </p:pic>
      <p:pic>
        <p:nvPicPr>
          <p:cNvPr id="16" name="Picture 15">
            <a:extLst>
              <a:ext uri="{FF2B5EF4-FFF2-40B4-BE49-F238E27FC236}">
                <a16:creationId xmlns:a16="http://schemas.microsoft.com/office/drawing/2014/main" id="{D93CD661-9AF1-E334-95E4-ED21B799661A}"/>
              </a:ext>
            </a:extLst>
          </p:cNvPr>
          <p:cNvPicPr>
            <a:picLocks noChangeAspect="1"/>
          </p:cNvPicPr>
          <p:nvPr/>
        </p:nvPicPr>
        <p:blipFill>
          <a:blip r:embed="rId8"/>
          <a:stretch>
            <a:fillRect/>
          </a:stretch>
        </p:blipFill>
        <p:spPr>
          <a:xfrm>
            <a:off x="1020347" y="3657536"/>
            <a:ext cx="5934903" cy="914528"/>
          </a:xfrm>
          <a:prstGeom prst="rect">
            <a:avLst/>
          </a:prstGeom>
        </p:spPr>
      </p:pic>
      <p:pic>
        <p:nvPicPr>
          <p:cNvPr id="18" name="Picture 17">
            <a:extLst>
              <a:ext uri="{FF2B5EF4-FFF2-40B4-BE49-F238E27FC236}">
                <a16:creationId xmlns:a16="http://schemas.microsoft.com/office/drawing/2014/main" id="{7D418C86-7322-482B-0EEF-B22BD8FDA106}"/>
              </a:ext>
            </a:extLst>
          </p:cNvPr>
          <p:cNvPicPr>
            <a:picLocks noChangeAspect="1"/>
          </p:cNvPicPr>
          <p:nvPr/>
        </p:nvPicPr>
        <p:blipFill>
          <a:blip r:embed="rId9"/>
          <a:stretch>
            <a:fillRect/>
          </a:stretch>
        </p:blipFill>
        <p:spPr>
          <a:xfrm>
            <a:off x="2437652" y="4725931"/>
            <a:ext cx="3134162" cy="809738"/>
          </a:xfrm>
          <a:prstGeom prst="rect">
            <a:avLst/>
          </a:prstGeom>
        </p:spPr>
      </p:pic>
      <p:sp>
        <p:nvSpPr>
          <p:cNvPr id="19" name="TextBox 18">
            <a:extLst>
              <a:ext uri="{FF2B5EF4-FFF2-40B4-BE49-F238E27FC236}">
                <a16:creationId xmlns:a16="http://schemas.microsoft.com/office/drawing/2014/main" id="{E5D63E63-2511-229A-B430-AA19E4269764}"/>
              </a:ext>
            </a:extLst>
          </p:cNvPr>
          <p:cNvSpPr txBox="1"/>
          <p:nvPr/>
        </p:nvSpPr>
        <p:spPr>
          <a:xfrm>
            <a:off x="0" y="5757334"/>
            <a:ext cx="2921569" cy="369332"/>
          </a:xfrm>
          <a:prstGeom prst="rect">
            <a:avLst/>
          </a:prstGeom>
          <a:noFill/>
        </p:spPr>
        <p:txBody>
          <a:bodyPr wrap="none" rtlCol="0">
            <a:spAutoFit/>
          </a:bodyPr>
          <a:lstStyle/>
          <a:p>
            <a:r>
              <a:rPr lang="en-US" dirty="0"/>
              <a:t>Another Pitot Tube Example</a:t>
            </a:r>
          </a:p>
        </p:txBody>
      </p:sp>
      <p:pic>
        <p:nvPicPr>
          <p:cNvPr id="21" name="Picture 20">
            <a:extLst>
              <a:ext uri="{FF2B5EF4-FFF2-40B4-BE49-F238E27FC236}">
                <a16:creationId xmlns:a16="http://schemas.microsoft.com/office/drawing/2014/main" id="{9B63009B-94D0-12E7-917A-D14B312133F6}"/>
              </a:ext>
            </a:extLst>
          </p:cNvPr>
          <p:cNvPicPr>
            <a:picLocks noChangeAspect="1"/>
          </p:cNvPicPr>
          <p:nvPr/>
        </p:nvPicPr>
        <p:blipFill>
          <a:blip r:embed="rId10"/>
          <a:stretch>
            <a:fillRect/>
          </a:stretch>
        </p:blipFill>
        <p:spPr>
          <a:xfrm>
            <a:off x="0" y="6133390"/>
            <a:ext cx="2762636" cy="2600688"/>
          </a:xfrm>
          <a:prstGeom prst="rect">
            <a:avLst/>
          </a:prstGeom>
        </p:spPr>
      </p:pic>
      <p:pic>
        <p:nvPicPr>
          <p:cNvPr id="23" name="Picture 22">
            <a:extLst>
              <a:ext uri="{FF2B5EF4-FFF2-40B4-BE49-F238E27FC236}">
                <a16:creationId xmlns:a16="http://schemas.microsoft.com/office/drawing/2014/main" id="{8D9EC460-7F42-FC12-2A4D-55F0B402C5BC}"/>
              </a:ext>
            </a:extLst>
          </p:cNvPr>
          <p:cNvPicPr>
            <a:picLocks noChangeAspect="1"/>
          </p:cNvPicPr>
          <p:nvPr/>
        </p:nvPicPr>
        <p:blipFill>
          <a:blip r:embed="rId11"/>
          <a:stretch>
            <a:fillRect/>
          </a:stretch>
        </p:blipFill>
        <p:spPr>
          <a:xfrm>
            <a:off x="3311325" y="6286987"/>
            <a:ext cx="3386616" cy="706480"/>
          </a:xfrm>
          <a:prstGeom prst="rect">
            <a:avLst/>
          </a:prstGeom>
        </p:spPr>
      </p:pic>
      <p:pic>
        <p:nvPicPr>
          <p:cNvPr id="25" name="Picture 24">
            <a:extLst>
              <a:ext uri="{FF2B5EF4-FFF2-40B4-BE49-F238E27FC236}">
                <a16:creationId xmlns:a16="http://schemas.microsoft.com/office/drawing/2014/main" id="{AD1CEF31-7612-EDD2-D746-C86A81F187F4}"/>
              </a:ext>
            </a:extLst>
          </p:cNvPr>
          <p:cNvPicPr>
            <a:picLocks noChangeAspect="1"/>
          </p:cNvPicPr>
          <p:nvPr/>
        </p:nvPicPr>
        <p:blipFill>
          <a:blip r:embed="rId12"/>
          <a:stretch>
            <a:fillRect/>
          </a:stretch>
        </p:blipFill>
        <p:spPr>
          <a:xfrm>
            <a:off x="3174766" y="7120474"/>
            <a:ext cx="3750968" cy="618057"/>
          </a:xfrm>
          <a:prstGeom prst="rect">
            <a:avLst/>
          </a:prstGeom>
        </p:spPr>
      </p:pic>
      <p:pic>
        <p:nvPicPr>
          <p:cNvPr id="27" name="Picture 26">
            <a:extLst>
              <a:ext uri="{FF2B5EF4-FFF2-40B4-BE49-F238E27FC236}">
                <a16:creationId xmlns:a16="http://schemas.microsoft.com/office/drawing/2014/main" id="{5C4FBD3B-5950-4E63-0C71-ABC43DBF5FD4}"/>
              </a:ext>
            </a:extLst>
          </p:cNvPr>
          <p:cNvPicPr>
            <a:picLocks noChangeAspect="1"/>
          </p:cNvPicPr>
          <p:nvPr/>
        </p:nvPicPr>
        <p:blipFill>
          <a:blip r:embed="rId13"/>
          <a:stretch>
            <a:fillRect/>
          </a:stretch>
        </p:blipFill>
        <p:spPr>
          <a:xfrm>
            <a:off x="4113088" y="7846974"/>
            <a:ext cx="1642096" cy="518094"/>
          </a:xfrm>
          <a:prstGeom prst="rect">
            <a:avLst/>
          </a:prstGeom>
        </p:spPr>
      </p:pic>
      <p:pic>
        <p:nvPicPr>
          <p:cNvPr id="29" name="Picture 28">
            <a:extLst>
              <a:ext uri="{FF2B5EF4-FFF2-40B4-BE49-F238E27FC236}">
                <a16:creationId xmlns:a16="http://schemas.microsoft.com/office/drawing/2014/main" id="{D41905FD-6434-212F-E81E-FC2A36B8893B}"/>
              </a:ext>
            </a:extLst>
          </p:cNvPr>
          <p:cNvPicPr>
            <a:picLocks noChangeAspect="1"/>
          </p:cNvPicPr>
          <p:nvPr/>
        </p:nvPicPr>
        <p:blipFill>
          <a:blip r:embed="rId14"/>
          <a:stretch>
            <a:fillRect/>
          </a:stretch>
        </p:blipFill>
        <p:spPr>
          <a:xfrm>
            <a:off x="344504" y="8848641"/>
            <a:ext cx="7354326" cy="1200318"/>
          </a:xfrm>
          <a:prstGeom prst="rect">
            <a:avLst/>
          </a:prstGeom>
        </p:spPr>
      </p:pic>
      <p:pic>
        <p:nvPicPr>
          <p:cNvPr id="31" name="Picture 30">
            <a:extLst>
              <a:ext uri="{FF2B5EF4-FFF2-40B4-BE49-F238E27FC236}">
                <a16:creationId xmlns:a16="http://schemas.microsoft.com/office/drawing/2014/main" id="{F65C371D-3CCC-1D03-6C4F-B555F8FCD1F6}"/>
              </a:ext>
            </a:extLst>
          </p:cNvPr>
          <p:cNvPicPr>
            <a:picLocks noChangeAspect="1"/>
          </p:cNvPicPr>
          <p:nvPr/>
        </p:nvPicPr>
        <p:blipFill>
          <a:blip r:embed="rId15"/>
          <a:stretch>
            <a:fillRect/>
          </a:stretch>
        </p:blipFill>
        <p:spPr>
          <a:xfrm>
            <a:off x="1582379" y="10059932"/>
            <a:ext cx="5115639" cy="809738"/>
          </a:xfrm>
          <a:prstGeom prst="rect">
            <a:avLst/>
          </a:prstGeom>
        </p:spPr>
      </p:pic>
    </p:spTree>
    <p:extLst>
      <p:ext uri="{BB962C8B-B14F-4D97-AF65-F5344CB8AC3E}">
        <p14:creationId xmlns:p14="http://schemas.microsoft.com/office/powerpoint/2010/main" val="3359211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C2A8FB-422D-A96C-A372-5D08AAA0B170}"/>
              </a:ext>
            </a:extLst>
          </p:cNvPr>
          <p:cNvSpPr txBox="1"/>
          <p:nvPr/>
        </p:nvSpPr>
        <p:spPr>
          <a:xfrm>
            <a:off x="0" y="0"/>
            <a:ext cx="2565639" cy="400110"/>
          </a:xfrm>
          <a:prstGeom prst="rect">
            <a:avLst/>
          </a:prstGeom>
          <a:noFill/>
        </p:spPr>
        <p:txBody>
          <a:bodyPr wrap="none" rtlCol="0">
            <a:spAutoFit/>
          </a:bodyPr>
          <a:lstStyle/>
          <a:p>
            <a:r>
              <a:rPr lang="en-US" sz="2000" dirty="0"/>
              <a:t>Impact + Static Tubes</a:t>
            </a:r>
          </a:p>
        </p:txBody>
      </p:sp>
      <p:sp>
        <p:nvSpPr>
          <p:cNvPr id="3" name="TextBox 2">
            <a:extLst>
              <a:ext uri="{FF2B5EF4-FFF2-40B4-BE49-F238E27FC236}">
                <a16:creationId xmlns:a16="http://schemas.microsoft.com/office/drawing/2014/main" id="{E1A62E60-AAA7-C308-C005-B52DFE015EC4}"/>
              </a:ext>
            </a:extLst>
          </p:cNvPr>
          <p:cNvSpPr txBox="1"/>
          <p:nvPr/>
        </p:nvSpPr>
        <p:spPr>
          <a:xfrm>
            <a:off x="0" y="372533"/>
            <a:ext cx="8686800" cy="2031325"/>
          </a:xfrm>
          <a:prstGeom prst="rect">
            <a:avLst/>
          </a:prstGeom>
          <a:noFill/>
        </p:spPr>
        <p:txBody>
          <a:bodyPr wrap="square" rtlCol="0">
            <a:spAutoFit/>
          </a:bodyPr>
          <a:lstStyle/>
          <a:p>
            <a:r>
              <a:rPr lang="en-US" dirty="0"/>
              <a:t>A more modern way of finding flow velocity for flow in pipes and for gasses is through a pitot tube with  a static tube</a:t>
            </a:r>
          </a:p>
          <a:p>
            <a:pPr marL="285750" indent="-285750">
              <a:buFont typeface="Arial" panose="020B0604020202020204" pitchFamily="34" charset="0"/>
              <a:buChar char="•"/>
            </a:pPr>
            <a:r>
              <a:rPr lang="en-US" dirty="0"/>
              <a:t>It combines the pitot tube with a way to find the static pressure, so it can be used in pipes</a:t>
            </a:r>
          </a:p>
          <a:p>
            <a:pPr marL="285750" indent="-285750">
              <a:buFont typeface="Arial" panose="020B0604020202020204" pitchFamily="34" charset="0"/>
              <a:buChar char="•"/>
            </a:pPr>
            <a:r>
              <a:rPr lang="en-US" dirty="0"/>
              <a:t>The separate pipes are connected to pressure transducers, so they are known</a:t>
            </a:r>
          </a:p>
          <a:p>
            <a:pPr marL="285750" indent="-285750">
              <a:buFont typeface="Arial" panose="020B0604020202020204" pitchFamily="34" charset="0"/>
              <a:buChar char="•"/>
            </a:pPr>
            <a:r>
              <a:rPr lang="en-US" dirty="0"/>
              <a:t>It lends itself well to being used with Bernoulli's idealized equation, because it is stationed away from the walls</a:t>
            </a:r>
          </a:p>
        </p:txBody>
      </p:sp>
      <p:pic>
        <p:nvPicPr>
          <p:cNvPr id="5" name="Picture 4">
            <a:extLst>
              <a:ext uri="{FF2B5EF4-FFF2-40B4-BE49-F238E27FC236}">
                <a16:creationId xmlns:a16="http://schemas.microsoft.com/office/drawing/2014/main" id="{61E66115-51E6-FBB7-8864-46E0598DF627}"/>
              </a:ext>
            </a:extLst>
          </p:cNvPr>
          <p:cNvPicPr>
            <a:picLocks noChangeAspect="1"/>
          </p:cNvPicPr>
          <p:nvPr/>
        </p:nvPicPr>
        <p:blipFill>
          <a:blip r:embed="rId2"/>
          <a:stretch>
            <a:fillRect/>
          </a:stretch>
        </p:blipFill>
        <p:spPr>
          <a:xfrm>
            <a:off x="223393" y="2845174"/>
            <a:ext cx="8095088" cy="2438025"/>
          </a:xfrm>
          <a:prstGeom prst="rect">
            <a:avLst/>
          </a:prstGeom>
        </p:spPr>
      </p:pic>
      <p:pic>
        <p:nvPicPr>
          <p:cNvPr id="7" name="Picture 6">
            <a:extLst>
              <a:ext uri="{FF2B5EF4-FFF2-40B4-BE49-F238E27FC236}">
                <a16:creationId xmlns:a16="http://schemas.microsoft.com/office/drawing/2014/main" id="{0F3F85DE-7790-58BA-8C22-D1EE73BEFCDC}"/>
              </a:ext>
            </a:extLst>
          </p:cNvPr>
          <p:cNvPicPr>
            <a:picLocks noChangeAspect="1"/>
          </p:cNvPicPr>
          <p:nvPr/>
        </p:nvPicPr>
        <p:blipFill>
          <a:blip r:embed="rId3"/>
          <a:stretch>
            <a:fillRect/>
          </a:stretch>
        </p:blipFill>
        <p:spPr>
          <a:xfrm>
            <a:off x="4671889" y="2124031"/>
            <a:ext cx="1781424" cy="628738"/>
          </a:xfrm>
          <a:prstGeom prst="rect">
            <a:avLst/>
          </a:prstGeom>
        </p:spPr>
      </p:pic>
      <p:sp>
        <p:nvSpPr>
          <p:cNvPr id="8" name="TextBox 7">
            <a:extLst>
              <a:ext uri="{FF2B5EF4-FFF2-40B4-BE49-F238E27FC236}">
                <a16:creationId xmlns:a16="http://schemas.microsoft.com/office/drawing/2014/main" id="{D881EF93-9155-664B-2281-E30457480BC1}"/>
              </a:ext>
            </a:extLst>
          </p:cNvPr>
          <p:cNvSpPr txBox="1"/>
          <p:nvPr/>
        </p:nvSpPr>
        <p:spPr>
          <a:xfrm>
            <a:off x="0" y="5283201"/>
            <a:ext cx="4334905" cy="369332"/>
          </a:xfrm>
          <a:prstGeom prst="rect">
            <a:avLst/>
          </a:prstGeom>
          <a:noFill/>
        </p:spPr>
        <p:txBody>
          <a:bodyPr wrap="none" rtlCol="0">
            <a:spAutoFit/>
          </a:bodyPr>
          <a:lstStyle/>
          <a:p>
            <a:r>
              <a:rPr lang="en-US" dirty="0"/>
              <a:t>Some other ways to measure flow velocity</a:t>
            </a:r>
          </a:p>
        </p:txBody>
      </p:sp>
      <p:pic>
        <p:nvPicPr>
          <p:cNvPr id="10" name="Picture 9">
            <a:extLst>
              <a:ext uri="{FF2B5EF4-FFF2-40B4-BE49-F238E27FC236}">
                <a16:creationId xmlns:a16="http://schemas.microsoft.com/office/drawing/2014/main" id="{80C95B4D-42DF-B35F-D948-A3A21EEA8906}"/>
              </a:ext>
            </a:extLst>
          </p:cNvPr>
          <p:cNvPicPr>
            <a:picLocks noChangeAspect="1"/>
          </p:cNvPicPr>
          <p:nvPr/>
        </p:nvPicPr>
        <p:blipFill>
          <a:blip r:embed="rId4"/>
          <a:stretch>
            <a:fillRect/>
          </a:stretch>
        </p:blipFill>
        <p:spPr>
          <a:xfrm>
            <a:off x="0" y="5671844"/>
            <a:ext cx="5468113" cy="4201111"/>
          </a:xfrm>
          <a:prstGeom prst="rect">
            <a:avLst/>
          </a:prstGeom>
        </p:spPr>
      </p:pic>
      <p:pic>
        <p:nvPicPr>
          <p:cNvPr id="12" name="Picture 11">
            <a:extLst>
              <a:ext uri="{FF2B5EF4-FFF2-40B4-BE49-F238E27FC236}">
                <a16:creationId xmlns:a16="http://schemas.microsoft.com/office/drawing/2014/main" id="{CE65D58C-F546-1FF7-C57A-8971138B8127}"/>
              </a:ext>
            </a:extLst>
          </p:cNvPr>
          <p:cNvPicPr>
            <a:picLocks noChangeAspect="1"/>
          </p:cNvPicPr>
          <p:nvPr/>
        </p:nvPicPr>
        <p:blipFill>
          <a:blip r:embed="rId5"/>
          <a:stretch>
            <a:fillRect/>
          </a:stretch>
        </p:blipFill>
        <p:spPr>
          <a:xfrm>
            <a:off x="5777821" y="5482912"/>
            <a:ext cx="2143424" cy="4477375"/>
          </a:xfrm>
          <a:prstGeom prst="rect">
            <a:avLst/>
          </a:prstGeom>
        </p:spPr>
      </p:pic>
    </p:spTree>
    <p:extLst>
      <p:ext uri="{BB962C8B-B14F-4D97-AF65-F5344CB8AC3E}">
        <p14:creationId xmlns:p14="http://schemas.microsoft.com/office/powerpoint/2010/main" val="4225499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3A8BD3-8AE0-9D13-B2C9-D04935CDBE99}"/>
              </a:ext>
            </a:extLst>
          </p:cNvPr>
          <p:cNvSpPr txBox="1"/>
          <p:nvPr/>
        </p:nvSpPr>
        <p:spPr>
          <a:xfrm>
            <a:off x="0" y="0"/>
            <a:ext cx="1285288" cy="523220"/>
          </a:xfrm>
          <a:prstGeom prst="rect">
            <a:avLst/>
          </a:prstGeom>
          <a:noFill/>
        </p:spPr>
        <p:txBody>
          <a:bodyPr wrap="none" rtlCol="0">
            <a:spAutoFit/>
          </a:bodyPr>
          <a:lstStyle/>
          <a:p>
            <a:r>
              <a:rPr lang="en-US" sz="2800" dirty="0"/>
              <a:t>Review</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4CB62B4-1206-A764-5D86-AB6D90F3592B}"/>
                  </a:ext>
                </a:extLst>
              </p:cNvPr>
              <p:cNvSpPr txBox="1"/>
              <p:nvPr/>
            </p:nvSpPr>
            <p:spPr>
              <a:xfrm>
                <a:off x="0" y="646387"/>
                <a:ext cx="3819956" cy="499560"/>
              </a:xfrm>
              <a:prstGeom prst="rect">
                <a:avLst/>
              </a:prstGeom>
              <a:noFill/>
            </p:spPr>
            <p:txBody>
              <a:bodyPr wrap="none" rtlCol="0">
                <a:spAutoFit/>
              </a:bodyPr>
              <a:lstStyle/>
              <a:p>
                <a:pPr marL="285750" indent="-285750">
                  <a:buFont typeface="Arial" panose="020B0604020202020204" pitchFamily="34" charset="0"/>
                  <a:buChar char="•"/>
                </a:pPr>
                <a:r>
                  <a:rPr lang="en-US" dirty="0"/>
                  <a:t>Mass (m) and mass flow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𝑚</m:t>
                        </m:r>
                      </m:e>
                    </m:acc>
                  </m:oMath>
                </a14:m>
                <a:r>
                  <a:rPr lang="en-US" dirty="0"/>
                  <a:t>)</a:t>
                </a:r>
              </a:p>
            </p:txBody>
          </p:sp>
        </mc:Choice>
        <mc:Fallback xmlns="">
          <p:sp>
            <p:nvSpPr>
              <p:cNvPr id="3" name="TextBox 2">
                <a:extLst>
                  <a:ext uri="{FF2B5EF4-FFF2-40B4-BE49-F238E27FC236}">
                    <a16:creationId xmlns:a16="http://schemas.microsoft.com/office/drawing/2014/main" id="{04CB62B4-1206-A764-5D86-AB6D90F3592B}"/>
                  </a:ext>
                </a:extLst>
              </p:cNvPr>
              <p:cNvSpPr txBox="1">
                <a:spLocks noRot="1" noChangeAspect="1" noMove="1" noResize="1" noEditPoints="1" noAdjustHandles="1" noChangeArrowheads="1" noChangeShapeType="1" noTextEdit="1"/>
              </p:cNvSpPr>
              <p:nvPr/>
            </p:nvSpPr>
            <p:spPr>
              <a:xfrm>
                <a:off x="0" y="646387"/>
                <a:ext cx="3819956" cy="499560"/>
              </a:xfrm>
              <a:prstGeom prst="rect">
                <a:avLst/>
              </a:prstGeom>
              <a:blipFill>
                <a:blip r:embed="rId2"/>
                <a:stretch>
                  <a:fillRect l="-957" b="-85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5E9C67D-A4ED-0004-96D3-3331AC662FF5}"/>
                  </a:ext>
                </a:extLst>
              </p:cNvPr>
              <p:cNvSpPr txBox="1"/>
              <p:nvPr/>
            </p:nvSpPr>
            <p:spPr>
              <a:xfrm>
                <a:off x="0" y="1269114"/>
                <a:ext cx="4598438" cy="499560"/>
              </a:xfrm>
              <a:prstGeom prst="rect">
                <a:avLst/>
              </a:prstGeom>
              <a:noFill/>
            </p:spPr>
            <p:txBody>
              <a:bodyPr wrap="none" rtlCol="0">
                <a:spAutoFit/>
              </a:bodyPr>
              <a:lstStyle/>
              <a:p>
                <a:pPr marL="285750" indent="-285750">
                  <a:buFont typeface="Arial" panose="020B0604020202020204" pitchFamily="34" charset="0"/>
                  <a:buChar char="•"/>
                </a:pPr>
                <a:r>
                  <a:rPr lang="en-US" dirty="0"/>
                  <a:t>Volume and volumetric flow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𝑣𝑜𝑙𝑢𝑚𝑒</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r>
                      <a:rPr lang="en-US" b="0" i="1" smtClean="0">
                        <a:latin typeface="Cambria Math" panose="02040503050406030204" pitchFamily="18" charset="0"/>
                      </a:rPr>
                      <m:t>𝑄</m:t>
                    </m:r>
                  </m:oMath>
                </a14:m>
                <a:r>
                  <a:rPr lang="en-US" dirty="0"/>
                  <a:t>)</a:t>
                </a:r>
              </a:p>
            </p:txBody>
          </p:sp>
        </mc:Choice>
        <mc:Fallback xmlns="">
          <p:sp>
            <p:nvSpPr>
              <p:cNvPr id="4" name="TextBox 3">
                <a:extLst>
                  <a:ext uri="{FF2B5EF4-FFF2-40B4-BE49-F238E27FC236}">
                    <a16:creationId xmlns:a16="http://schemas.microsoft.com/office/drawing/2014/main" id="{A5E9C67D-A4ED-0004-96D3-3331AC662FF5}"/>
                  </a:ext>
                </a:extLst>
              </p:cNvPr>
              <p:cNvSpPr txBox="1">
                <a:spLocks noRot="1" noChangeAspect="1" noMove="1" noResize="1" noEditPoints="1" noAdjustHandles="1" noChangeArrowheads="1" noChangeShapeType="1" noTextEdit="1"/>
              </p:cNvSpPr>
              <p:nvPr/>
            </p:nvSpPr>
            <p:spPr>
              <a:xfrm>
                <a:off x="0" y="1269114"/>
                <a:ext cx="4598438" cy="499560"/>
              </a:xfrm>
              <a:prstGeom prst="rect">
                <a:avLst/>
              </a:prstGeom>
              <a:blipFill>
                <a:blip r:embed="rId3"/>
                <a:stretch>
                  <a:fillRect l="-796" r="-133" b="-853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1E39F5D-0026-DD6F-90CE-BC836604F99D}"/>
              </a:ext>
            </a:extLst>
          </p:cNvPr>
          <p:cNvSpPr txBox="1"/>
          <p:nvPr/>
        </p:nvSpPr>
        <p:spPr>
          <a:xfrm>
            <a:off x="4343400" y="1145947"/>
            <a:ext cx="2443655" cy="923330"/>
          </a:xfrm>
          <a:prstGeom prst="rect">
            <a:avLst/>
          </a:prstGeom>
          <a:noFill/>
        </p:spPr>
        <p:txBody>
          <a:bodyPr wrap="square" rtlCol="0">
            <a:spAutoFit/>
          </a:bodyPr>
          <a:lstStyle/>
          <a:p>
            <a:pPr algn="ctr"/>
            <a:r>
              <a:rPr lang="en-US" dirty="0"/>
              <a:t>In this course, Q is volumetric flow, not heat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70D8686-E4A9-7918-6642-68AFB8DB727D}"/>
                  </a:ext>
                </a:extLst>
              </p:cNvPr>
              <p:cNvSpPr txBox="1"/>
              <p:nvPr/>
            </p:nvSpPr>
            <p:spPr>
              <a:xfrm>
                <a:off x="0" y="1891841"/>
                <a:ext cx="7188378" cy="646331"/>
              </a:xfrm>
              <a:prstGeom prst="rect">
                <a:avLst/>
              </a:prstGeom>
              <a:noFill/>
            </p:spPr>
            <p:txBody>
              <a:bodyPr wrap="none" rtlCol="0">
                <a:spAutoFit/>
              </a:bodyPr>
              <a:lstStyle/>
              <a:p>
                <a:pPr marL="285750" indent="-285750">
                  <a:buFont typeface="Arial" panose="020B0604020202020204" pitchFamily="34" charset="0"/>
                  <a:buChar char="•"/>
                </a:pPr>
                <a:r>
                  <a:rPr lang="en-US" dirty="0"/>
                  <a:t>Density (</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a:t>
                </a:r>
              </a:p>
              <a:p>
                <a:pPr marL="742950" lvl="1" indent="-285750">
                  <a:buFont typeface="Arial" panose="020B0604020202020204" pitchFamily="34" charset="0"/>
                  <a:buChar char="•"/>
                </a:pPr>
                <a:r>
                  <a:rPr lang="en-US" dirty="0"/>
                  <a:t>Changes inversely with temperature due to increases in volume</a:t>
                </a:r>
              </a:p>
            </p:txBody>
          </p:sp>
        </mc:Choice>
        <mc:Fallback xmlns="">
          <p:sp>
            <p:nvSpPr>
              <p:cNvPr id="6" name="TextBox 5">
                <a:extLst>
                  <a:ext uri="{FF2B5EF4-FFF2-40B4-BE49-F238E27FC236}">
                    <a16:creationId xmlns:a16="http://schemas.microsoft.com/office/drawing/2014/main" id="{670D8686-E4A9-7918-6642-68AFB8DB727D}"/>
                  </a:ext>
                </a:extLst>
              </p:cNvPr>
              <p:cNvSpPr txBox="1">
                <a:spLocks noRot="1" noChangeAspect="1" noMove="1" noResize="1" noEditPoints="1" noAdjustHandles="1" noChangeArrowheads="1" noChangeShapeType="1" noTextEdit="1"/>
              </p:cNvSpPr>
              <p:nvPr/>
            </p:nvSpPr>
            <p:spPr>
              <a:xfrm>
                <a:off x="0" y="1891841"/>
                <a:ext cx="7188378" cy="646331"/>
              </a:xfrm>
              <a:prstGeom prst="rect">
                <a:avLst/>
              </a:prstGeom>
              <a:blipFill>
                <a:blip r:embed="rId4"/>
                <a:stretch>
                  <a:fillRect l="-509" t="-3774"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3E3194-698E-1E84-6F54-2428C9D9F2AD}"/>
                  </a:ext>
                </a:extLst>
              </p:cNvPr>
              <p:cNvSpPr txBox="1"/>
              <p:nvPr/>
            </p:nvSpPr>
            <p:spPr>
              <a:xfrm>
                <a:off x="0" y="2661339"/>
                <a:ext cx="8686800" cy="9337941"/>
              </a:xfrm>
              <a:prstGeom prst="rect">
                <a:avLst/>
              </a:prstGeom>
              <a:noFill/>
            </p:spPr>
            <p:txBody>
              <a:bodyPr wrap="square" rtlCol="0">
                <a:spAutoFit/>
              </a:bodyPr>
              <a:lstStyle/>
              <a:p>
                <a:pPr marL="285750" indent="-285750">
                  <a:buFont typeface="Arial" panose="020B0604020202020204" pitchFamily="34" charset="0"/>
                  <a:buChar char="•"/>
                </a:pPr>
                <a:r>
                  <a:rPr lang="en-US" dirty="0"/>
                  <a:t>Weight</a:t>
                </a:r>
              </a:p>
              <a:p>
                <a:pPr marL="742950" lvl="1" indent="-285750">
                  <a:buFont typeface="Arial" panose="020B0604020202020204" pitchFamily="34" charset="0"/>
                  <a:buChar char="•"/>
                </a:pPr>
                <a:r>
                  <a:rPr lang="en-US" dirty="0"/>
                  <a:t>Heaviness of an object, downward force due to gravity</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𝑊𝑒𝑖𝑔h𝑡</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i="1">
                            <a:latin typeface="Cambria Math" panose="02040503050406030204" pitchFamily="18" charset="0"/>
                          </a:rPr>
                          <m:t>𝑚</m:t>
                        </m:r>
                        <m:acc>
                          <m:accPr>
                            <m:chr m:val="⃑"/>
                            <m:ctrlPr>
                              <a:rPr lang="en-US" sz="2000" i="1">
                                <a:latin typeface="Cambria Math" panose="02040503050406030204" pitchFamily="18" charset="0"/>
                              </a:rPr>
                            </m:ctrlPr>
                          </m:accPr>
                          <m:e>
                            <m:r>
                              <a:rPr lang="en-US" sz="2000" i="1">
                                <a:latin typeface="Cambria Math" panose="02040503050406030204" pitchFamily="18" charset="0"/>
                              </a:rPr>
                              <m:t>𝑔</m:t>
                            </m:r>
                          </m:e>
                        </m:acc>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𝑐</m:t>
                            </m:r>
                          </m:sub>
                        </m:sSub>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Force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oMath>
                </a14:m>
                <a:r>
                  <a:rPr lang="en-US" dirty="0"/>
                  <a:t>)</a:t>
                </a:r>
              </a:p>
              <a:p>
                <a:pPr marL="742950" lvl="1" indent="-285750">
                  <a:buFont typeface="Arial" panose="020B0604020202020204" pitchFamily="34" charset="0"/>
                  <a:buChar char="•"/>
                </a:pPr>
                <a:r>
                  <a:rPr lang="en-US" dirty="0"/>
                  <a:t>An action that has direction or maintains the motion of an object</a:t>
                </a:r>
              </a:p>
              <a:p>
                <a:pPr marL="742950" lvl="1" indent="-285750">
                  <a:buFont typeface="Arial" panose="020B0604020202020204" pitchFamily="34" charset="0"/>
                  <a:buChar char="•"/>
                </a:pPr>
                <a:r>
                  <a:rPr lang="en-US" dirty="0"/>
                  <a:t>Converting between force and mass is always accompanied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𝑐</m:t>
                        </m:r>
                      </m:sub>
                    </m:sSub>
                  </m:oMath>
                </a14:m>
                <a:r>
                  <a:rPr lang="en-US" dirty="0"/>
                  <a:t>, a conversion factor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𝐿</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𝐹</m:t>
                        </m:r>
                      </m:den>
                    </m:f>
                  </m:oMath>
                </a14:m>
                <a:r>
                  <a:rPr lang="en-US" dirty="0"/>
                  <a:t>)</a:t>
                </a:r>
              </a:p>
              <a:p>
                <a:pPr marL="1200150" lvl="2" indent="-285750">
                  <a:buFont typeface="Arial" panose="020B0604020202020204" pitchFamily="34" charset="0"/>
                  <a:buChar char="•"/>
                </a:pPr>
                <a:r>
                  <a:rPr lang="en-US" dirty="0"/>
                  <a:t>For the SI system of units, this just happens to be </a:t>
                </a:r>
                <a14:m>
                  <m:oMath xmlns:m="http://schemas.openxmlformats.org/officeDocument/2006/math">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𝑁</m:t>
                        </m:r>
                      </m:den>
                    </m:f>
                  </m:oMath>
                </a14:m>
                <a:r>
                  <a:rPr lang="en-US" dirty="0"/>
                  <a:t> </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oMath>
                </a14:m>
                <a:r>
                  <a:rPr lang="en-US" dirty="0"/>
                  <a:t>)</a:t>
                </a:r>
              </a:p>
              <a:p>
                <a:pPr marL="742950" lvl="1" indent="-285750">
                  <a:buFont typeface="Arial" panose="020B0604020202020204" pitchFamily="34" charset="0"/>
                  <a:buChar char="•"/>
                </a:pPr>
                <a:r>
                  <a:rPr lang="en-US" dirty="0"/>
                  <a:t>A quantity having a magnitude and direction</a:t>
                </a:r>
              </a:p>
              <a:p>
                <a:pPr marL="742950" lvl="1" indent="-285750">
                  <a:buFont typeface="Arial" panose="020B0604020202020204" pitchFamily="34" charset="0"/>
                  <a:buChar char="•"/>
                </a:pPr>
                <a:r>
                  <a:rPr lang="en-US" dirty="0"/>
                  <a:t>Can be split into components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𝑥</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𝑦</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𝑧</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oMath>
                </a14:m>
                <a:endParaRPr lang="en-US" dirty="0"/>
              </a:p>
              <a:p>
                <a:pPr marL="742950" lvl="1" indent="-285750">
                  <a:buFont typeface="Arial" panose="020B0604020202020204" pitchFamily="34" charset="0"/>
                  <a:buChar char="•"/>
                </a:pPr>
                <a:r>
                  <a:rPr lang="en-US" dirty="0"/>
                  <a:t>Magnitude of vectors can be found by:</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Velocity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oMath>
                </a14:m>
                <a:r>
                  <a:rPr lang="en-US" dirty="0"/>
                  <a:t>)</a:t>
                </a:r>
              </a:p>
              <a:p>
                <a:pPr marL="742950" lvl="1" indent="-285750">
                  <a:buFont typeface="Arial" panose="020B0604020202020204" pitchFamily="34" charset="0"/>
                  <a:buChar char="•"/>
                </a:pP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e>
                    </m:d>
                    <m:r>
                      <a:rPr lang="en-US" b="0" i="1" smtClean="0">
                        <a:latin typeface="Cambria Math" panose="02040503050406030204" pitchFamily="18" charset="0"/>
                      </a:rPr>
                      <m:t>=</m:t>
                    </m:r>
                    <m:r>
                      <a:rPr lang="en-US" b="0" i="1" smtClean="0">
                        <a:latin typeface="Cambria Math" panose="02040503050406030204" pitchFamily="18" charset="0"/>
                      </a:rPr>
                      <m:t>𝑉</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Acceleration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oMath>
                </a14:m>
                <a:r>
                  <a:rPr lang="en-US" dirty="0"/>
                  <a:t>)</a:t>
                </a:r>
              </a:p>
              <a:p>
                <a:pPr marL="742950" lvl="1" indent="-285750">
                  <a:buFont typeface="Arial" panose="020B0604020202020204" pitchFamily="34" charset="0"/>
                  <a:buChar char="•"/>
                </a:pP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num>
                      <m:den>
                        <m:r>
                          <a:rPr lang="en-US" b="0" i="1" smtClean="0">
                            <a:latin typeface="Cambria Math" panose="02040503050406030204" pitchFamily="18" charset="0"/>
                          </a:rPr>
                          <m:t>𝑑𝑡</m:t>
                        </m:r>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Momentum (</a:t>
                </a:r>
                <a14:m>
                  <m:oMath xmlns:m="http://schemas.openxmlformats.org/officeDocument/2006/math">
                    <m:r>
                      <a:rPr lang="en-US" b="0" i="1" smtClean="0">
                        <a:latin typeface="Cambria Math" panose="02040503050406030204" pitchFamily="18" charset="0"/>
                      </a:rPr>
                      <m:t>𝑚</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oMath>
                </a14:m>
                <a:r>
                  <a:rPr lang="en-US" dirty="0"/>
                  <a:t>)</a:t>
                </a:r>
              </a:p>
              <a:p>
                <a:pPr marL="742950" lvl="1" indent="-285750">
                  <a:buFont typeface="Arial" panose="020B0604020202020204" pitchFamily="34" charset="0"/>
                  <a:buChar char="•"/>
                </a:pPr>
                <a:r>
                  <a:rPr lang="en-US" dirty="0"/>
                  <a:t>Linear Momentum can be used to find force: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𝑚</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r>
                          <a:rPr lang="en-US" b="0" i="1" smtClean="0">
                            <a:latin typeface="Cambria Math" panose="02040503050406030204" pitchFamily="18" charset="0"/>
                          </a:rPr>
                          <m:t>)</m:t>
                        </m:r>
                      </m:num>
                      <m:den>
                        <m:r>
                          <a:rPr lang="en-US" b="0" i="1" smtClean="0">
                            <a:latin typeface="Cambria Math" panose="02040503050406030204" pitchFamily="18" charset="0"/>
                          </a:rPr>
                          <m:t>𝑑𝑡</m:t>
                        </m:r>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Energy (scalar)</a:t>
                </a:r>
              </a:p>
              <a:p>
                <a:pPr marL="742950" lvl="1" indent="-285750">
                  <a:buFont typeface="Arial" panose="020B0604020202020204" pitchFamily="34" charset="0"/>
                  <a:buChar char="•"/>
                </a:pPr>
                <a:r>
                  <a:rPr lang="en-US" dirty="0"/>
                  <a:t>Kinetic energy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𝑚</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2</m:t>
                        </m:r>
                      </m:sup>
                    </m:sSup>
                  </m:oMath>
                </a14:m>
                <a:r>
                  <a:rPr lang="en-US" dirty="0"/>
                  <a:t>)</a:t>
                </a:r>
              </a:p>
              <a:p>
                <a:pPr marL="742950" lvl="1" indent="-285750">
                  <a:buFont typeface="Arial" panose="020B0604020202020204" pitchFamily="34" charset="0"/>
                  <a:buChar char="•"/>
                </a:pPr>
                <a:r>
                  <a:rPr lang="en-US" dirty="0"/>
                  <a:t>Potential energy (</a:t>
                </a:r>
                <a14:m>
                  <m:oMath xmlns:m="http://schemas.openxmlformats.org/officeDocument/2006/math">
                    <m:r>
                      <a:rPr lang="en-US" b="0" i="1" smtClean="0">
                        <a:latin typeface="Cambria Math" panose="02040503050406030204" pitchFamily="18" charset="0"/>
                      </a:rPr>
                      <m:t>𝑚</m:t>
                    </m:r>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𝑔</m:t>
                            </m:r>
                          </m:e>
                        </m:acc>
                      </m:e>
                    </m:d>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h</m:t>
                    </m:r>
                  </m:oMath>
                </a14:m>
                <a:r>
                  <a:rPr lang="en-US" dirty="0"/>
                  <a:t>)</a:t>
                </a:r>
              </a:p>
            </p:txBody>
          </p:sp>
        </mc:Choice>
        <mc:Fallback xmlns="">
          <p:sp>
            <p:nvSpPr>
              <p:cNvPr id="7" name="TextBox 6">
                <a:extLst>
                  <a:ext uri="{FF2B5EF4-FFF2-40B4-BE49-F238E27FC236}">
                    <a16:creationId xmlns:a16="http://schemas.microsoft.com/office/drawing/2014/main" id="{3D3E3194-698E-1E84-6F54-2428C9D9F2AD}"/>
                  </a:ext>
                </a:extLst>
              </p:cNvPr>
              <p:cNvSpPr txBox="1">
                <a:spLocks noRot="1" noChangeAspect="1" noMove="1" noResize="1" noEditPoints="1" noAdjustHandles="1" noChangeArrowheads="1" noChangeShapeType="1" noTextEdit="1"/>
              </p:cNvSpPr>
              <p:nvPr/>
            </p:nvSpPr>
            <p:spPr>
              <a:xfrm>
                <a:off x="0" y="2661339"/>
                <a:ext cx="8686800" cy="9337941"/>
              </a:xfrm>
              <a:prstGeom prst="rect">
                <a:avLst/>
              </a:prstGeom>
              <a:blipFill>
                <a:blip r:embed="rId5"/>
                <a:stretch>
                  <a:fillRect l="-421" t="-32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A54EA81-CF72-98F7-02EC-24337B530A8C}"/>
              </a:ext>
            </a:extLst>
          </p:cNvPr>
          <p:cNvPicPr>
            <a:picLocks noChangeAspect="1"/>
          </p:cNvPicPr>
          <p:nvPr/>
        </p:nvPicPr>
        <p:blipFill>
          <a:blip r:embed="rId6"/>
          <a:stretch>
            <a:fillRect/>
          </a:stretch>
        </p:blipFill>
        <p:spPr>
          <a:xfrm>
            <a:off x="5984739" y="5904555"/>
            <a:ext cx="2702061" cy="2411757"/>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5F83DD8-1DEE-7BD0-DFE4-2DFF8BD9D6F1}"/>
                  </a:ext>
                </a:extLst>
              </p:cNvPr>
              <p:cNvSpPr txBox="1"/>
              <p:nvPr/>
            </p:nvSpPr>
            <p:spPr>
              <a:xfrm>
                <a:off x="1445780" y="7228821"/>
                <a:ext cx="2148409"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𝑥</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𝑦</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𝑧</m:t>
                              </m:r>
                            </m:sub>
                            <m:sup>
                              <m:r>
                                <a:rPr lang="en-US" b="0" i="1" smtClean="0">
                                  <a:latin typeface="Cambria Math" panose="02040503050406030204" pitchFamily="18" charset="0"/>
                                </a:rPr>
                                <m:t>2</m:t>
                              </m:r>
                            </m:sup>
                          </m:sSubSup>
                        </m:e>
                      </m:rad>
                    </m:oMath>
                  </m:oMathPara>
                </a14:m>
                <a:endParaRPr lang="en-US" dirty="0"/>
              </a:p>
            </p:txBody>
          </p:sp>
        </mc:Choice>
        <mc:Fallback xmlns="">
          <p:sp>
            <p:nvSpPr>
              <p:cNvPr id="10" name="TextBox 9">
                <a:extLst>
                  <a:ext uri="{FF2B5EF4-FFF2-40B4-BE49-F238E27FC236}">
                    <a16:creationId xmlns:a16="http://schemas.microsoft.com/office/drawing/2014/main" id="{D5F83DD8-1DEE-7BD0-DFE4-2DFF8BD9D6F1}"/>
                  </a:ext>
                </a:extLst>
              </p:cNvPr>
              <p:cNvSpPr txBox="1">
                <a:spLocks noRot="1" noChangeAspect="1" noMove="1" noResize="1" noEditPoints="1" noAdjustHandles="1" noChangeArrowheads="1" noChangeShapeType="1" noTextEdit="1"/>
              </p:cNvSpPr>
              <p:nvPr/>
            </p:nvSpPr>
            <p:spPr>
              <a:xfrm>
                <a:off x="1445780" y="7228821"/>
                <a:ext cx="2148409" cy="563680"/>
              </a:xfrm>
              <a:prstGeom prst="rect">
                <a:avLst/>
              </a:prstGeom>
              <a:blipFill>
                <a:blip r:embed="rId7"/>
                <a:stretch>
                  <a:fillRect b="-1087"/>
                </a:stretch>
              </a:blipFill>
            </p:spPr>
            <p:txBody>
              <a:bodyPr/>
              <a:lstStyle/>
              <a:p>
                <a:r>
                  <a:rPr lang="en-US">
                    <a:noFill/>
                  </a:rPr>
                  <a:t> </a:t>
                </a:r>
              </a:p>
            </p:txBody>
          </p:sp>
        </mc:Fallback>
      </mc:AlternateContent>
    </p:spTree>
    <p:extLst>
      <p:ext uri="{BB962C8B-B14F-4D97-AF65-F5344CB8AC3E}">
        <p14:creationId xmlns:p14="http://schemas.microsoft.com/office/powerpoint/2010/main" val="9385192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610B89-1082-2562-ED45-DBD02137BC7D}"/>
              </a:ext>
            </a:extLst>
          </p:cNvPr>
          <p:cNvSpPr txBox="1"/>
          <p:nvPr/>
        </p:nvSpPr>
        <p:spPr>
          <a:xfrm>
            <a:off x="1" y="0"/>
            <a:ext cx="8686800" cy="3785652"/>
          </a:xfrm>
          <a:prstGeom prst="rect">
            <a:avLst/>
          </a:prstGeom>
          <a:noFill/>
        </p:spPr>
        <p:txBody>
          <a:bodyPr wrap="square" rtlCol="0">
            <a:spAutoFit/>
          </a:bodyPr>
          <a:lstStyle/>
          <a:p>
            <a:r>
              <a:rPr lang="en-US" sz="2000" dirty="0"/>
              <a:t>Guide for solving energy balance problems</a:t>
            </a:r>
          </a:p>
          <a:p>
            <a:pPr marL="342900" indent="-342900">
              <a:buFont typeface="Arial" panose="020B0604020202020204" pitchFamily="34" charset="0"/>
              <a:buChar char="•"/>
            </a:pPr>
            <a:r>
              <a:rPr lang="en-US" sz="2000" dirty="0"/>
              <a:t>Always start with a mass balance. This is useful for dealing with multiple unknown velocity terms. The proportions of the velocities can be found with the mass balance and substituted into the energy balance.</a:t>
            </a:r>
          </a:p>
          <a:p>
            <a:pPr marL="342900" indent="-342900">
              <a:buFont typeface="Arial" panose="020B0604020202020204" pitchFamily="34" charset="0"/>
              <a:buChar char="•"/>
            </a:pPr>
            <a:r>
              <a:rPr lang="en-US" sz="2000" dirty="0"/>
              <a:t>Remember when Bernoulli’s equation is valid</a:t>
            </a:r>
          </a:p>
          <a:p>
            <a:pPr marL="800100" lvl="1" indent="-342900">
              <a:buFont typeface="Arial" panose="020B0604020202020204" pitchFamily="34" charset="0"/>
              <a:buChar char="•"/>
            </a:pPr>
            <a:r>
              <a:rPr lang="en-US" sz="2000" dirty="0"/>
              <a:t>Steady State</a:t>
            </a:r>
          </a:p>
          <a:p>
            <a:pPr marL="800100" lvl="1" indent="-342900">
              <a:buFont typeface="Arial" panose="020B0604020202020204" pitchFamily="34" charset="0"/>
              <a:buChar char="•"/>
            </a:pPr>
            <a:r>
              <a:rPr lang="en-US" sz="2000" dirty="0"/>
              <a:t>Incompressible fluid</a:t>
            </a:r>
          </a:p>
          <a:p>
            <a:pPr marL="800100" lvl="1" indent="-342900">
              <a:buFont typeface="Arial" panose="020B0604020202020204" pitchFamily="34" charset="0"/>
              <a:buChar char="•"/>
            </a:pPr>
            <a:r>
              <a:rPr lang="en-US" sz="2000" dirty="0"/>
              <a:t>Inviscid flow</a:t>
            </a:r>
          </a:p>
          <a:p>
            <a:pPr marL="800100" lvl="1" indent="-342900">
              <a:buFont typeface="Arial" panose="020B0604020202020204" pitchFamily="34" charset="0"/>
              <a:buChar char="•"/>
            </a:pPr>
            <a:r>
              <a:rPr lang="en-US" sz="2000" dirty="0"/>
              <a:t>Bulk flow, away from walls</a:t>
            </a:r>
          </a:p>
          <a:p>
            <a:pPr marL="342900" indent="-342900">
              <a:buFont typeface="Arial" panose="020B0604020202020204" pitchFamily="34" charset="0"/>
              <a:buChar char="•"/>
            </a:pPr>
            <a:r>
              <a:rPr lang="en-US" sz="2000" dirty="0"/>
              <a:t>Just a reminder, but densities of gases are so small. So, for regular sized columns, the pressures at the top and bottom of these columns have a negligible change</a:t>
            </a:r>
          </a:p>
        </p:txBody>
      </p:sp>
      <p:sp>
        <p:nvSpPr>
          <p:cNvPr id="3" name="TextBox 2">
            <a:extLst>
              <a:ext uri="{FF2B5EF4-FFF2-40B4-BE49-F238E27FC236}">
                <a16:creationId xmlns:a16="http://schemas.microsoft.com/office/drawing/2014/main" id="{3669565F-6FF9-66C2-89CA-5FEE67DCBC88}"/>
              </a:ext>
            </a:extLst>
          </p:cNvPr>
          <p:cNvSpPr txBox="1"/>
          <p:nvPr/>
        </p:nvSpPr>
        <p:spPr>
          <a:xfrm>
            <a:off x="1" y="3860799"/>
            <a:ext cx="8686800" cy="954107"/>
          </a:xfrm>
          <a:prstGeom prst="rect">
            <a:avLst/>
          </a:prstGeom>
          <a:noFill/>
        </p:spPr>
        <p:txBody>
          <a:bodyPr wrap="square" rtlCol="0">
            <a:spAutoFit/>
          </a:bodyPr>
          <a:lstStyle/>
          <a:p>
            <a:r>
              <a:rPr lang="en-US" sz="2000" dirty="0"/>
              <a:t>Torricelli’s theorem</a:t>
            </a:r>
          </a:p>
          <a:p>
            <a:r>
              <a:rPr lang="en-US" dirty="0"/>
              <a:t>We want to find the exit velocity of a fluid coming out of a hole at the bottom of a column of water</a:t>
            </a:r>
          </a:p>
        </p:txBody>
      </p:sp>
      <p:pic>
        <p:nvPicPr>
          <p:cNvPr id="5" name="Picture 4">
            <a:extLst>
              <a:ext uri="{FF2B5EF4-FFF2-40B4-BE49-F238E27FC236}">
                <a16:creationId xmlns:a16="http://schemas.microsoft.com/office/drawing/2014/main" id="{C2C3F343-7475-650E-4029-90EDC28B65C1}"/>
              </a:ext>
            </a:extLst>
          </p:cNvPr>
          <p:cNvPicPr>
            <a:picLocks noChangeAspect="1"/>
          </p:cNvPicPr>
          <p:nvPr/>
        </p:nvPicPr>
        <p:blipFill>
          <a:blip r:embed="rId2"/>
          <a:stretch>
            <a:fillRect/>
          </a:stretch>
        </p:blipFill>
        <p:spPr>
          <a:xfrm>
            <a:off x="0" y="4893060"/>
            <a:ext cx="2848373" cy="2067213"/>
          </a:xfrm>
          <a:prstGeom prst="rect">
            <a:avLst/>
          </a:prstGeom>
        </p:spPr>
      </p:pic>
      <p:pic>
        <p:nvPicPr>
          <p:cNvPr id="7" name="Picture 6">
            <a:extLst>
              <a:ext uri="{FF2B5EF4-FFF2-40B4-BE49-F238E27FC236}">
                <a16:creationId xmlns:a16="http://schemas.microsoft.com/office/drawing/2014/main" id="{14D5455C-F574-B741-3A28-81266C81963F}"/>
              </a:ext>
            </a:extLst>
          </p:cNvPr>
          <p:cNvPicPr>
            <a:picLocks noChangeAspect="1"/>
          </p:cNvPicPr>
          <p:nvPr/>
        </p:nvPicPr>
        <p:blipFill>
          <a:blip r:embed="rId3"/>
          <a:stretch>
            <a:fillRect/>
          </a:stretch>
        </p:blipFill>
        <p:spPr>
          <a:xfrm>
            <a:off x="3761117" y="4979427"/>
            <a:ext cx="2857899" cy="438211"/>
          </a:xfrm>
          <a:prstGeom prst="rect">
            <a:avLst/>
          </a:prstGeom>
        </p:spPr>
      </p:pic>
      <p:sp>
        <p:nvSpPr>
          <p:cNvPr id="8" name="TextBox 7">
            <a:extLst>
              <a:ext uri="{FF2B5EF4-FFF2-40B4-BE49-F238E27FC236}">
                <a16:creationId xmlns:a16="http://schemas.microsoft.com/office/drawing/2014/main" id="{3F8450E7-FFA8-5E36-8A51-374E1FF4E9F8}"/>
              </a:ext>
            </a:extLst>
          </p:cNvPr>
          <p:cNvSpPr txBox="1"/>
          <p:nvPr/>
        </p:nvSpPr>
        <p:spPr>
          <a:xfrm>
            <a:off x="4199466" y="4605867"/>
            <a:ext cx="2196435" cy="369332"/>
          </a:xfrm>
          <a:prstGeom prst="rect">
            <a:avLst/>
          </a:prstGeom>
          <a:noFill/>
        </p:spPr>
        <p:txBody>
          <a:bodyPr wrap="none" rtlCol="0">
            <a:spAutoFit/>
          </a:bodyPr>
          <a:lstStyle/>
          <a:p>
            <a:r>
              <a:rPr lang="en-US" dirty="0"/>
              <a:t>Mass balance yields</a:t>
            </a:r>
          </a:p>
        </p:txBody>
      </p:sp>
      <p:pic>
        <p:nvPicPr>
          <p:cNvPr id="10" name="Picture 9">
            <a:extLst>
              <a:ext uri="{FF2B5EF4-FFF2-40B4-BE49-F238E27FC236}">
                <a16:creationId xmlns:a16="http://schemas.microsoft.com/office/drawing/2014/main" id="{775D5D34-30CA-6013-B3EE-972C197A1241}"/>
              </a:ext>
            </a:extLst>
          </p:cNvPr>
          <p:cNvPicPr>
            <a:picLocks noChangeAspect="1"/>
          </p:cNvPicPr>
          <p:nvPr/>
        </p:nvPicPr>
        <p:blipFill>
          <a:blip r:embed="rId4"/>
          <a:stretch>
            <a:fillRect/>
          </a:stretch>
        </p:blipFill>
        <p:spPr>
          <a:xfrm>
            <a:off x="3501787" y="5846196"/>
            <a:ext cx="3410426" cy="533474"/>
          </a:xfrm>
          <a:prstGeom prst="rect">
            <a:avLst/>
          </a:prstGeom>
        </p:spPr>
      </p:pic>
      <p:sp>
        <p:nvSpPr>
          <p:cNvPr id="11" name="TextBox 10">
            <a:extLst>
              <a:ext uri="{FF2B5EF4-FFF2-40B4-BE49-F238E27FC236}">
                <a16:creationId xmlns:a16="http://schemas.microsoft.com/office/drawing/2014/main" id="{10DE6CD3-7E7C-E619-36F7-342BADACC51F}"/>
              </a:ext>
            </a:extLst>
          </p:cNvPr>
          <p:cNvSpPr txBox="1"/>
          <p:nvPr/>
        </p:nvSpPr>
        <p:spPr>
          <a:xfrm>
            <a:off x="4250267" y="5571066"/>
            <a:ext cx="1705723" cy="369332"/>
          </a:xfrm>
          <a:prstGeom prst="rect">
            <a:avLst/>
          </a:prstGeom>
          <a:noFill/>
        </p:spPr>
        <p:txBody>
          <a:bodyPr wrap="none" rtlCol="0">
            <a:spAutoFit/>
          </a:bodyPr>
          <a:lstStyle/>
          <a:p>
            <a:r>
              <a:rPr lang="en-US" dirty="0"/>
              <a:t>Energy balance</a:t>
            </a:r>
          </a:p>
        </p:txBody>
      </p:sp>
      <p:pic>
        <p:nvPicPr>
          <p:cNvPr id="15" name="Picture 14">
            <a:extLst>
              <a:ext uri="{FF2B5EF4-FFF2-40B4-BE49-F238E27FC236}">
                <a16:creationId xmlns:a16="http://schemas.microsoft.com/office/drawing/2014/main" id="{489CF4A8-DCB6-F780-EBD6-305A02245AEA}"/>
              </a:ext>
            </a:extLst>
          </p:cNvPr>
          <p:cNvPicPr>
            <a:picLocks noChangeAspect="1"/>
          </p:cNvPicPr>
          <p:nvPr/>
        </p:nvPicPr>
        <p:blipFill>
          <a:blip r:embed="rId5"/>
          <a:stretch>
            <a:fillRect/>
          </a:stretch>
        </p:blipFill>
        <p:spPr>
          <a:xfrm>
            <a:off x="3462633" y="6520864"/>
            <a:ext cx="3353268" cy="809738"/>
          </a:xfrm>
          <a:prstGeom prst="rect">
            <a:avLst/>
          </a:prstGeom>
        </p:spPr>
      </p:pic>
      <p:pic>
        <p:nvPicPr>
          <p:cNvPr id="17" name="Picture 16">
            <a:extLst>
              <a:ext uri="{FF2B5EF4-FFF2-40B4-BE49-F238E27FC236}">
                <a16:creationId xmlns:a16="http://schemas.microsoft.com/office/drawing/2014/main" id="{78BFA460-806E-440D-E7F6-FB710007D659}"/>
              </a:ext>
            </a:extLst>
          </p:cNvPr>
          <p:cNvPicPr>
            <a:picLocks noChangeAspect="1"/>
          </p:cNvPicPr>
          <p:nvPr/>
        </p:nvPicPr>
        <p:blipFill>
          <a:blip r:embed="rId6"/>
          <a:stretch>
            <a:fillRect/>
          </a:stretch>
        </p:blipFill>
        <p:spPr>
          <a:xfrm>
            <a:off x="3979173" y="7413064"/>
            <a:ext cx="2286319" cy="447737"/>
          </a:xfrm>
          <a:prstGeom prst="rect">
            <a:avLst/>
          </a:prstGeom>
        </p:spPr>
      </p:pic>
      <p:sp>
        <p:nvSpPr>
          <p:cNvPr id="18" name="TextBox 17">
            <a:extLst>
              <a:ext uri="{FF2B5EF4-FFF2-40B4-BE49-F238E27FC236}">
                <a16:creationId xmlns:a16="http://schemas.microsoft.com/office/drawing/2014/main" id="{8C173936-F470-DDF8-2B8B-B10F5C079B88}"/>
              </a:ext>
            </a:extLst>
          </p:cNvPr>
          <p:cNvSpPr txBox="1"/>
          <p:nvPr/>
        </p:nvSpPr>
        <p:spPr>
          <a:xfrm>
            <a:off x="2359106" y="7907867"/>
            <a:ext cx="6327694" cy="369332"/>
          </a:xfrm>
          <a:prstGeom prst="rect">
            <a:avLst/>
          </a:prstGeom>
          <a:noFill/>
        </p:spPr>
        <p:txBody>
          <a:bodyPr wrap="none" rtlCol="0">
            <a:spAutoFit/>
          </a:bodyPr>
          <a:lstStyle/>
          <a:p>
            <a:r>
              <a:rPr lang="en-US" dirty="0"/>
              <a:t>If D2 is much smaller than D1, we can make this simplification</a:t>
            </a:r>
          </a:p>
        </p:txBody>
      </p:sp>
      <p:pic>
        <p:nvPicPr>
          <p:cNvPr id="20" name="Picture 19">
            <a:extLst>
              <a:ext uri="{FF2B5EF4-FFF2-40B4-BE49-F238E27FC236}">
                <a16:creationId xmlns:a16="http://schemas.microsoft.com/office/drawing/2014/main" id="{91D76771-8298-E984-0DD3-8E674A6FCCD6}"/>
              </a:ext>
            </a:extLst>
          </p:cNvPr>
          <p:cNvPicPr>
            <a:picLocks noChangeAspect="1"/>
          </p:cNvPicPr>
          <p:nvPr/>
        </p:nvPicPr>
        <p:blipFill>
          <a:blip r:embed="rId7"/>
          <a:stretch>
            <a:fillRect/>
          </a:stretch>
        </p:blipFill>
        <p:spPr>
          <a:xfrm>
            <a:off x="479849" y="7352193"/>
            <a:ext cx="1495634" cy="704948"/>
          </a:xfrm>
          <a:prstGeom prst="rect">
            <a:avLst/>
          </a:prstGeom>
        </p:spPr>
      </p:pic>
      <p:cxnSp>
        <p:nvCxnSpPr>
          <p:cNvPr id="22" name="Straight Arrow Connector 21">
            <a:extLst>
              <a:ext uri="{FF2B5EF4-FFF2-40B4-BE49-F238E27FC236}">
                <a16:creationId xmlns:a16="http://schemas.microsoft.com/office/drawing/2014/main" id="{26BB3DBA-AF63-AAD7-2605-1374CAEC53A4}"/>
              </a:ext>
            </a:extLst>
          </p:cNvPr>
          <p:cNvCxnSpPr>
            <a:cxnSpLocks/>
          </p:cNvCxnSpPr>
          <p:nvPr/>
        </p:nvCxnSpPr>
        <p:spPr>
          <a:xfrm flipH="1" flipV="1">
            <a:off x="2184400" y="7586133"/>
            <a:ext cx="931333" cy="355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5F6C249C-574B-2BC8-570B-15B0AD38821E}"/>
              </a:ext>
            </a:extLst>
          </p:cNvPr>
          <p:cNvSpPr txBox="1"/>
          <p:nvPr/>
        </p:nvSpPr>
        <p:spPr>
          <a:xfrm>
            <a:off x="0" y="8297332"/>
            <a:ext cx="8686800" cy="646331"/>
          </a:xfrm>
          <a:prstGeom prst="rect">
            <a:avLst/>
          </a:prstGeom>
          <a:noFill/>
        </p:spPr>
        <p:txBody>
          <a:bodyPr wrap="square" rtlCol="0">
            <a:spAutoFit/>
          </a:bodyPr>
          <a:lstStyle/>
          <a:p>
            <a:r>
              <a:rPr lang="en-US" dirty="0"/>
              <a:t>When Bernoulli’s Idealized equation goes too far – trying to find out how long this tank will take to empty</a:t>
            </a:r>
          </a:p>
        </p:txBody>
      </p:sp>
      <p:pic>
        <p:nvPicPr>
          <p:cNvPr id="26" name="Picture 25">
            <a:extLst>
              <a:ext uri="{FF2B5EF4-FFF2-40B4-BE49-F238E27FC236}">
                <a16:creationId xmlns:a16="http://schemas.microsoft.com/office/drawing/2014/main" id="{C4E696E0-FCF1-C5EC-0C47-28D04360B3B1}"/>
              </a:ext>
            </a:extLst>
          </p:cNvPr>
          <p:cNvPicPr>
            <a:picLocks noChangeAspect="1"/>
          </p:cNvPicPr>
          <p:nvPr/>
        </p:nvPicPr>
        <p:blipFill>
          <a:blip r:embed="rId8"/>
          <a:stretch>
            <a:fillRect/>
          </a:stretch>
        </p:blipFill>
        <p:spPr>
          <a:xfrm>
            <a:off x="6019526" y="8675853"/>
            <a:ext cx="2396341" cy="3346813"/>
          </a:xfrm>
          <a:prstGeom prst="rect">
            <a:avLst/>
          </a:prstGeom>
        </p:spPr>
      </p:pic>
      <p:pic>
        <p:nvPicPr>
          <p:cNvPr id="28" name="Picture 27">
            <a:extLst>
              <a:ext uri="{FF2B5EF4-FFF2-40B4-BE49-F238E27FC236}">
                <a16:creationId xmlns:a16="http://schemas.microsoft.com/office/drawing/2014/main" id="{1E292828-F562-9D47-C0FA-33D0C83350A4}"/>
              </a:ext>
            </a:extLst>
          </p:cNvPr>
          <p:cNvPicPr>
            <a:picLocks noChangeAspect="1"/>
          </p:cNvPicPr>
          <p:nvPr/>
        </p:nvPicPr>
        <p:blipFill>
          <a:blip r:embed="rId9"/>
          <a:stretch>
            <a:fillRect/>
          </a:stretch>
        </p:blipFill>
        <p:spPr>
          <a:xfrm>
            <a:off x="126724" y="9470977"/>
            <a:ext cx="3962953" cy="666843"/>
          </a:xfrm>
          <a:prstGeom prst="rect">
            <a:avLst/>
          </a:prstGeom>
        </p:spPr>
      </p:pic>
      <p:sp>
        <p:nvSpPr>
          <p:cNvPr id="29" name="TextBox 28">
            <a:extLst>
              <a:ext uri="{FF2B5EF4-FFF2-40B4-BE49-F238E27FC236}">
                <a16:creationId xmlns:a16="http://schemas.microsoft.com/office/drawing/2014/main" id="{012604BF-227F-7D06-C70D-AA9E1A5B9D69}"/>
              </a:ext>
            </a:extLst>
          </p:cNvPr>
          <p:cNvSpPr txBox="1"/>
          <p:nvPr/>
        </p:nvSpPr>
        <p:spPr>
          <a:xfrm>
            <a:off x="846666" y="9008534"/>
            <a:ext cx="1568058" cy="369332"/>
          </a:xfrm>
          <a:prstGeom prst="rect">
            <a:avLst/>
          </a:prstGeom>
          <a:noFill/>
        </p:spPr>
        <p:txBody>
          <a:bodyPr wrap="none" rtlCol="0">
            <a:spAutoFit/>
          </a:bodyPr>
          <a:lstStyle/>
          <a:p>
            <a:r>
              <a:rPr lang="en-US" dirty="0"/>
              <a:t>Mass balance</a:t>
            </a:r>
          </a:p>
        </p:txBody>
      </p:sp>
      <p:pic>
        <p:nvPicPr>
          <p:cNvPr id="31" name="Picture 30">
            <a:extLst>
              <a:ext uri="{FF2B5EF4-FFF2-40B4-BE49-F238E27FC236}">
                <a16:creationId xmlns:a16="http://schemas.microsoft.com/office/drawing/2014/main" id="{89DCA401-BC34-708F-32D1-F67928000575}"/>
              </a:ext>
            </a:extLst>
          </p:cNvPr>
          <p:cNvPicPr>
            <a:picLocks noChangeAspect="1"/>
          </p:cNvPicPr>
          <p:nvPr/>
        </p:nvPicPr>
        <p:blipFill>
          <a:blip r:embed="rId10"/>
          <a:stretch>
            <a:fillRect/>
          </a:stretch>
        </p:blipFill>
        <p:spPr>
          <a:xfrm>
            <a:off x="727448" y="10533014"/>
            <a:ext cx="2219635" cy="676369"/>
          </a:xfrm>
          <a:prstGeom prst="rect">
            <a:avLst/>
          </a:prstGeom>
        </p:spPr>
      </p:pic>
      <p:pic>
        <p:nvPicPr>
          <p:cNvPr id="33" name="Picture 32">
            <a:extLst>
              <a:ext uri="{FF2B5EF4-FFF2-40B4-BE49-F238E27FC236}">
                <a16:creationId xmlns:a16="http://schemas.microsoft.com/office/drawing/2014/main" id="{32576572-4F46-EEF0-0A18-64717E39FFDB}"/>
              </a:ext>
            </a:extLst>
          </p:cNvPr>
          <p:cNvPicPr>
            <a:picLocks noChangeAspect="1"/>
          </p:cNvPicPr>
          <p:nvPr/>
        </p:nvPicPr>
        <p:blipFill>
          <a:blip r:embed="rId11"/>
          <a:stretch>
            <a:fillRect/>
          </a:stretch>
        </p:blipFill>
        <p:spPr>
          <a:xfrm>
            <a:off x="279208" y="11176482"/>
            <a:ext cx="2743583" cy="676369"/>
          </a:xfrm>
          <a:prstGeom prst="rect">
            <a:avLst/>
          </a:prstGeom>
        </p:spPr>
      </p:pic>
      <p:pic>
        <p:nvPicPr>
          <p:cNvPr id="35" name="Picture 34">
            <a:extLst>
              <a:ext uri="{FF2B5EF4-FFF2-40B4-BE49-F238E27FC236}">
                <a16:creationId xmlns:a16="http://schemas.microsoft.com/office/drawing/2014/main" id="{A6F6D669-C336-65C4-AA83-7E0C447C6E58}"/>
              </a:ext>
            </a:extLst>
          </p:cNvPr>
          <p:cNvPicPr>
            <a:picLocks noChangeAspect="1"/>
          </p:cNvPicPr>
          <p:nvPr/>
        </p:nvPicPr>
        <p:blipFill>
          <a:blip r:embed="rId12"/>
          <a:stretch>
            <a:fillRect/>
          </a:stretch>
        </p:blipFill>
        <p:spPr>
          <a:xfrm>
            <a:off x="2934028" y="10329270"/>
            <a:ext cx="2886478" cy="914528"/>
          </a:xfrm>
          <a:prstGeom prst="rect">
            <a:avLst/>
          </a:prstGeom>
        </p:spPr>
      </p:pic>
      <p:sp>
        <p:nvSpPr>
          <p:cNvPr id="36" name="TextBox 35">
            <a:extLst>
              <a:ext uri="{FF2B5EF4-FFF2-40B4-BE49-F238E27FC236}">
                <a16:creationId xmlns:a16="http://schemas.microsoft.com/office/drawing/2014/main" id="{949E08E7-8377-1192-3C87-DA2D5A9E54A9}"/>
              </a:ext>
            </a:extLst>
          </p:cNvPr>
          <p:cNvSpPr txBox="1"/>
          <p:nvPr/>
        </p:nvSpPr>
        <p:spPr>
          <a:xfrm>
            <a:off x="2929467" y="11268670"/>
            <a:ext cx="2997200" cy="923330"/>
          </a:xfrm>
          <a:prstGeom prst="rect">
            <a:avLst/>
          </a:prstGeom>
          <a:noFill/>
        </p:spPr>
        <p:txBody>
          <a:bodyPr wrap="square" rtlCol="0">
            <a:spAutoFit/>
          </a:bodyPr>
          <a:lstStyle/>
          <a:p>
            <a:r>
              <a:rPr lang="en-US" dirty="0"/>
              <a:t>This equation is bad because it doesn’t consider species specific qualities</a:t>
            </a:r>
          </a:p>
        </p:txBody>
      </p:sp>
    </p:spTree>
    <p:extLst>
      <p:ext uri="{BB962C8B-B14F-4D97-AF65-F5344CB8AC3E}">
        <p14:creationId xmlns:p14="http://schemas.microsoft.com/office/powerpoint/2010/main" val="3944560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0C3C00-443A-175B-8AB8-0FAFA07F3D09}"/>
              </a:ext>
            </a:extLst>
          </p:cNvPr>
          <p:cNvSpPr txBox="1"/>
          <p:nvPr/>
        </p:nvSpPr>
        <p:spPr>
          <a:xfrm>
            <a:off x="1777830" y="0"/>
            <a:ext cx="5131148" cy="584775"/>
          </a:xfrm>
          <a:prstGeom prst="rect">
            <a:avLst/>
          </a:prstGeom>
          <a:noFill/>
        </p:spPr>
        <p:txBody>
          <a:bodyPr wrap="none" rtlCol="0">
            <a:spAutoFit/>
          </a:bodyPr>
          <a:lstStyle/>
          <a:p>
            <a:pPr algn="ctr"/>
            <a:r>
              <a:rPr lang="en-US" sz="3200" dirty="0"/>
              <a:t>Conservation of Momentum</a:t>
            </a:r>
          </a:p>
        </p:txBody>
      </p:sp>
      <p:sp>
        <p:nvSpPr>
          <p:cNvPr id="3" name="TextBox 2">
            <a:extLst>
              <a:ext uri="{FF2B5EF4-FFF2-40B4-BE49-F238E27FC236}">
                <a16:creationId xmlns:a16="http://schemas.microsoft.com/office/drawing/2014/main" id="{2B0EE9D3-9EC5-2B2E-9A9D-3110DA1B8714}"/>
              </a:ext>
            </a:extLst>
          </p:cNvPr>
          <p:cNvSpPr txBox="1"/>
          <p:nvPr/>
        </p:nvSpPr>
        <p:spPr>
          <a:xfrm>
            <a:off x="0" y="541866"/>
            <a:ext cx="8686800" cy="400110"/>
          </a:xfrm>
          <a:prstGeom prst="rect">
            <a:avLst/>
          </a:prstGeom>
          <a:noFill/>
        </p:spPr>
        <p:txBody>
          <a:bodyPr wrap="square" rtlCol="0">
            <a:spAutoFit/>
          </a:bodyPr>
          <a:lstStyle/>
          <a:p>
            <a:pPr algn="ctr"/>
            <a:r>
              <a:rPr lang="en-US" sz="2000" dirty="0"/>
              <a:t>Macroscopic</a:t>
            </a:r>
          </a:p>
        </p:txBody>
      </p:sp>
      <p:pic>
        <p:nvPicPr>
          <p:cNvPr id="5" name="Picture 4">
            <a:extLst>
              <a:ext uri="{FF2B5EF4-FFF2-40B4-BE49-F238E27FC236}">
                <a16:creationId xmlns:a16="http://schemas.microsoft.com/office/drawing/2014/main" id="{7D6A0C79-7F92-E3DD-0E84-5214BCC92FC9}"/>
              </a:ext>
            </a:extLst>
          </p:cNvPr>
          <p:cNvPicPr>
            <a:picLocks noChangeAspect="1"/>
          </p:cNvPicPr>
          <p:nvPr/>
        </p:nvPicPr>
        <p:blipFill>
          <a:blip r:embed="rId2"/>
          <a:stretch>
            <a:fillRect/>
          </a:stretch>
        </p:blipFill>
        <p:spPr>
          <a:xfrm>
            <a:off x="0" y="981588"/>
            <a:ext cx="8525269" cy="305346"/>
          </a:xfrm>
          <a:prstGeom prst="rect">
            <a:avLst/>
          </a:prstGeom>
        </p:spPr>
      </p:pic>
      <p:sp>
        <p:nvSpPr>
          <p:cNvPr id="6" name="TextBox 5">
            <a:extLst>
              <a:ext uri="{FF2B5EF4-FFF2-40B4-BE49-F238E27FC236}">
                <a16:creationId xmlns:a16="http://schemas.microsoft.com/office/drawing/2014/main" id="{ABDC6182-90A7-12C4-2EC0-DBF8BBE05F24}"/>
              </a:ext>
            </a:extLst>
          </p:cNvPr>
          <p:cNvSpPr txBox="1"/>
          <p:nvPr/>
        </p:nvSpPr>
        <p:spPr>
          <a:xfrm>
            <a:off x="1286933" y="1473200"/>
            <a:ext cx="6123664" cy="369332"/>
          </a:xfrm>
          <a:prstGeom prst="rect">
            <a:avLst/>
          </a:prstGeom>
          <a:noFill/>
        </p:spPr>
        <p:txBody>
          <a:bodyPr wrap="none" rtlCol="0">
            <a:spAutoFit/>
          </a:bodyPr>
          <a:lstStyle/>
          <a:p>
            <a:r>
              <a:rPr lang="en-US" dirty="0"/>
              <a:t>To make our conservation equation, we look to Newton’s 2nd</a:t>
            </a:r>
          </a:p>
        </p:txBody>
      </p:sp>
      <p:pic>
        <p:nvPicPr>
          <p:cNvPr id="8" name="Picture 7">
            <a:extLst>
              <a:ext uri="{FF2B5EF4-FFF2-40B4-BE49-F238E27FC236}">
                <a16:creationId xmlns:a16="http://schemas.microsoft.com/office/drawing/2014/main" id="{6817C38E-8722-E3CB-F015-2295B0793423}"/>
              </a:ext>
            </a:extLst>
          </p:cNvPr>
          <p:cNvPicPr>
            <a:picLocks noChangeAspect="1"/>
          </p:cNvPicPr>
          <p:nvPr/>
        </p:nvPicPr>
        <p:blipFill>
          <a:blip r:embed="rId3"/>
          <a:stretch>
            <a:fillRect/>
          </a:stretch>
        </p:blipFill>
        <p:spPr>
          <a:xfrm>
            <a:off x="1080087" y="1984829"/>
            <a:ext cx="6763694" cy="1076475"/>
          </a:xfrm>
          <a:prstGeom prst="rect">
            <a:avLst/>
          </a:prstGeom>
        </p:spPr>
      </p:pic>
      <p:pic>
        <p:nvPicPr>
          <p:cNvPr id="10" name="Picture 9">
            <a:extLst>
              <a:ext uri="{FF2B5EF4-FFF2-40B4-BE49-F238E27FC236}">
                <a16:creationId xmlns:a16="http://schemas.microsoft.com/office/drawing/2014/main" id="{B8785284-1640-22F0-F0BB-498E2ADBB97C}"/>
              </a:ext>
            </a:extLst>
          </p:cNvPr>
          <p:cNvPicPr>
            <a:picLocks noChangeAspect="1"/>
          </p:cNvPicPr>
          <p:nvPr/>
        </p:nvPicPr>
        <p:blipFill>
          <a:blip r:embed="rId4"/>
          <a:stretch>
            <a:fillRect/>
          </a:stretch>
        </p:blipFill>
        <p:spPr>
          <a:xfrm>
            <a:off x="643492" y="3095000"/>
            <a:ext cx="7230484" cy="1362265"/>
          </a:xfrm>
          <a:prstGeom prst="rect">
            <a:avLst/>
          </a:prstGeom>
        </p:spPr>
      </p:pic>
      <p:pic>
        <p:nvPicPr>
          <p:cNvPr id="12" name="Picture 11">
            <a:extLst>
              <a:ext uri="{FF2B5EF4-FFF2-40B4-BE49-F238E27FC236}">
                <a16:creationId xmlns:a16="http://schemas.microsoft.com/office/drawing/2014/main" id="{82B32B81-5C98-AA13-AA25-179E86F04358}"/>
              </a:ext>
            </a:extLst>
          </p:cNvPr>
          <p:cNvPicPr>
            <a:picLocks noChangeAspect="1"/>
          </p:cNvPicPr>
          <p:nvPr/>
        </p:nvPicPr>
        <p:blipFill>
          <a:blip r:embed="rId5"/>
          <a:stretch>
            <a:fillRect/>
          </a:stretch>
        </p:blipFill>
        <p:spPr>
          <a:xfrm>
            <a:off x="2341297" y="4576614"/>
            <a:ext cx="3801005" cy="2124371"/>
          </a:xfrm>
          <a:prstGeom prst="rect">
            <a:avLst/>
          </a:prstGeom>
        </p:spPr>
      </p:pic>
      <p:pic>
        <p:nvPicPr>
          <p:cNvPr id="14" name="Picture 13">
            <a:extLst>
              <a:ext uri="{FF2B5EF4-FFF2-40B4-BE49-F238E27FC236}">
                <a16:creationId xmlns:a16="http://schemas.microsoft.com/office/drawing/2014/main" id="{1100E442-744C-C97E-81EF-D99942740A4A}"/>
              </a:ext>
            </a:extLst>
          </p:cNvPr>
          <p:cNvPicPr>
            <a:picLocks noChangeAspect="1"/>
          </p:cNvPicPr>
          <p:nvPr/>
        </p:nvPicPr>
        <p:blipFill>
          <a:blip r:embed="rId6"/>
          <a:stretch>
            <a:fillRect/>
          </a:stretch>
        </p:blipFill>
        <p:spPr>
          <a:xfrm>
            <a:off x="1219835" y="7111829"/>
            <a:ext cx="6077798" cy="2438740"/>
          </a:xfrm>
          <a:prstGeom prst="rect">
            <a:avLst/>
          </a:prstGeom>
        </p:spPr>
      </p:pic>
      <p:sp>
        <p:nvSpPr>
          <p:cNvPr id="15" name="TextBox 14">
            <a:extLst>
              <a:ext uri="{FF2B5EF4-FFF2-40B4-BE49-F238E27FC236}">
                <a16:creationId xmlns:a16="http://schemas.microsoft.com/office/drawing/2014/main" id="{08FE06C8-9AE0-B7A2-EEC4-5DAE1071FC84}"/>
              </a:ext>
            </a:extLst>
          </p:cNvPr>
          <p:cNvSpPr txBox="1"/>
          <p:nvPr/>
        </p:nvSpPr>
        <p:spPr>
          <a:xfrm>
            <a:off x="1862666" y="6756400"/>
            <a:ext cx="5018169" cy="369332"/>
          </a:xfrm>
          <a:prstGeom prst="rect">
            <a:avLst/>
          </a:prstGeom>
          <a:noFill/>
        </p:spPr>
        <p:txBody>
          <a:bodyPr wrap="none" rtlCol="0">
            <a:spAutoFit/>
          </a:bodyPr>
          <a:lstStyle/>
          <a:p>
            <a:r>
              <a:rPr lang="en-US" dirty="0"/>
              <a:t>Our General conservation of momentum formula</a:t>
            </a:r>
          </a:p>
        </p:txBody>
      </p:sp>
    </p:spTree>
    <p:extLst>
      <p:ext uri="{BB962C8B-B14F-4D97-AF65-F5344CB8AC3E}">
        <p14:creationId xmlns:p14="http://schemas.microsoft.com/office/powerpoint/2010/main" val="3014491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962A8E-C00C-0A06-764F-B3FD77E88B93}"/>
              </a:ext>
            </a:extLst>
          </p:cNvPr>
          <p:cNvSpPr txBox="1"/>
          <p:nvPr/>
        </p:nvSpPr>
        <p:spPr>
          <a:xfrm>
            <a:off x="1236133" y="0"/>
            <a:ext cx="5912068" cy="369332"/>
          </a:xfrm>
          <a:prstGeom prst="rect">
            <a:avLst/>
          </a:prstGeom>
          <a:noFill/>
        </p:spPr>
        <p:txBody>
          <a:bodyPr wrap="none" rtlCol="0">
            <a:spAutoFit/>
          </a:bodyPr>
          <a:lstStyle/>
          <a:p>
            <a:r>
              <a:rPr lang="en-US" dirty="0"/>
              <a:t>Let's look at an example of fluid flow through a curved pipe</a:t>
            </a:r>
          </a:p>
        </p:txBody>
      </p:sp>
      <p:pic>
        <p:nvPicPr>
          <p:cNvPr id="4" name="Picture 3">
            <a:extLst>
              <a:ext uri="{FF2B5EF4-FFF2-40B4-BE49-F238E27FC236}">
                <a16:creationId xmlns:a16="http://schemas.microsoft.com/office/drawing/2014/main" id="{4B76605E-298B-01E6-088B-9A7456F4E0B0}"/>
              </a:ext>
            </a:extLst>
          </p:cNvPr>
          <p:cNvPicPr>
            <a:picLocks noChangeAspect="1"/>
          </p:cNvPicPr>
          <p:nvPr/>
        </p:nvPicPr>
        <p:blipFill>
          <a:blip r:embed="rId2"/>
          <a:stretch>
            <a:fillRect/>
          </a:stretch>
        </p:blipFill>
        <p:spPr>
          <a:xfrm>
            <a:off x="5254944" y="525770"/>
            <a:ext cx="3019846" cy="3181794"/>
          </a:xfrm>
          <a:prstGeom prst="rect">
            <a:avLst/>
          </a:prstGeom>
        </p:spPr>
      </p:pic>
      <p:sp>
        <p:nvSpPr>
          <p:cNvPr id="5" name="Rectangle 4">
            <a:extLst>
              <a:ext uri="{FF2B5EF4-FFF2-40B4-BE49-F238E27FC236}">
                <a16:creationId xmlns:a16="http://schemas.microsoft.com/office/drawing/2014/main" id="{7C24002B-DFB3-F21F-DE76-642AD82CDAFA}"/>
              </a:ext>
            </a:extLst>
          </p:cNvPr>
          <p:cNvSpPr/>
          <p:nvPr/>
        </p:nvSpPr>
        <p:spPr>
          <a:xfrm>
            <a:off x="7535333" y="1710268"/>
            <a:ext cx="931334" cy="23706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8CB4FA7-B888-9BB1-1189-AC6763F30E15}"/>
              </a:ext>
            </a:extLst>
          </p:cNvPr>
          <p:cNvPicPr>
            <a:picLocks noChangeAspect="1"/>
          </p:cNvPicPr>
          <p:nvPr/>
        </p:nvPicPr>
        <p:blipFill>
          <a:blip r:embed="rId3"/>
          <a:stretch>
            <a:fillRect/>
          </a:stretch>
        </p:blipFill>
        <p:spPr>
          <a:xfrm>
            <a:off x="371678" y="1882726"/>
            <a:ext cx="4658375" cy="704948"/>
          </a:xfrm>
          <a:prstGeom prst="rect">
            <a:avLst/>
          </a:prstGeom>
        </p:spPr>
      </p:pic>
      <p:sp>
        <p:nvSpPr>
          <p:cNvPr id="8" name="TextBox 7">
            <a:extLst>
              <a:ext uri="{FF2B5EF4-FFF2-40B4-BE49-F238E27FC236}">
                <a16:creationId xmlns:a16="http://schemas.microsoft.com/office/drawing/2014/main" id="{94362D9D-4A6D-7888-A0B4-C1DBD51A2627}"/>
              </a:ext>
            </a:extLst>
          </p:cNvPr>
          <p:cNvSpPr txBox="1"/>
          <p:nvPr/>
        </p:nvSpPr>
        <p:spPr>
          <a:xfrm>
            <a:off x="558800" y="1219200"/>
            <a:ext cx="3064557" cy="646331"/>
          </a:xfrm>
          <a:prstGeom prst="rect">
            <a:avLst/>
          </a:prstGeom>
          <a:noFill/>
        </p:spPr>
        <p:txBody>
          <a:bodyPr wrap="none" rtlCol="0">
            <a:spAutoFit/>
          </a:bodyPr>
          <a:lstStyle/>
          <a:p>
            <a:r>
              <a:rPr lang="en-US" dirty="0"/>
              <a:t>Assumptions:</a:t>
            </a:r>
          </a:p>
          <a:p>
            <a:r>
              <a:rPr lang="en-US" dirty="0"/>
              <a:t>Steady state, incompressible</a:t>
            </a:r>
          </a:p>
        </p:txBody>
      </p:sp>
      <p:pic>
        <p:nvPicPr>
          <p:cNvPr id="12" name="Picture 11">
            <a:extLst>
              <a:ext uri="{FF2B5EF4-FFF2-40B4-BE49-F238E27FC236}">
                <a16:creationId xmlns:a16="http://schemas.microsoft.com/office/drawing/2014/main" id="{D7ED339F-45FC-A1F1-92D5-32BBB8A448AC}"/>
              </a:ext>
            </a:extLst>
          </p:cNvPr>
          <p:cNvPicPr>
            <a:picLocks noChangeAspect="1"/>
          </p:cNvPicPr>
          <p:nvPr/>
        </p:nvPicPr>
        <p:blipFill>
          <a:blip r:embed="rId4"/>
          <a:stretch>
            <a:fillRect/>
          </a:stretch>
        </p:blipFill>
        <p:spPr>
          <a:xfrm>
            <a:off x="755397" y="2605592"/>
            <a:ext cx="3620005" cy="342948"/>
          </a:xfrm>
          <a:prstGeom prst="rect">
            <a:avLst/>
          </a:prstGeom>
        </p:spPr>
      </p:pic>
      <p:pic>
        <p:nvPicPr>
          <p:cNvPr id="14" name="Picture 13">
            <a:extLst>
              <a:ext uri="{FF2B5EF4-FFF2-40B4-BE49-F238E27FC236}">
                <a16:creationId xmlns:a16="http://schemas.microsoft.com/office/drawing/2014/main" id="{5308B0C6-4CB3-635B-3BDA-624D1DDD49DD}"/>
              </a:ext>
            </a:extLst>
          </p:cNvPr>
          <p:cNvPicPr>
            <a:picLocks noChangeAspect="1"/>
          </p:cNvPicPr>
          <p:nvPr/>
        </p:nvPicPr>
        <p:blipFill>
          <a:blip r:embed="rId5"/>
          <a:stretch>
            <a:fillRect/>
          </a:stretch>
        </p:blipFill>
        <p:spPr>
          <a:xfrm>
            <a:off x="196512" y="2967005"/>
            <a:ext cx="4839375" cy="466790"/>
          </a:xfrm>
          <a:prstGeom prst="rect">
            <a:avLst/>
          </a:prstGeom>
        </p:spPr>
      </p:pic>
      <p:pic>
        <p:nvPicPr>
          <p:cNvPr id="16" name="Picture 15">
            <a:extLst>
              <a:ext uri="{FF2B5EF4-FFF2-40B4-BE49-F238E27FC236}">
                <a16:creationId xmlns:a16="http://schemas.microsoft.com/office/drawing/2014/main" id="{7712818B-8A61-0DE1-A8B1-2394043308CE}"/>
              </a:ext>
            </a:extLst>
          </p:cNvPr>
          <p:cNvPicPr>
            <a:picLocks noChangeAspect="1"/>
          </p:cNvPicPr>
          <p:nvPr/>
        </p:nvPicPr>
        <p:blipFill>
          <a:blip r:embed="rId6"/>
          <a:stretch>
            <a:fillRect/>
          </a:stretch>
        </p:blipFill>
        <p:spPr>
          <a:xfrm>
            <a:off x="126638" y="3495042"/>
            <a:ext cx="5182323" cy="1476581"/>
          </a:xfrm>
          <a:prstGeom prst="rect">
            <a:avLst/>
          </a:prstGeom>
        </p:spPr>
      </p:pic>
      <p:pic>
        <p:nvPicPr>
          <p:cNvPr id="18" name="Picture 17">
            <a:extLst>
              <a:ext uri="{FF2B5EF4-FFF2-40B4-BE49-F238E27FC236}">
                <a16:creationId xmlns:a16="http://schemas.microsoft.com/office/drawing/2014/main" id="{CEE329B6-85EB-B1A8-B655-B4862C5A515E}"/>
              </a:ext>
            </a:extLst>
          </p:cNvPr>
          <p:cNvPicPr>
            <a:picLocks noChangeAspect="1"/>
          </p:cNvPicPr>
          <p:nvPr/>
        </p:nvPicPr>
        <p:blipFill>
          <a:blip r:embed="rId7"/>
          <a:stretch>
            <a:fillRect/>
          </a:stretch>
        </p:blipFill>
        <p:spPr>
          <a:xfrm>
            <a:off x="5716425" y="3933693"/>
            <a:ext cx="2333951" cy="1886213"/>
          </a:xfrm>
          <a:prstGeom prst="rect">
            <a:avLst/>
          </a:prstGeom>
        </p:spPr>
      </p:pic>
      <p:pic>
        <p:nvPicPr>
          <p:cNvPr id="20" name="Picture 19">
            <a:extLst>
              <a:ext uri="{FF2B5EF4-FFF2-40B4-BE49-F238E27FC236}">
                <a16:creationId xmlns:a16="http://schemas.microsoft.com/office/drawing/2014/main" id="{1FF23E5B-15CA-FB48-EFEB-C25F4F12933B}"/>
              </a:ext>
            </a:extLst>
          </p:cNvPr>
          <p:cNvPicPr>
            <a:picLocks noChangeAspect="1"/>
          </p:cNvPicPr>
          <p:nvPr/>
        </p:nvPicPr>
        <p:blipFill>
          <a:blip r:embed="rId8"/>
          <a:stretch>
            <a:fillRect/>
          </a:stretch>
        </p:blipFill>
        <p:spPr>
          <a:xfrm>
            <a:off x="0" y="5050329"/>
            <a:ext cx="5410955" cy="533474"/>
          </a:xfrm>
          <a:prstGeom prst="rect">
            <a:avLst/>
          </a:prstGeom>
        </p:spPr>
      </p:pic>
      <p:pic>
        <p:nvPicPr>
          <p:cNvPr id="22" name="Picture 21">
            <a:extLst>
              <a:ext uri="{FF2B5EF4-FFF2-40B4-BE49-F238E27FC236}">
                <a16:creationId xmlns:a16="http://schemas.microsoft.com/office/drawing/2014/main" id="{6A1E13EA-1D15-3703-5DB2-02A4B7649DFE}"/>
              </a:ext>
            </a:extLst>
          </p:cNvPr>
          <p:cNvPicPr>
            <a:picLocks noChangeAspect="1"/>
          </p:cNvPicPr>
          <p:nvPr/>
        </p:nvPicPr>
        <p:blipFill>
          <a:blip r:embed="rId9"/>
          <a:stretch>
            <a:fillRect/>
          </a:stretch>
        </p:blipFill>
        <p:spPr>
          <a:xfrm>
            <a:off x="210277" y="5988523"/>
            <a:ext cx="4744112" cy="790685"/>
          </a:xfrm>
          <a:prstGeom prst="rect">
            <a:avLst/>
          </a:prstGeom>
        </p:spPr>
      </p:pic>
      <p:pic>
        <p:nvPicPr>
          <p:cNvPr id="24" name="Picture 23">
            <a:extLst>
              <a:ext uri="{FF2B5EF4-FFF2-40B4-BE49-F238E27FC236}">
                <a16:creationId xmlns:a16="http://schemas.microsoft.com/office/drawing/2014/main" id="{BDB2767A-A5C0-DA98-93C9-446F92AEEF19}"/>
              </a:ext>
            </a:extLst>
          </p:cNvPr>
          <p:cNvPicPr>
            <a:picLocks noChangeAspect="1"/>
          </p:cNvPicPr>
          <p:nvPr/>
        </p:nvPicPr>
        <p:blipFill>
          <a:blip r:embed="rId10"/>
          <a:stretch>
            <a:fillRect/>
          </a:stretch>
        </p:blipFill>
        <p:spPr>
          <a:xfrm>
            <a:off x="0" y="5559398"/>
            <a:ext cx="5658640" cy="362001"/>
          </a:xfrm>
          <a:prstGeom prst="rect">
            <a:avLst/>
          </a:prstGeom>
        </p:spPr>
      </p:pic>
      <p:pic>
        <p:nvPicPr>
          <p:cNvPr id="26" name="Picture 25">
            <a:extLst>
              <a:ext uri="{FF2B5EF4-FFF2-40B4-BE49-F238E27FC236}">
                <a16:creationId xmlns:a16="http://schemas.microsoft.com/office/drawing/2014/main" id="{1081D111-18C2-36DD-AF9B-60C836436067}"/>
              </a:ext>
            </a:extLst>
          </p:cNvPr>
          <p:cNvPicPr>
            <a:picLocks noChangeAspect="1"/>
          </p:cNvPicPr>
          <p:nvPr/>
        </p:nvPicPr>
        <p:blipFill>
          <a:blip r:embed="rId11"/>
          <a:stretch>
            <a:fillRect/>
          </a:stretch>
        </p:blipFill>
        <p:spPr>
          <a:xfrm>
            <a:off x="247333" y="6898182"/>
            <a:ext cx="4534533" cy="495369"/>
          </a:xfrm>
          <a:prstGeom prst="rect">
            <a:avLst/>
          </a:prstGeom>
        </p:spPr>
      </p:pic>
      <p:pic>
        <p:nvPicPr>
          <p:cNvPr id="28" name="Picture 27">
            <a:extLst>
              <a:ext uri="{FF2B5EF4-FFF2-40B4-BE49-F238E27FC236}">
                <a16:creationId xmlns:a16="http://schemas.microsoft.com/office/drawing/2014/main" id="{3A06345F-6209-8E18-5FBD-D2DA0A0B269F}"/>
              </a:ext>
            </a:extLst>
          </p:cNvPr>
          <p:cNvPicPr>
            <a:picLocks noChangeAspect="1"/>
          </p:cNvPicPr>
          <p:nvPr/>
        </p:nvPicPr>
        <p:blipFill>
          <a:blip r:embed="rId12"/>
          <a:stretch>
            <a:fillRect/>
          </a:stretch>
        </p:blipFill>
        <p:spPr>
          <a:xfrm>
            <a:off x="364817" y="473019"/>
            <a:ext cx="4401164" cy="781159"/>
          </a:xfrm>
          <a:prstGeom prst="rect">
            <a:avLst/>
          </a:prstGeom>
        </p:spPr>
      </p:pic>
      <p:sp>
        <p:nvSpPr>
          <p:cNvPr id="29" name="TextBox 28">
            <a:extLst>
              <a:ext uri="{FF2B5EF4-FFF2-40B4-BE49-F238E27FC236}">
                <a16:creationId xmlns:a16="http://schemas.microsoft.com/office/drawing/2014/main" id="{26FD8B8D-4054-6517-82B3-46655F5611E3}"/>
              </a:ext>
            </a:extLst>
          </p:cNvPr>
          <p:cNvSpPr txBox="1"/>
          <p:nvPr/>
        </p:nvSpPr>
        <p:spPr>
          <a:xfrm>
            <a:off x="4927600" y="5858933"/>
            <a:ext cx="37592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Why no gravity? We aren’t given volume details and wouldn’t be able to know mass of the fluid in the pipe. We would also need to know mass of the pipe itself</a:t>
            </a:r>
          </a:p>
          <a:p>
            <a:pPr marL="285750" indent="-285750">
              <a:buFont typeface="Arial" panose="020B0604020202020204" pitchFamily="34" charset="0"/>
              <a:buChar char="•"/>
            </a:pPr>
            <a:r>
              <a:rPr lang="en-US" dirty="0"/>
              <a:t>Just trying to display effect of momentum on the system</a:t>
            </a:r>
          </a:p>
        </p:txBody>
      </p:sp>
      <p:sp>
        <p:nvSpPr>
          <p:cNvPr id="30" name="TextBox 29">
            <a:extLst>
              <a:ext uri="{FF2B5EF4-FFF2-40B4-BE49-F238E27FC236}">
                <a16:creationId xmlns:a16="http://schemas.microsoft.com/office/drawing/2014/main" id="{EEA84A65-0826-9BAB-08E5-341B2EF492FE}"/>
              </a:ext>
            </a:extLst>
          </p:cNvPr>
          <p:cNvSpPr txBox="1"/>
          <p:nvPr/>
        </p:nvSpPr>
        <p:spPr>
          <a:xfrm>
            <a:off x="135467" y="7450666"/>
            <a:ext cx="2990883" cy="369332"/>
          </a:xfrm>
          <a:prstGeom prst="rect">
            <a:avLst/>
          </a:prstGeom>
          <a:noFill/>
        </p:spPr>
        <p:txBody>
          <a:bodyPr wrap="none" rtlCol="0">
            <a:spAutoFit/>
          </a:bodyPr>
          <a:lstStyle/>
          <a:p>
            <a:pPr marL="285750" indent="-285750">
              <a:buFont typeface="Arial" panose="020B0604020202020204" pitchFamily="34" charset="0"/>
              <a:buChar char="•"/>
            </a:pPr>
            <a:r>
              <a:rPr lang="en-US" dirty="0"/>
              <a:t>Now for a nozzle example</a:t>
            </a:r>
          </a:p>
        </p:txBody>
      </p:sp>
      <p:pic>
        <p:nvPicPr>
          <p:cNvPr id="32" name="Picture 31">
            <a:extLst>
              <a:ext uri="{FF2B5EF4-FFF2-40B4-BE49-F238E27FC236}">
                <a16:creationId xmlns:a16="http://schemas.microsoft.com/office/drawing/2014/main" id="{79A381D3-DE4F-6FA0-1BE1-0DD94A0EF237}"/>
              </a:ext>
            </a:extLst>
          </p:cNvPr>
          <p:cNvPicPr>
            <a:picLocks noChangeAspect="1"/>
          </p:cNvPicPr>
          <p:nvPr/>
        </p:nvPicPr>
        <p:blipFill>
          <a:blip r:embed="rId13"/>
          <a:stretch>
            <a:fillRect/>
          </a:stretch>
        </p:blipFill>
        <p:spPr>
          <a:xfrm>
            <a:off x="372352" y="7931030"/>
            <a:ext cx="2591162" cy="1714739"/>
          </a:xfrm>
          <a:prstGeom prst="rect">
            <a:avLst/>
          </a:prstGeom>
        </p:spPr>
      </p:pic>
      <p:pic>
        <p:nvPicPr>
          <p:cNvPr id="34" name="Picture 33">
            <a:extLst>
              <a:ext uri="{FF2B5EF4-FFF2-40B4-BE49-F238E27FC236}">
                <a16:creationId xmlns:a16="http://schemas.microsoft.com/office/drawing/2014/main" id="{10D134B6-7CDC-197E-AF26-27F871D79006}"/>
              </a:ext>
            </a:extLst>
          </p:cNvPr>
          <p:cNvPicPr>
            <a:picLocks noChangeAspect="1"/>
          </p:cNvPicPr>
          <p:nvPr/>
        </p:nvPicPr>
        <p:blipFill>
          <a:blip r:embed="rId14"/>
          <a:stretch>
            <a:fillRect/>
          </a:stretch>
        </p:blipFill>
        <p:spPr>
          <a:xfrm>
            <a:off x="3308007" y="7767594"/>
            <a:ext cx="4915586" cy="619211"/>
          </a:xfrm>
          <a:prstGeom prst="rect">
            <a:avLst/>
          </a:prstGeom>
        </p:spPr>
      </p:pic>
      <p:pic>
        <p:nvPicPr>
          <p:cNvPr id="36" name="Picture 35">
            <a:extLst>
              <a:ext uri="{FF2B5EF4-FFF2-40B4-BE49-F238E27FC236}">
                <a16:creationId xmlns:a16="http://schemas.microsoft.com/office/drawing/2014/main" id="{5BAD265B-2F1B-1D78-2A54-20710226BFF3}"/>
              </a:ext>
            </a:extLst>
          </p:cNvPr>
          <p:cNvPicPr>
            <a:picLocks noChangeAspect="1"/>
          </p:cNvPicPr>
          <p:nvPr/>
        </p:nvPicPr>
        <p:blipFill>
          <a:blip r:embed="rId15"/>
          <a:stretch>
            <a:fillRect/>
          </a:stretch>
        </p:blipFill>
        <p:spPr>
          <a:xfrm>
            <a:off x="3420224" y="8346495"/>
            <a:ext cx="4420217" cy="714475"/>
          </a:xfrm>
          <a:prstGeom prst="rect">
            <a:avLst/>
          </a:prstGeom>
        </p:spPr>
      </p:pic>
      <p:pic>
        <p:nvPicPr>
          <p:cNvPr id="40" name="Picture 39">
            <a:extLst>
              <a:ext uri="{FF2B5EF4-FFF2-40B4-BE49-F238E27FC236}">
                <a16:creationId xmlns:a16="http://schemas.microsoft.com/office/drawing/2014/main" id="{C2AD7417-7852-3FCA-4BFD-BD12F97F8C44}"/>
              </a:ext>
            </a:extLst>
          </p:cNvPr>
          <p:cNvPicPr>
            <a:picLocks noChangeAspect="1"/>
          </p:cNvPicPr>
          <p:nvPr/>
        </p:nvPicPr>
        <p:blipFill>
          <a:blip r:embed="rId16"/>
          <a:stretch>
            <a:fillRect/>
          </a:stretch>
        </p:blipFill>
        <p:spPr>
          <a:xfrm>
            <a:off x="3270971" y="9400579"/>
            <a:ext cx="4820323" cy="943107"/>
          </a:xfrm>
          <a:prstGeom prst="rect">
            <a:avLst/>
          </a:prstGeom>
        </p:spPr>
      </p:pic>
      <p:sp>
        <p:nvSpPr>
          <p:cNvPr id="41" name="TextBox 40">
            <a:extLst>
              <a:ext uri="{FF2B5EF4-FFF2-40B4-BE49-F238E27FC236}">
                <a16:creationId xmlns:a16="http://schemas.microsoft.com/office/drawing/2014/main" id="{7B2D4D63-B5E4-2267-1999-16F7716A8329}"/>
              </a:ext>
            </a:extLst>
          </p:cNvPr>
          <p:cNvSpPr txBox="1"/>
          <p:nvPr/>
        </p:nvSpPr>
        <p:spPr>
          <a:xfrm>
            <a:off x="3166533" y="9008533"/>
            <a:ext cx="5109027" cy="369332"/>
          </a:xfrm>
          <a:prstGeom prst="rect">
            <a:avLst/>
          </a:prstGeom>
          <a:noFill/>
        </p:spPr>
        <p:txBody>
          <a:bodyPr wrap="none" rtlCol="0">
            <a:spAutoFit/>
          </a:bodyPr>
          <a:lstStyle/>
          <a:p>
            <a:r>
              <a:rPr lang="en-US" dirty="0"/>
              <a:t>No need for Cons. of mass because no mass flow</a:t>
            </a:r>
          </a:p>
        </p:txBody>
      </p:sp>
      <p:pic>
        <p:nvPicPr>
          <p:cNvPr id="43" name="Picture 42">
            <a:extLst>
              <a:ext uri="{FF2B5EF4-FFF2-40B4-BE49-F238E27FC236}">
                <a16:creationId xmlns:a16="http://schemas.microsoft.com/office/drawing/2014/main" id="{5EC2C02B-D781-B9E3-8597-A5C1007C6FED}"/>
              </a:ext>
            </a:extLst>
          </p:cNvPr>
          <p:cNvPicPr>
            <a:picLocks noChangeAspect="1"/>
          </p:cNvPicPr>
          <p:nvPr/>
        </p:nvPicPr>
        <p:blipFill>
          <a:blip r:embed="rId17"/>
          <a:stretch>
            <a:fillRect/>
          </a:stretch>
        </p:blipFill>
        <p:spPr>
          <a:xfrm>
            <a:off x="2996431" y="10306021"/>
            <a:ext cx="3439005" cy="419158"/>
          </a:xfrm>
          <a:prstGeom prst="rect">
            <a:avLst/>
          </a:prstGeom>
        </p:spPr>
      </p:pic>
      <p:pic>
        <p:nvPicPr>
          <p:cNvPr id="45" name="Picture 44">
            <a:extLst>
              <a:ext uri="{FF2B5EF4-FFF2-40B4-BE49-F238E27FC236}">
                <a16:creationId xmlns:a16="http://schemas.microsoft.com/office/drawing/2014/main" id="{3CA67FD6-4FBB-2C1F-DC36-99112972C7B3}"/>
              </a:ext>
            </a:extLst>
          </p:cNvPr>
          <p:cNvPicPr>
            <a:picLocks noChangeAspect="1"/>
          </p:cNvPicPr>
          <p:nvPr/>
        </p:nvPicPr>
        <p:blipFill>
          <a:blip r:embed="rId18"/>
          <a:stretch>
            <a:fillRect/>
          </a:stretch>
        </p:blipFill>
        <p:spPr>
          <a:xfrm>
            <a:off x="6558895" y="10257298"/>
            <a:ext cx="1800476" cy="495369"/>
          </a:xfrm>
          <a:prstGeom prst="rect">
            <a:avLst/>
          </a:prstGeom>
        </p:spPr>
      </p:pic>
      <p:pic>
        <p:nvPicPr>
          <p:cNvPr id="47" name="Picture 46">
            <a:extLst>
              <a:ext uri="{FF2B5EF4-FFF2-40B4-BE49-F238E27FC236}">
                <a16:creationId xmlns:a16="http://schemas.microsoft.com/office/drawing/2014/main" id="{E2504D8D-602B-A110-FEA2-D3EA057C3D0A}"/>
              </a:ext>
            </a:extLst>
          </p:cNvPr>
          <p:cNvPicPr>
            <a:picLocks noChangeAspect="1"/>
          </p:cNvPicPr>
          <p:nvPr/>
        </p:nvPicPr>
        <p:blipFill>
          <a:blip r:embed="rId19"/>
          <a:stretch>
            <a:fillRect/>
          </a:stretch>
        </p:blipFill>
        <p:spPr>
          <a:xfrm>
            <a:off x="290876" y="9772355"/>
            <a:ext cx="2381582" cy="2114845"/>
          </a:xfrm>
          <a:prstGeom prst="rect">
            <a:avLst/>
          </a:prstGeom>
        </p:spPr>
      </p:pic>
      <p:sp>
        <p:nvSpPr>
          <p:cNvPr id="48" name="TextBox 47">
            <a:extLst>
              <a:ext uri="{FF2B5EF4-FFF2-40B4-BE49-F238E27FC236}">
                <a16:creationId xmlns:a16="http://schemas.microsoft.com/office/drawing/2014/main" id="{B204A881-CC97-92A2-ECD3-5FEFD1C440E7}"/>
              </a:ext>
            </a:extLst>
          </p:cNvPr>
          <p:cNvSpPr txBox="1"/>
          <p:nvPr/>
        </p:nvSpPr>
        <p:spPr>
          <a:xfrm>
            <a:off x="3302000" y="10907004"/>
            <a:ext cx="4842933" cy="923330"/>
          </a:xfrm>
          <a:prstGeom prst="rect">
            <a:avLst/>
          </a:prstGeom>
          <a:noFill/>
          <a:ln>
            <a:solidFill>
              <a:srgbClr val="FF0000"/>
            </a:solidFill>
          </a:ln>
        </p:spPr>
        <p:txBody>
          <a:bodyPr wrap="square" rtlCol="0">
            <a:spAutoFit/>
          </a:bodyPr>
          <a:lstStyle/>
          <a:p>
            <a:pPr algn="ctr"/>
            <a:r>
              <a:rPr lang="en-US" dirty="0"/>
              <a:t>Guage pressure is useful because the absolute pressure on the left side is counteracted by the atmospheric pressure on the other side</a:t>
            </a:r>
          </a:p>
        </p:txBody>
      </p:sp>
    </p:spTree>
    <p:extLst>
      <p:ext uri="{BB962C8B-B14F-4D97-AF65-F5344CB8AC3E}">
        <p14:creationId xmlns:p14="http://schemas.microsoft.com/office/powerpoint/2010/main" val="5398792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EBF0F6-6595-0428-B499-30BB6DAD582C}"/>
              </a:ext>
            </a:extLst>
          </p:cNvPr>
          <p:cNvSpPr txBox="1"/>
          <p:nvPr/>
        </p:nvSpPr>
        <p:spPr>
          <a:xfrm>
            <a:off x="0" y="0"/>
            <a:ext cx="3317127" cy="369332"/>
          </a:xfrm>
          <a:prstGeom prst="rect">
            <a:avLst/>
          </a:prstGeom>
          <a:noFill/>
        </p:spPr>
        <p:txBody>
          <a:bodyPr wrap="none" rtlCol="0">
            <a:spAutoFit/>
          </a:bodyPr>
          <a:lstStyle/>
          <a:p>
            <a:r>
              <a:rPr lang="en-US" dirty="0"/>
              <a:t>Now, what if we open the valve?</a:t>
            </a:r>
          </a:p>
        </p:txBody>
      </p:sp>
      <p:pic>
        <p:nvPicPr>
          <p:cNvPr id="4" name="Picture 3">
            <a:extLst>
              <a:ext uri="{FF2B5EF4-FFF2-40B4-BE49-F238E27FC236}">
                <a16:creationId xmlns:a16="http://schemas.microsoft.com/office/drawing/2014/main" id="{E7A0C91E-CA4C-859B-71E5-A2277BE8BC0A}"/>
              </a:ext>
            </a:extLst>
          </p:cNvPr>
          <p:cNvPicPr>
            <a:picLocks noChangeAspect="1"/>
          </p:cNvPicPr>
          <p:nvPr/>
        </p:nvPicPr>
        <p:blipFill>
          <a:blip r:embed="rId2"/>
          <a:stretch>
            <a:fillRect/>
          </a:stretch>
        </p:blipFill>
        <p:spPr>
          <a:xfrm>
            <a:off x="0" y="440267"/>
            <a:ext cx="8686800" cy="2057693"/>
          </a:xfrm>
          <a:prstGeom prst="rect">
            <a:avLst/>
          </a:prstGeom>
        </p:spPr>
      </p:pic>
      <p:sp>
        <p:nvSpPr>
          <p:cNvPr id="5" name="TextBox 4">
            <a:extLst>
              <a:ext uri="{FF2B5EF4-FFF2-40B4-BE49-F238E27FC236}">
                <a16:creationId xmlns:a16="http://schemas.microsoft.com/office/drawing/2014/main" id="{ED737607-B27B-1352-1CBA-F6031A8A9EA1}"/>
              </a:ext>
            </a:extLst>
          </p:cNvPr>
          <p:cNvSpPr txBox="1"/>
          <p:nvPr/>
        </p:nvSpPr>
        <p:spPr>
          <a:xfrm>
            <a:off x="1006252" y="2540001"/>
            <a:ext cx="6766148" cy="369332"/>
          </a:xfrm>
          <a:prstGeom prst="rect">
            <a:avLst/>
          </a:prstGeom>
          <a:noFill/>
        </p:spPr>
        <p:txBody>
          <a:bodyPr wrap="none" rtlCol="0">
            <a:spAutoFit/>
          </a:bodyPr>
          <a:lstStyle/>
          <a:p>
            <a:r>
              <a:rPr lang="en-US" dirty="0"/>
              <a:t>Well, since we are dealing with flows, let’s start with cons. of mass</a:t>
            </a:r>
          </a:p>
        </p:txBody>
      </p:sp>
      <p:pic>
        <p:nvPicPr>
          <p:cNvPr id="7" name="Picture 6">
            <a:extLst>
              <a:ext uri="{FF2B5EF4-FFF2-40B4-BE49-F238E27FC236}">
                <a16:creationId xmlns:a16="http://schemas.microsoft.com/office/drawing/2014/main" id="{2F84CB1A-7FA8-F9FA-9E2C-6C3EEB9A5E79}"/>
              </a:ext>
            </a:extLst>
          </p:cNvPr>
          <p:cNvPicPr>
            <a:picLocks noChangeAspect="1"/>
          </p:cNvPicPr>
          <p:nvPr/>
        </p:nvPicPr>
        <p:blipFill>
          <a:blip r:embed="rId3"/>
          <a:stretch>
            <a:fillRect/>
          </a:stretch>
        </p:blipFill>
        <p:spPr>
          <a:xfrm>
            <a:off x="2633466" y="2977056"/>
            <a:ext cx="2810267" cy="514422"/>
          </a:xfrm>
          <a:prstGeom prst="rect">
            <a:avLst/>
          </a:prstGeom>
        </p:spPr>
      </p:pic>
      <p:sp>
        <p:nvSpPr>
          <p:cNvPr id="8" name="TextBox 7">
            <a:extLst>
              <a:ext uri="{FF2B5EF4-FFF2-40B4-BE49-F238E27FC236}">
                <a16:creationId xmlns:a16="http://schemas.microsoft.com/office/drawing/2014/main" id="{E642777B-37EC-308C-77F3-1C5677926D42}"/>
              </a:ext>
            </a:extLst>
          </p:cNvPr>
          <p:cNvSpPr txBox="1"/>
          <p:nvPr/>
        </p:nvSpPr>
        <p:spPr>
          <a:xfrm>
            <a:off x="4385733" y="321733"/>
            <a:ext cx="3886000" cy="369332"/>
          </a:xfrm>
          <a:prstGeom prst="rect">
            <a:avLst/>
          </a:prstGeom>
          <a:noFill/>
        </p:spPr>
        <p:txBody>
          <a:bodyPr wrap="none" rtlCol="0">
            <a:spAutoFit/>
          </a:bodyPr>
          <a:lstStyle/>
          <a:p>
            <a:r>
              <a:rPr lang="en-US" dirty="0"/>
              <a:t>Assumptions: SS and incompressible</a:t>
            </a:r>
          </a:p>
        </p:txBody>
      </p:sp>
      <p:sp>
        <p:nvSpPr>
          <p:cNvPr id="9" name="TextBox 8">
            <a:extLst>
              <a:ext uri="{FF2B5EF4-FFF2-40B4-BE49-F238E27FC236}">
                <a16:creationId xmlns:a16="http://schemas.microsoft.com/office/drawing/2014/main" id="{6B9D6767-C92D-5A5D-31F3-D0DC6C956BFC}"/>
              </a:ext>
            </a:extLst>
          </p:cNvPr>
          <p:cNvSpPr txBox="1"/>
          <p:nvPr/>
        </p:nvSpPr>
        <p:spPr>
          <a:xfrm>
            <a:off x="79957" y="3437466"/>
            <a:ext cx="8606843" cy="369332"/>
          </a:xfrm>
          <a:prstGeom prst="rect">
            <a:avLst/>
          </a:prstGeom>
          <a:noFill/>
        </p:spPr>
        <p:txBody>
          <a:bodyPr wrap="none" rtlCol="0">
            <a:spAutoFit/>
          </a:bodyPr>
          <a:lstStyle/>
          <a:p>
            <a:r>
              <a:rPr lang="en-US" dirty="0"/>
              <a:t>To find the sum of the forces, we need to find the velocities. Let’s go to cons. of energy</a:t>
            </a:r>
          </a:p>
        </p:txBody>
      </p:sp>
      <p:pic>
        <p:nvPicPr>
          <p:cNvPr id="11" name="Picture 10">
            <a:extLst>
              <a:ext uri="{FF2B5EF4-FFF2-40B4-BE49-F238E27FC236}">
                <a16:creationId xmlns:a16="http://schemas.microsoft.com/office/drawing/2014/main" id="{76478B74-5706-1F89-1E2B-0236EA9C271E}"/>
              </a:ext>
            </a:extLst>
          </p:cNvPr>
          <p:cNvPicPr>
            <a:picLocks noChangeAspect="1"/>
          </p:cNvPicPr>
          <p:nvPr/>
        </p:nvPicPr>
        <p:blipFill>
          <a:blip r:embed="rId4"/>
          <a:stretch>
            <a:fillRect/>
          </a:stretch>
        </p:blipFill>
        <p:spPr>
          <a:xfrm>
            <a:off x="1" y="3940576"/>
            <a:ext cx="8686800" cy="2163294"/>
          </a:xfrm>
          <a:prstGeom prst="rect">
            <a:avLst/>
          </a:prstGeom>
        </p:spPr>
      </p:pic>
      <p:sp>
        <p:nvSpPr>
          <p:cNvPr id="12" name="TextBox 11">
            <a:extLst>
              <a:ext uri="{FF2B5EF4-FFF2-40B4-BE49-F238E27FC236}">
                <a16:creationId xmlns:a16="http://schemas.microsoft.com/office/drawing/2014/main" id="{A324489F-845A-6914-9145-83C39057C7DE}"/>
              </a:ext>
            </a:extLst>
          </p:cNvPr>
          <p:cNvSpPr txBox="1"/>
          <p:nvPr/>
        </p:nvSpPr>
        <p:spPr>
          <a:xfrm>
            <a:off x="863600" y="6163733"/>
            <a:ext cx="7099123" cy="369332"/>
          </a:xfrm>
          <a:prstGeom prst="rect">
            <a:avLst/>
          </a:prstGeom>
          <a:noFill/>
        </p:spPr>
        <p:txBody>
          <a:bodyPr wrap="none" rtlCol="0">
            <a:spAutoFit/>
          </a:bodyPr>
          <a:lstStyle/>
          <a:p>
            <a:pPr marL="285750" indent="-285750">
              <a:buFont typeface="Arial" panose="020B0604020202020204" pitchFamily="34" charset="0"/>
              <a:buChar char="•"/>
            </a:pPr>
            <a:r>
              <a:rPr lang="en-US" dirty="0"/>
              <a:t>Note: All flows going out into the world are at atmospheric pressure</a:t>
            </a:r>
          </a:p>
        </p:txBody>
      </p:sp>
      <p:sp>
        <p:nvSpPr>
          <p:cNvPr id="13" name="TextBox 12">
            <a:extLst>
              <a:ext uri="{FF2B5EF4-FFF2-40B4-BE49-F238E27FC236}">
                <a16:creationId xmlns:a16="http://schemas.microsoft.com/office/drawing/2014/main" id="{0DC2E2B4-825F-7377-FA58-726EB1F86879}"/>
              </a:ext>
            </a:extLst>
          </p:cNvPr>
          <p:cNvSpPr txBox="1"/>
          <p:nvPr/>
        </p:nvSpPr>
        <p:spPr>
          <a:xfrm>
            <a:off x="1405466" y="6502400"/>
            <a:ext cx="5972019" cy="369332"/>
          </a:xfrm>
          <a:prstGeom prst="rect">
            <a:avLst/>
          </a:prstGeom>
          <a:noFill/>
        </p:spPr>
        <p:txBody>
          <a:bodyPr wrap="none" rtlCol="0">
            <a:spAutoFit/>
          </a:bodyPr>
          <a:lstStyle/>
          <a:p>
            <a:r>
              <a:rPr lang="en-US" dirty="0"/>
              <a:t>Now we have everything to solve for the force on the nozzle</a:t>
            </a:r>
          </a:p>
        </p:txBody>
      </p:sp>
      <p:pic>
        <p:nvPicPr>
          <p:cNvPr id="15" name="Picture 14">
            <a:extLst>
              <a:ext uri="{FF2B5EF4-FFF2-40B4-BE49-F238E27FC236}">
                <a16:creationId xmlns:a16="http://schemas.microsoft.com/office/drawing/2014/main" id="{C016210E-D72E-4F40-32C6-9E85F59D1159}"/>
              </a:ext>
            </a:extLst>
          </p:cNvPr>
          <p:cNvPicPr>
            <a:picLocks noChangeAspect="1"/>
          </p:cNvPicPr>
          <p:nvPr/>
        </p:nvPicPr>
        <p:blipFill>
          <a:blip r:embed="rId5"/>
          <a:stretch>
            <a:fillRect/>
          </a:stretch>
        </p:blipFill>
        <p:spPr>
          <a:xfrm>
            <a:off x="0" y="6919624"/>
            <a:ext cx="8556624" cy="4815176"/>
          </a:xfrm>
          <a:prstGeom prst="rect">
            <a:avLst/>
          </a:prstGeom>
        </p:spPr>
      </p:pic>
    </p:spTree>
    <p:extLst>
      <p:ext uri="{BB962C8B-B14F-4D97-AF65-F5344CB8AC3E}">
        <p14:creationId xmlns:p14="http://schemas.microsoft.com/office/powerpoint/2010/main" val="3719932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FD728C-141C-760F-9922-FFDBB053677D}"/>
              </a:ext>
            </a:extLst>
          </p:cNvPr>
          <p:cNvSpPr txBox="1"/>
          <p:nvPr/>
        </p:nvSpPr>
        <p:spPr>
          <a:xfrm>
            <a:off x="1388533" y="0"/>
            <a:ext cx="5397055" cy="369332"/>
          </a:xfrm>
          <a:prstGeom prst="rect">
            <a:avLst/>
          </a:prstGeom>
          <a:noFill/>
        </p:spPr>
        <p:txBody>
          <a:bodyPr wrap="none" rtlCol="0">
            <a:spAutoFit/>
          </a:bodyPr>
          <a:lstStyle/>
          <a:p>
            <a:r>
              <a:rPr lang="en-US" dirty="0"/>
              <a:t>What if our flows are going in not the same direction?</a:t>
            </a:r>
          </a:p>
        </p:txBody>
      </p:sp>
      <p:pic>
        <p:nvPicPr>
          <p:cNvPr id="4" name="Picture 3">
            <a:extLst>
              <a:ext uri="{FF2B5EF4-FFF2-40B4-BE49-F238E27FC236}">
                <a16:creationId xmlns:a16="http://schemas.microsoft.com/office/drawing/2014/main" id="{726FDFCB-7E47-D138-2815-C8C55273392A}"/>
              </a:ext>
            </a:extLst>
          </p:cNvPr>
          <p:cNvPicPr>
            <a:picLocks noChangeAspect="1"/>
          </p:cNvPicPr>
          <p:nvPr/>
        </p:nvPicPr>
        <p:blipFill>
          <a:blip r:embed="rId2"/>
          <a:stretch>
            <a:fillRect/>
          </a:stretch>
        </p:blipFill>
        <p:spPr>
          <a:xfrm>
            <a:off x="279691" y="416281"/>
            <a:ext cx="3419952" cy="2486372"/>
          </a:xfrm>
          <a:prstGeom prst="rect">
            <a:avLst/>
          </a:prstGeom>
        </p:spPr>
      </p:pic>
      <p:sp>
        <p:nvSpPr>
          <p:cNvPr id="5" name="Rectangle 4">
            <a:extLst>
              <a:ext uri="{FF2B5EF4-FFF2-40B4-BE49-F238E27FC236}">
                <a16:creationId xmlns:a16="http://schemas.microsoft.com/office/drawing/2014/main" id="{8656D805-F494-5E96-03C2-002E71752D42}"/>
              </a:ext>
            </a:extLst>
          </p:cNvPr>
          <p:cNvSpPr/>
          <p:nvPr/>
        </p:nvSpPr>
        <p:spPr>
          <a:xfrm>
            <a:off x="2743200" y="1913467"/>
            <a:ext cx="1219200" cy="12530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DEB2F43-BFCE-D138-AFB6-DA2D6E00D940}"/>
              </a:ext>
            </a:extLst>
          </p:cNvPr>
          <p:cNvPicPr>
            <a:picLocks noChangeAspect="1"/>
          </p:cNvPicPr>
          <p:nvPr/>
        </p:nvPicPr>
        <p:blipFill>
          <a:blip r:embed="rId3"/>
          <a:stretch>
            <a:fillRect/>
          </a:stretch>
        </p:blipFill>
        <p:spPr>
          <a:xfrm>
            <a:off x="3942688" y="870419"/>
            <a:ext cx="4744112" cy="866896"/>
          </a:xfrm>
          <a:prstGeom prst="rect">
            <a:avLst/>
          </a:prstGeom>
        </p:spPr>
      </p:pic>
      <p:pic>
        <p:nvPicPr>
          <p:cNvPr id="9" name="Picture 8">
            <a:extLst>
              <a:ext uri="{FF2B5EF4-FFF2-40B4-BE49-F238E27FC236}">
                <a16:creationId xmlns:a16="http://schemas.microsoft.com/office/drawing/2014/main" id="{DCEB820C-F9B5-957D-1F28-7ACAFDC28EDD}"/>
              </a:ext>
            </a:extLst>
          </p:cNvPr>
          <p:cNvPicPr>
            <a:picLocks noChangeAspect="1"/>
          </p:cNvPicPr>
          <p:nvPr/>
        </p:nvPicPr>
        <p:blipFill>
          <a:blip r:embed="rId4"/>
          <a:stretch>
            <a:fillRect/>
          </a:stretch>
        </p:blipFill>
        <p:spPr>
          <a:xfrm>
            <a:off x="2800536" y="2248419"/>
            <a:ext cx="5349240" cy="122129"/>
          </a:xfrm>
          <a:prstGeom prst="rect">
            <a:avLst/>
          </a:prstGeom>
        </p:spPr>
      </p:pic>
      <p:pic>
        <p:nvPicPr>
          <p:cNvPr id="11" name="Picture 10">
            <a:extLst>
              <a:ext uri="{FF2B5EF4-FFF2-40B4-BE49-F238E27FC236}">
                <a16:creationId xmlns:a16="http://schemas.microsoft.com/office/drawing/2014/main" id="{D9FA1191-42F5-8254-11D4-35F4002890CA}"/>
              </a:ext>
            </a:extLst>
          </p:cNvPr>
          <p:cNvPicPr>
            <a:picLocks noChangeAspect="1"/>
          </p:cNvPicPr>
          <p:nvPr/>
        </p:nvPicPr>
        <p:blipFill>
          <a:blip r:embed="rId5"/>
          <a:stretch>
            <a:fillRect/>
          </a:stretch>
        </p:blipFill>
        <p:spPr>
          <a:xfrm>
            <a:off x="3334068" y="2562114"/>
            <a:ext cx="4392325" cy="2314686"/>
          </a:xfrm>
          <a:prstGeom prst="rect">
            <a:avLst/>
          </a:prstGeom>
        </p:spPr>
      </p:pic>
      <p:sp>
        <p:nvSpPr>
          <p:cNvPr id="12" name="TextBox 11">
            <a:extLst>
              <a:ext uri="{FF2B5EF4-FFF2-40B4-BE49-F238E27FC236}">
                <a16:creationId xmlns:a16="http://schemas.microsoft.com/office/drawing/2014/main" id="{EC84E082-B3EC-38AD-4A1A-91CBF7851380}"/>
              </a:ext>
            </a:extLst>
          </p:cNvPr>
          <p:cNvSpPr txBox="1"/>
          <p:nvPr/>
        </p:nvSpPr>
        <p:spPr>
          <a:xfrm>
            <a:off x="0" y="2929466"/>
            <a:ext cx="3031067" cy="1754326"/>
          </a:xfrm>
          <a:prstGeom prst="rect">
            <a:avLst/>
          </a:prstGeom>
          <a:noFill/>
        </p:spPr>
        <p:txBody>
          <a:bodyPr wrap="square" rtlCol="0">
            <a:spAutoFit/>
          </a:bodyPr>
          <a:lstStyle/>
          <a:p>
            <a:r>
              <a:rPr lang="en-US" dirty="0"/>
              <a:t>Notice how on either side, the atmospheric pressures cancel with each other, leaving only the gauge pressures. This is why gauge pressure is so useful in pipes</a:t>
            </a:r>
          </a:p>
        </p:txBody>
      </p:sp>
      <p:pic>
        <p:nvPicPr>
          <p:cNvPr id="14" name="Picture 13">
            <a:extLst>
              <a:ext uri="{FF2B5EF4-FFF2-40B4-BE49-F238E27FC236}">
                <a16:creationId xmlns:a16="http://schemas.microsoft.com/office/drawing/2014/main" id="{8C8D506C-BC59-A526-FAB2-4D16B9E88E2E}"/>
              </a:ext>
            </a:extLst>
          </p:cNvPr>
          <p:cNvPicPr>
            <a:picLocks noChangeAspect="1"/>
          </p:cNvPicPr>
          <p:nvPr/>
        </p:nvPicPr>
        <p:blipFill>
          <a:blip r:embed="rId6"/>
          <a:stretch>
            <a:fillRect/>
          </a:stretch>
        </p:blipFill>
        <p:spPr>
          <a:xfrm>
            <a:off x="117284" y="5723467"/>
            <a:ext cx="8569516" cy="6316133"/>
          </a:xfrm>
          <a:prstGeom prst="rect">
            <a:avLst/>
          </a:prstGeom>
        </p:spPr>
      </p:pic>
    </p:spTree>
    <p:extLst>
      <p:ext uri="{BB962C8B-B14F-4D97-AF65-F5344CB8AC3E}">
        <p14:creationId xmlns:p14="http://schemas.microsoft.com/office/powerpoint/2010/main" val="2342590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DF5663-9ABB-5D02-BC51-813DD592B9D6}"/>
              </a:ext>
            </a:extLst>
          </p:cNvPr>
          <p:cNvSpPr txBox="1"/>
          <p:nvPr/>
        </p:nvSpPr>
        <p:spPr>
          <a:xfrm>
            <a:off x="1777830" y="0"/>
            <a:ext cx="5131148" cy="584775"/>
          </a:xfrm>
          <a:prstGeom prst="rect">
            <a:avLst/>
          </a:prstGeom>
          <a:noFill/>
        </p:spPr>
        <p:txBody>
          <a:bodyPr wrap="none" rtlCol="0">
            <a:spAutoFit/>
          </a:bodyPr>
          <a:lstStyle/>
          <a:p>
            <a:pPr algn="ctr"/>
            <a:r>
              <a:rPr lang="en-US" sz="3200" dirty="0"/>
              <a:t>Conservation of Momentum</a:t>
            </a:r>
          </a:p>
        </p:txBody>
      </p:sp>
      <p:sp>
        <p:nvSpPr>
          <p:cNvPr id="3" name="TextBox 2">
            <a:extLst>
              <a:ext uri="{FF2B5EF4-FFF2-40B4-BE49-F238E27FC236}">
                <a16:creationId xmlns:a16="http://schemas.microsoft.com/office/drawing/2014/main" id="{59C253A0-5B23-AC0A-11EA-BC37CDBBFDAB}"/>
              </a:ext>
            </a:extLst>
          </p:cNvPr>
          <p:cNvSpPr txBox="1"/>
          <p:nvPr/>
        </p:nvSpPr>
        <p:spPr>
          <a:xfrm>
            <a:off x="0" y="541866"/>
            <a:ext cx="8686800" cy="400110"/>
          </a:xfrm>
          <a:prstGeom prst="rect">
            <a:avLst/>
          </a:prstGeom>
          <a:noFill/>
        </p:spPr>
        <p:txBody>
          <a:bodyPr wrap="square" rtlCol="0">
            <a:spAutoFit/>
          </a:bodyPr>
          <a:lstStyle/>
          <a:p>
            <a:pPr algn="ctr"/>
            <a:r>
              <a:rPr lang="en-US" sz="2000" dirty="0"/>
              <a:t>Microscopic</a:t>
            </a:r>
          </a:p>
        </p:txBody>
      </p:sp>
      <p:sp>
        <p:nvSpPr>
          <p:cNvPr id="4" name="TextBox 3">
            <a:extLst>
              <a:ext uri="{FF2B5EF4-FFF2-40B4-BE49-F238E27FC236}">
                <a16:creationId xmlns:a16="http://schemas.microsoft.com/office/drawing/2014/main" id="{CCB1E4DB-EE00-AF5A-6964-E5638A139919}"/>
              </a:ext>
            </a:extLst>
          </p:cNvPr>
          <p:cNvSpPr txBox="1"/>
          <p:nvPr/>
        </p:nvSpPr>
        <p:spPr>
          <a:xfrm>
            <a:off x="0" y="1107829"/>
            <a:ext cx="8686800" cy="646331"/>
          </a:xfrm>
          <a:prstGeom prst="rect">
            <a:avLst/>
          </a:prstGeom>
          <a:noFill/>
        </p:spPr>
        <p:txBody>
          <a:bodyPr wrap="square" rtlCol="0">
            <a:spAutoFit/>
          </a:bodyPr>
          <a:lstStyle/>
          <a:p>
            <a:r>
              <a:rPr lang="en-US" dirty="0"/>
              <a:t>Before we create our equation, we need to understand how to describe all the forces acting on an element of fluid</a:t>
            </a:r>
          </a:p>
        </p:txBody>
      </p:sp>
      <p:pic>
        <p:nvPicPr>
          <p:cNvPr id="6" name="Picture 5">
            <a:extLst>
              <a:ext uri="{FF2B5EF4-FFF2-40B4-BE49-F238E27FC236}">
                <a16:creationId xmlns:a16="http://schemas.microsoft.com/office/drawing/2014/main" id="{250FB5AD-B478-C766-D999-5B0029CD297A}"/>
              </a:ext>
            </a:extLst>
          </p:cNvPr>
          <p:cNvPicPr>
            <a:picLocks noChangeAspect="1"/>
          </p:cNvPicPr>
          <p:nvPr/>
        </p:nvPicPr>
        <p:blipFill>
          <a:blip r:embed="rId2"/>
          <a:stretch>
            <a:fillRect/>
          </a:stretch>
        </p:blipFill>
        <p:spPr>
          <a:xfrm>
            <a:off x="0" y="1841511"/>
            <a:ext cx="8686800" cy="3866640"/>
          </a:xfrm>
          <a:prstGeom prst="rect">
            <a:avLst/>
          </a:prstGeom>
        </p:spPr>
      </p:pic>
      <p:sp>
        <p:nvSpPr>
          <p:cNvPr id="7" name="TextBox 6">
            <a:extLst>
              <a:ext uri="{FF2B5EF4-FFF2-40B4-BE49-F238E27FC236}">
                <a16:creationId xmlns:a16="http://schemas.microsoft.com/office/drawing/2014/main" id="{D4187247-D1EC-1F96-76AF-FCC30F01E667}"/>
              </a:ext>
            </a:extLst>
          </p:cNvPr>
          <p:cNvSpPr txBox="1"/>
          <p:nvPr/>
        </p:nvSpPr>
        <p:spPr>
          <a:xfrm>
            <a:off x="0" y="6049107"/>
            <a:ext cx="8686800" cy="646331"/>
          </a:xfrm>
          <a:prstGeom prst="rect">
            <a:avLst/>
          </a:prstGeom>
          <a:noFill/>
        </p:spPr>
        <p:txBody>
          <a:bodyPr wrap="square" rtlCol="0">
            <a:spAutoFit/>
          </a:bodyPr>
          <a:lstStyle/>
          <a:p>
            <a:r>
              <a:rPr lang="en-US" dirty="0"/>
              <a:t>Since Forces can act on 3 directions in 3 different forces, we need a 3x3 matrix to describe them. This is called a </a:t>
            </a:r>
            <a:r>
              <a:rPr lang="en-US" u="sng" dirty="0"/>
              <a:t>Tensor</a:t>
            </a:r>
            <a:endParaRPr lang="en-US" dirty="0"/>
          </a:p>
        </p:txBody>
      </p:sp>
      <p:pic>
        <p:nvPicPr>
          <p:cNvPr id="10" name="Picture 9">
            <a:extLst>
              <a:ext uri="{FF2B5EF4-FFF2-40B4-BE49-F238E27FC236}">
                <a16:creationId xmlns:a16="http://schemas.microsoft.com/office/drawing/2014/main" id="{F7187325-3CD5-E7A2-2F96-617A63795CEC}"/>
              </a:ext>
            </a:extLst>
          </p:cNvPr>
          <p:cNvPicPr>
            <a:picLocks noChangeAspect="1"/>
          </p:cNvPicPr>
          <p:nvPr/>
        </p:nvPicPr>
        <p:blipFill>
          <a:blip r:embed="rId3"/>
          <a:stretch>
            <a:fillRect/>
          </a:stretch>
        </p:blipFill>
        <p:spPr>
          <a:xfrm>
            <a:off x="0" y="6685605"/>
            <a:ext cx="8686800" cy="3463128"/>
          </a:xfrm>
          <a:prstGeom prst="rect">
            <a:avLst/>
          </a:prstGeom>
        </p:spPr>
      </p:pic>
    </p:spTree>
    <p:extLst>
      <p:ext uri="{BB962C8B-B14F-4D97-AF65-F5344CB8AC3E}">
        <p14:creationId xmlns:p14="http://schemas.microsoft.com/office/powerpoint/2010/main" val="22568892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FC7D7A-7A46-3BF5-A580-7A711F19FFBC}"/>
              </a:ext>
            </a:extLst>
          </p:cNvPr>
          <p:cNvSpPr txBox="1"/>
          <p:nvPr/>
        </p:nvSpPr>
        <p:spPr>
          <a:xfrm>
            <a:off x="773724" y="0"/>
            <a:ext cx="7164462" cy="369332"/>
          </a:xfrm>
          <a:prstGeom prst="rect">
            <a:avLst/>
          </a:prstGeom>
          <a:noFill/>
        </p:spPr>
        <p:txBody>
          <a:bodyPr wrap="none" rtlCol="0">
            <a:spAutoFit/>
          </a:bodyPr>
          <a:lstStyle/>
          <a:p>
            <a:r>
              <a:rPr lang="en-US" dirty="0"/>
              <a:t>Now, let’s make an equation for the sum of the forces on a body of fluid</a:t>
            </a:r>
          </a:p>
        </p:txBody>
      </p:sp>
      <p:pic>
        <p:nvPicPr>
          <p:cNvPr id="4" name="Picture 3">
            <a:extLst>
              <a:ext uri="{FF2B5EF4-FFF2-40B4-BE49-F238E27FC236}">
                <a16:creationId xmlns:a16="http://schemas.microsoft.com/office/drawing/2014/main" id="{39A062A7-A3B7-ED0E-8FA7-45FA0B3C7A06}"/>
              </a:ext>
            </a:extLst>
          </p:cNvPr>
          <p:cNvPicPr>
            <a:picLocks noChangeAspect="1"/>
          </p:cNvPicPr>
          <p:nvPr/>
        </p:nvPicPr>
        <p:blipFill>
          <a:blip r:embed="rId2"/>
          <a:stretch>
            <a:fillRect/>
          </a:stretch>
        </p:blipFill>
        <p:spPr>
          <a:xfrm>
            <a:off x="0" y="363610"/>
            <a:ext cx="4290645" cy="3140039"/>
          </a:xfrm>
          <a:prstGeom prst="rect">
            <a:avLst/>
          </a:prstGeom>
        </p:spPr>
      </p:pic>
      <p:pic>
        <p:nvPicPr>
          <p:cNvPr id="6" name="Picture 5">
            <a:extLst>
              <a:ext uri="{FF2B5EF4-FFF2-40B4-BE49-F238E27FC236}">
                <a16:creationId xmlns:a16="http://schemas.microsoft.com/office/drawing/2014/main" id="{80F88136-4328-6317-81B5-1AECA8FC2E11}"/>
              </a:ext>
            </a:extLst>
          </p:cNvPr>
          <p:cNvPicPr>
            <a:picLocks noChangeAspect="1"/>
          </p:cNvPicPr>
          <p:nvPr/>
        </p:nvPicPr>
        <p:blipFill>
          <a:blip r:embed="rId3"/>
          <a:stretch>
            <a:fillRect/>
          </a:stretch>
        </p:blipFill>
        <p:spPr>
          <a:xfrm>
            <a:off x="4290646" y="320322"/>
            <a:ext cx="4396154" cy="3073359"/>
          </a:xfrm>
          <a:prstGeom prst="rect">
            <a:avLst/>
          </a:prstGeom>
        </p:spPr>
      </p:pic>
      <p:pic>
        <p:nvPicPr>
          <p:cNvPr id="8" name="Picture 7">
            <a:extLst>
              <a:ext uri="{FF2B5EF4-FFF2-40B4-BE49-F238E27FC236}">
                <a16:creationId xmlns:a16="http://schemas.microsoft.com/office/drawing/2014/main" id="{2BD50BA3-BF21-D6DE-AFF1-D1C074D60D3F}"/>
              </a:ext>
            </a:extLst>
          </p:cNvPr>
          <p:cNvPicPr>
            <a:picLocks noChangeAspect="1"/>
          </p:cNvPicPr>
          <p:nvPr/>
        </p:nvPicPr>
        <p:blipFill>
          <a:blip r:embed="rId4"/>
          <a:stretch>
            <a:fillRect/>
          </a:stretch>
        </p:blipFill>
        <p:spPr>
          <a:xfrm>
            <a:off x="0" y="3550539"/>
            <a:ext cx="4677428" cy="1257475"/>
          </a:xfrm>
          <a:prstGeom prst="rect">
            <a:avLst/>
          </a:prstGeom>
        </p:spPr>
      </p:pic>
      <p:pic>
        <p:nvPicPr>
          <p:cNvPr id="10" name="Picture 9">
            <a:extLst>
              <a:ext uri="{FF2B5EF4-FFF2-40B4-BE49-F238E27FC236}">
                <a16:creationId xmlns:a16="http://schemas.microsoft.com/office/drawing/2014/main" id="{AE61EB47-276B-ED99-87B9-4856BF824A2B}"/>
              </a:ext>
            </a:extLst>
          </p:cNvPr>
          <p:cNvPicPr>
            <a:picLocks noChangeAspect="1"/>
          </p:cNvPicPr>
          <p:nvPr/>
        </p:nvPicPr>
        <p:blipFill>
          <a:blip r:embed="rId5"/>
          <a:stretch>
            <a:fillRect/>
          </a:stretch>
        </p:blipFill>
        <p:spPr>
          <a:xfrm>
            <a:off x="4593997" y="3367214"/>
            <a:ext cx="4092803" cy="1599843"/>
          </a:xfrm>
          <a:prstGeom prst="rect">
            <a:avLst/>
          </a:prstGeom>
        </p:spPr>
      </p:pic>
      <p:pic>
        <p:nvPicPr>
          <p:cNvPr id="12" name="Picture 11">
            <a:extLst>
              <a:ext uri="{FF2B5EF4-FFF2-40B4-BE49-F238E27FC236}">
                <a16:creationId xmlns:a16="http://schemas.microsoft.com/office/drawing/2014/main" id="{A6B64C9A-4ABE-9CF7-66CF-26A067365C75}"/>
              </a:ext>
            </a:extLst>
          </p:cNvPr>
          <p:cNvPicPr>
            <a:picLocks noChangeAspect="1"/>
          </p:cNvPicPr>
          <p:nvPr/>
        </p:nvPicPr>
        <p:blipFill>
          <a:blip r:embed="rId6"/>
          <a:stretch>
            <a:fillRect/>
          </a:stretch>
        </p:blipFill>
        <p:spPr>
          <a:xfrm>
            <a:off x="0" y="4916724"/>
            <a:ext cx="8686800" cy="3659814"/>
          </a:xfrm>
          <a:prstGeom prst="rect">
            <a:avLst/>
          </a:prstGeom>
        </p:spPr>
      </p:pic>
      <p:sp>
        <p:nvSpPr>
          <p:cNvPr id="13" name="TextBox 12">
            <a:extLst>
              <a:ext uri="{FF2B5EF4-FFF2-40B4-BE49-F238E27FC236}">
                <a16:creationId xmlns:a16="http://schemas.microsoft.com/office/drawing/2014/main" id="{795AE43D-D1C1-895A-BDAB-D2520F654018}"/>
              </a:ext>
            </a:extLst>
          </p:cNvPr>
          <p:cNvSpPr txBox="1"/>
          <p:nvPr/>
        </p:nvSpPr>
        <p:spPr>
          <a:xfrm>
            <a:off x="0" y="8528537"/>
            <a:ext cx="8686801" cy="646331"/>
          </a:xfrm>
          <a:prstGeom prst="rect">
            <a:avLst/>
          </a:prstGeom>
          <a:noFill/>
        </p:spPr>
        <p:txBody>
          <a:bodyPr wrap="square" rtlCol="0">
            <a:spAutoFit/>
          </a:bodyPr>
          <a:lstStyle/>
          <a:p>
            <a:r>
              <a:rPr lang="en-US" dirty="0"/>
              <a:t>Now we need to make expressions for the momentum flow into a system and out of a system</a:t>
            </a:r>
          </a:p>
        </p:txBody>
      </p:sp>
      <p:pic>
        <p:nvPicPr>
          <p:cNvPr id="14" name="Picture 13">
            <a:extLst>
              <a:ext uri="{FF2B5EF4-FFF2-40B4-BE49-F238E27FC236}">
                <a16:creationId xmlns:a16="http://schemas.microsoft.com/office/drawing/2014/main" id="{A686DF2C-86AF-C038-9D1F-96A67238255C}"/>
              </a:ext>
            </a:extLst>
          </p:cNvPr>
          <p:cNvPicPr>
            <a:picLocks noChangeAspect="1"/>
          </p:cNvPicPr>
          <p:nvPr/>
        </p:nvPicPr>
        <p:blipFill>
          <a:blip r:embed="rId7"/>
          <a:stretch>
            <a:fillRect/>
          </a:stretch>
        </p:blipFill>
        <p:spPr>
          <a:xfrm>
            <a:off x="0" y="9128415"/>
            <a:ext cx="8686800" cy="1988923"/>
          </a:xfrm>
          <a:prstGeom prst="rect">
            <a:avLst/>
          </a:prstGeom>
        </p:spPr>
      </p:pic>
    </p:spTree>
    <p:extLst>
      <p:ext uri="{BB962C8B-B14F-4D97-AF65-F5344CB8AC3E}">
        <p14:creationId xmlns:p14="http://schemas.microsoft.com/office/powerpoint/2010/main" val="18979895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9A8977-9637-9006-01C0-B86B5CF50FFF}"/>
              </a:ext>
            </a:extLst>
          </p:cNvPr>
          <p:cNvSpPr txBox="1"/>
          <p:nvPr/>
        </p:nvSpPr>
        <p:spPr>
          <a:xfrm>
            <a:off x="0" y="0"/>
            <a:ext cx="8686800" cy="646331"/>
          </a:xfrm>
          <a:prstGeom prst="rect">
            <a:avLst/>
          </a:prstGeom>
          <a:noFill/>
        </p:spPr>
        <p:txBody>
          <a:bodyPr wrap="square" rtlCol="0">
            <a:spAutoFit/>
          </a:bodyPr>
          <a:lstStyle/>
          <a:p>
            <a:r>
              <a:rPr lang="en-US" dirty="0"/>
              <a:t>By using momentum flux through a surface and multiplying by the area of the surface, we can get momentum flow</a:t>
            </a:r>
          </a:p>
        </p:txBody>
      </p:sp>
      <p:pic>
        <p:nvPicPr>
          <p:cNvPr id="7" name="Picture 6">
            <a:extLst>
              <a:ext uri="{FF2B5EF4-FFF2-40B4-BE49-F238E27FC236}">
                <a16:creationId xmlns:a16="http://schemas.microsoft.com/office/drawing/2014/main" id="{C77CF5DE-D97F-3927-E679-4779B26F6BDE}"/>
              </a:ext>
            </a:extLst>
          </p:cNvPr>
          <p:cNvPicPr>
            <a:picLocks noChangeAspect="1"/>
          </p:cNvPicPr>
          <p:nvPr/>
        </p:nvPicPr>
        <p:blipFill>
          <a:blip r:embed="rId2"/>
          <a:stretch>
            <a:fillRect/>
          </a:stretch>
        </p:blipFill>
        <p:spPr>
          <a:xfrm>
            <a:off x="0" y="683454"/>
            <a:ext cx="8686800" cy="3439551"/>
          </a:xfrm>
          <a:prstGeom prst="rect">
            <a:avLst/>
          </a:prstGeom>
        </p:spPr>
      </p:pic>
      <p:sp>
        <p:nvSpPr>
          <p:cNvPr id="8" name="TextBox 7">
            <a:extLst>
              <a:ext uri="{FF2B5EF4-FFF2-40B4-BE49-F238E27FC236}">
                <a16:creationId xmlns:a16="http://schemas.microsoft.com/office/drawing/2014/main" id="{8756C13E-4CE7-E1D4-24CA-4100465BCB5D}"/>
              </a:ext>
            </a:extLst>
          </p:cNvPr>
          <p:cNvSpPr txBox="1"/>
          <p:nvPr/>
        </p:nvSpPr>
        <p:spPr>
          <a:xfrm>
            <a:off x="1899138" y="4062045"/>
            <a:ext cx="4769191" cy="369332"/>
          </a:xfrm>
          <a:prstGeom prst="rect">
            <a:avLst/>
          </a:prstGeom>
          <a:noFill/>
        </p:spPr>
        <p:txBody>
          <a:bodyPr wrap="none" rtlCol="0">
            <a:spAutoFit/>
          </a:bodyPr>
          <a:lstStyle/>
          <a:p>
            <a:r>
              <a:rPr lang="en-US" dirty="0"/>
              <a:t>For incompressible flow, this can be written as</a:t>
            </a:r>
          </a:p>
        </p:txBody>
      </p:sp>
      <p:pic>
        <p:nvPicPr>
          <p:cNvPr id="10" name="Picture 9">
            <a:extLst>
              <a:ext uri="{FF2B5EF4-FFF2-40B4-BE49-F238E27FC236}">
                <a16:creationId xmlns:a16="http://schemas.microsoft.com/office/drawing/2014/main" id="{67DB0E92-C4F6-6E1E-0E3A-A027114F4D11}"/>
              </a:ext>
            </a:extLst>
          </p:cNvPr>
          <p:cNvPicPr>
            <a:picLocks noChangeAspect="1"/>
          </p:cNvPicPr>
          <p:nvPr/>
        </p:nvPicPr>
        <p:blipFill>
          <a:blip r:embed="rId3"/>
          <a:stretch>
            <a:fillRect/>
          </a:stretch>
        </p:blipFill>
        <p:spPr>
          <a:xfrm>
            <a:off x="0" y="4411383"/>
            <a:ext cx="8686800" cy="766708"/>
          </a:xfrm>
          <a:prstGeom prst="rect">
            <a:avLst/>
          </a:prstGeom>
        </p:spPr>
      </p:pic>
      <p:sp>
        <p:nvSpPr>
          <p:cNvPr id="11" name="TextBox 10">
            <a:extLst>
              <a:ext uri="{FF2B5EF4-FFF2-40B4-BE49-F238E27FC236}">
                <a16:creationId xmlns:a16="http://schemas.microsoft.com/office/drawing/2014/main" id="{3F54C57A-A7D9-C862-3CD8-2193DBC20D84}"/>
              </a:ext>
            </a:extLst>
          </p:cNvPr>
          <p:cNvSpPr txBox="1"/>
          <p:nvPr/>
        </p:nvSpPr>
        <p:spPr>
          <a:xfrm>
            <a:off x="1670539" y="5099538"/>
            <a:ext cx="5309915" cy="369332"/>
          </a:xfrm>
          <a:prstGeom prst="rect">
            <a:avLst/>
          </a:prstGeom>
          <a:noFill/>
        </p:spPr>
        <p:txBody>
          <a:bodyPr wrap="none" rtlCol="0">
            <a:spAutoFit/>
          </a:bodyPr>
          <a:lstStyle/>
          <a:p>
            <a:r>
              <a:rPr lang="en-US" dirty="0"/>
              <a:t>Now, take the derivatives of the velocity terms to get</a:t>
            </a:r>
          </a:p>
        </p:txBody>
      </p:sp>
      <p:pic>
        <p:nvPicPr>
          <p:cNvPr id="13" name="Picture 12">
            <a:extLst>
              <a:ext uri="{FF2B5EF4-FFF2-40B4-BE49-F238E27FC236}">
                <a16:creationId xmlns:a16="http://schemas.microsoft.com/office/drawing/2014/main" id="{704D0138-170D-6DB9-427D-B34A1AC65511}"/>
              </a:ext>
            </a:extLst>
          </p:cNvPr>
          <p:cNvPicPr>
            <a:picLocks noChangeAspect="1"/>
          </p:cNvPicPr>
          <p:nvPr/>
        </p:nvPicPr>
        <p:blipFill>
          <a:blip r:embed="rId4"/>
          <a:stretch>
            <a:fillRect/>
          </a:stretch>
        </p:blipFill>
        <p:spPr>
          <a:xfrm>
            <a:off x="0" y="5572825"/>
            <a:ext cx="8686800" cy="3684041"/>
          </a:xfrm>
          <a:prstGeom prst="rect">
            <a:avLst/>
          </a:prstGeom>
        </p:spPr>
      </p:pic>
      <p:pic>
        <p:nvPicPr>
          <p:cNvPr id="14" name="Picture 13">
            <a:extLst>
              <a:ext uri="{FF2B5EF4-FFF2-40B4-BE49-F238E27FC236}">
                <a16:creationId xmlns:a16="http://schemas.microsoft.com/office/drawing/2014/main" id="{E31F59E1-91FE-4AC8-3650-2FE1BE7379E7}"/>
              </a:ext>
            </a:extLst>
          </p:cNvPr>
          <p:cNvPicPr>
            <a:picLocks noChangeAspect="1"/>
          </p:cNvPicPr>
          <p:nvPr/>
        </p:nvPicPr>
        <p:blipFill>
          <a:blip r:embed="rId5"/>
          <a:stretch>
            <a:fillRect/>
          </a:stretch>
        </p:blipFill>
        <p:spPr>
          <a:xfrm>
            <a:off x="5092785" y="8248533"/>
            <a:ext cx="3084062" cy="947323"/>
          </a:xfrm>
          <a:prstGeom prst="rect">
            <a:avLst/>
          </a:prstGeom>
        </p:spPr>
      </p:pic>
      <p:sp>
        <p:nvSpPr>
          <p:cNvPr id="15" name="TextBox 14">
            <a:extLst>
              <a:ext uri="{FF2B5EF4-FFF2-40B4-BE49-F238E27FC236}">
                <a16:creationId xmlns:a16="http://schemas.microsoft.com/office/drawing/2014/main" id="{8CF33317-3B1A-A3FC-26D4-B2A59EA95ED1}"/>
              </a:ext>
            </a:extLst>
          </p:cNvPr>
          <p:cNvSpPr txBox="1"/>
          <p:nvPr/>
        </p:nvSpPr>
        <p:spPr>
          <a:xfrm>
            <a:off x="4818185" y="7877907"/>
            <a:ext cx="3698833" cy="369332"/>
          </a:xfrm>
          <a:prstGeom prst="rect">
            <a:avLst/>
          </a:prstGeom>
          <a:noFill/>
        </p:spPr>
        <p:txBody>
          <a:bodyPr wrap="none" rtlCol="0">
            <a:spAutoFit/>
          </a:bodyPr>
          <a:lstStyle/>
          <a:p>
            <a:r>
              <a:rPr lang="en-US" dirty="0"/>
              <a:t>The generalized continuity equation</a:t>
            </a:r>
          </a:p>
        </p:txBody>
      </p:sp>
      <p:cxnSp>
        <p:nvCxnSpPr>
          <p:cNvPr id="17" name="Straight Arrow Connector 16">
            <a:extLst>
              <a:ext uri="{FF2B5EF4-FFF2-40B4-BE49-F238E27FC236}">
                <a16:creationId xmlns:a16="http://schemas.microsoft.com/office/drawing/2014/main" id="{2F81E781-BFA6-E6C2-2F9C-3250A24D54E6}"/>
              </a:ext>
            </a:extLst>
          </p:cNvPr>
          <p:cNvCxnSpPr/>
          <p:nvPr/>
        </p:nvCxnSpPr>
        <p:spPr>
          <a:xfrm flipH="1" flipV="1">
            <a:off x="6840415" y="6893168"/>
            <a:ext cx="140677" cy="9671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E3612A92-9CA9-1082-4C15-FF77BBF4BC56}"/>
              </a:ext>
            </a:extLst>
          </p:cNvPr>
          <p:cNvSpPr txBox="1"/>
          <p:nvPr/>
        </p:nvSpPr>
        <p:spPr>
          <a:xfrm>
            <a:off x="158262" y="9337431"/>
            <a:ext cx="3401637" cy="369332"/>
          </a:xfrm>
          <a:prstGeom prst="rect">
            <a:avLst/>
          </a:prstGeom>
          <a:noFill/>
        </p:spPr>
        <p:txBody>
          <a:bodyPr wrap="none" rtlCol="0">
            <a:spAutoFit/>
          </a:bodyPr>
          <a:lstStyle/>
          <a:p>
            <a:r>
              <a:rPr lang="en-US" dirty="0"/>
              <a:t>What about accumulation term?</a:t>
            </a:r>
          </a:p>
        </p:txBody>
      </p:sp>
      <p:pic>
        <p:nvPicPr>
          <p:cNvPr id="20" name="Picture 19">
            <a:extLst>
              <a:ext uri="{FF2B5EF4-FFF2-40B4-BE49-F238E27FC236}">
                <a16:creationId xmlns:a16="http://schemas.microsoft.com/office/drawing/2014/main" id="{13EF1E57-5178-8237-DCE1-19F151FB6E1F}"/>
              </a:ext>
            </a:extLst>
          </p:cNvPr>
          <p:cNvPicPr>
            <a:picLocks noChangeAspect="1"/>
          </p:cNvPicPr>
          <p:nvPr/>
        </p:nvPicPr>
        <p:blipFill>
          <a:blip r:embed="rId6"/>
          <a:stretch>
            <a:fillRect/>
          </a:stretch>
        </p:blipFill>
        <p:spPr>
          <a:xfrm>
            <a:off x="430647" y="10013979"/>
            <a:ext cx="2514951" cy="1343212"/>
          </a:xfrm>
          <a:prstGeom prst="rect">
            <a:avLst/>
          </a:prstGeom>
        </p:spPr>
      </p:pic>
      <p:sp>
        <p:nvSpPr>
          <p:cNvPr id="21" name="TextBox 20">
            <a:extLst>
              <a:ext uri="{FF2B5EF4-FFF2-40B4-BE49-F238E27FC236}">
                <a16:creationId xmlns:a16="http://schemas.microsoft.com/office/drawing/2014/main" id="{3AC46C6C-0EDD-93D6-0F33-15C0D9DA936B}"/>
              </a:ext>
            </a:extLst>
          </p:cNvPr>
          <p:cNvSpPr txBox="1"/>
          <p:nvPr/>
        </p:nvSpPr>
        <p:spPr>
          <a:xfrm>
            <a:off x="211016" y="11605846"/>
            <a:ext cx="5256695" cy="369332"/>
          </a:xfrm>
          <a:prstGeom prst="rect">
            <a:avLst/>
          </a:prstGeom>
          <a:noFill/>
        </p:spPr>
        <p:txBody>
          <a:bodyPr wrap="none" rtlCol="0">
            <a:spAutoFit/>
          </a:bodyPr>
          <a:lstStyle/>
          <a:p>
            <a:r>
              <a:rPr lang="en-US" i="1" dirty="0"/>
              <a:t>Ignore the cancellation of the volume term for now</a:t>
            </a:r>
          </a:p>
        </p:txBody>
      </p:sp>
      <p:sp>
        <p:nvSpPr>
          <p:cNvPr id="22" name="TextBox 21">
            <a:extLst>
              <a:ext uri="{FF2B5EF4-FFF2-40B4-BE49-F238E27FC236}">
                <a16:creationId xmlns:a16="http://schemas.microsoft.com/office/drawing/2014/main" id="{16EA5905-E0EF-F37D-6DFD-B75F28BFACC9}"/>
              </a:ext>
            </a:extLst>
          </p:cNvPr>
          <p:cNvSpPr txBox="1"/>
          <p:nvPr/>
        </p:nvSpPr>
        <p:spPr>
          <a:xfrm>
            <a:off x="2989385" y="10304584"/>
            <a:ext cx="5345723" cy="923330"/>
          </a:xfrm>
          <a:prstGeom prst="rect">
            <a:avLst/>
          </a:prstGeom>
          <a:noFill/>
        </p:spPr>
        <p:txBody>
          <a:bodyPr wrap="square" rtlCol="0">
            <a:spAutoFit/>
          </a:bodyPr>
          <a:lstStyle/>
          <a:p>
            <a:r>
              <a:rPr lang="en-US" dirty="0"/>
              <a:t>The u in the velocity term is just for the x direction, it will change based on which axis you are doing your momentum balance on</a:t>
            </a:r>
          </a:p>
        </p:txBody>
      </p:sp>
    </p:spTree>
    <p:extLst>
      <p:ext uri="{BB962C8B-B14F-4D97-AF65-F5344CB8AC3E}">
        <p14:creationId xmlns:p14="http://schemas.microsoft.com/office/powerpoint/2010/main" val="18899765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27750D-5EEB-F052-E494-36B852386794}"/>
              </a:ext>
            </a:extLst>
          </p:cNvPr>
          <p:cNvSpPr txBox="1"/>
          <p:nvPr/>
        </p:nvSpPr>
        <p:spPr>
          <a:xfrm>
            <a:off x="0" y="140678"/>
            <a:ext cx="4736105" cy="369332"/>
          </a:xfrm>
          <a:prstGeom prst="rect">
            <a:avLst/>
          </a:prstGeom>
          <a:noFill/>
        </p:spPr>
        <p:txBody>
          <a:bodyPr wrap="none" rtlCol="0">
            <a:spAutoFit/>
          </a:bodyPr>
          <a:lstStyle/>
          <a:p>
            <a:r>
              <a:rPr lang="en-US" dirty="0"/>
              <a:t>Combining everything together (x-component)</a:t>
            </a:r>
          </a:p>
        </p:txBody>
      </p:sp>
      <p:pic>
        <p:nvPicPr>
          <p:cNvPr id="4" name="Picture 3">
            <a:extLst>
              <a:ext uri="{FF2B5EF4-FFF2-40B4-BE49-F238E27FC236}">
                <a16:creationId xmlns:a16="http://schemas.microsoft.com/office/drawing/2014/main" id="{6E27B939-DAC2-CDA7-C63C-533E3986EAD5}"/>
              </a:ext>
            </a:extLst>
          </p:cNvPr>
          <p:cNvPicPr>
            <a:picLocks noChangeAspect="1"/>
          </p:cNvPicPr>
          <p:nvPr/>
        </p:nvPicPr>
        <p:blipFill>
          <a:blip r:embed="rId2"/>
          <a:stretch>
            <a:fillRect/>
          </a:stretch>
        </p:blipFill>
        <p:spPr>
          <a:xfrm>
            <a:off x="0" y="479356"/>
            <a:ext cx="8686800" cy="2405810"/>
          </a:xfrm>
          <a:prstGeom prst="rect">
            <a:avLst/>
          </a:prstGeom>
        </p:spPr>
      </p:pic>
      <p:pic>
        <p:nvPicPr>
          <p:cNvPr id="6" name="Picture 5">
            <a:extLst>
              <a:ext uri="{FF2B5EF4-FFF2-40B4-BE49-F238E27FC236}">
                <a16:creationId xmlns:a16="http://schemas.microsoft.com/office/drawing/2014/main" id="{054B5B70-F5FF-E9E9-69B7-E5D43D3A944E}"/>
              </a:ext>
            </a:extLst>
          </p:cNvPr>
          <p:cNvPicPr>
            <a:picLocks noChangeAspect="1"/>
          </p:cNvPicPr>
          <p:nvPr/>
        </p:nvPicPr>
        <p:blipFill>
          <a:blip r:embed="rId3"/>
          <a:stretch>
            <a:fillRect/>
          </a:stretch>
        </p:blipFill>
        <p:spPr>
          <a:xfrm>
            <a:off x="0" y="2857563"/>
            <a:ext cx="8686800" cy="2854441"/>
          </a:xfrm>
          <a:prstGeom prst="rect">
            <a:avLst/>
          </a:prstGeom>
        </p:spPr>
      </p:pic>
      <p:sp>
        <p:nvSpPr>
          <p:cNvPr id="7" name="TextBox 6">
            <a:extLst>
              <a:ext uri="{FF2B5EF4-FFF2-40B4-BE49-F238E27FC236}">
                <a16:creationId xmlns:a16="http://schemas.microsoft.com/office/drawing/2014/main" id="{AC91BFD0-6E69-4786-431E-A2F3A6CDDD38}"/>
              </a:ext>
            </a:extLst>
          </p:cNvPr>
          <p:cNvSpPr txBox="1"/>
          <p:nvPr/>
        </p:nvSpPr>
        <p:spPr>
          <a:xfrm>
            <a:off x="0" y="5767754"/>
            <a:ext cx="7730578" cy="369332"/>
          </a:xfrm>
          <a:prstGeom prst="rect">
            <a:avLst/>
          </a:prstGeom>
          <a:noFill/>
        </p:spPr>
        <p:txBody>
          <a:bodyPr wrap="none" rtlCol="0">
            <a:spAutoFit/>
          </a:bodyPr>
          <a:lstStyle/>
          <a:p>
            <a:r>
              <a:rPr lang="en-US" dirty="0"/>
              <a:t>Ok. This is cool, but we need ways to solve for the shear and normal stresses</a:t>
            </a:r>
          </a:p>
        </p:txBody>
      </p:sp>
      <p:pic>
        <p:nvPicPr>
          <p:cNvPr id="9" name="Picture 8">
            <a:extLst>
              <a:ext uri="{FF2B5EF4-FFF2-40B4-BE49-F238E27FC236}">
                <a16:creationId xmlns:a16="http://schemas.microsoft.com/office/drawing/2014/main" id="{032F29E7-CF7E-6B97-8FE9-6182ACDD2568}"/>
              </a:ext>
            </a:extLst>
          </p:cNvPr>
          <p:cNvPicPr>
            <a:picLocks noChangeAspect="1"/>
          </p:cNvPicPr>
          <p:nvPr/>
        </p:nvPicPr>
        <p:blipFill>
          <a:blip r:embed="rId4"/>
          <a:stretch>
            <a:fillRect/>
          </a:stretch>
        </p:blipFill>
        <p:spPr>
          <a:xfrm>
            <a:off x="0" y="6591584"/>
            <a:ext cx="8686800" cy="1224492"/>
          </a:xfrm>
          <a:prstGeom prst="rect">
            <a:avLst/>
          </a:prstGeom>
        </p:spPr>
      </p:pic>
      <p:pic>
        <p:nvPicPr>
          <p:cNvPr id="11" name="Picture 10">
            <a:extLst>
              <a:ext uri="{FF2B5EF4-FFF2-40B4-BE49-F238E27FC236}">
                <a16:creationId xmlns:a16="http://schemas.microsoft.com/office/drawing/2014/main" id="{493BBDF4-5B69-A558-A01C-06AAC58C6D2E}"/>
              </a:ext>
            </a:extLst>
          </p:cNvPr>
          <p:cNvPicPr>
            <a:picLocks noChangeAspect="1"/>
          </p:cNvPicPr>
          <p:nvPr/>
        </p:nvPicPr>
        <p:blipFill>
          <a:blip r:embed="rId5"/>
          <a:stretch>
            <a:fillRect/>
          </a:stretch>
        </p:blipFill>
        <p:spPr>
          <a:xfrm>
            <a:off x="0" y="7747718"/>
            <a:ext cx="4239217" cy="1971950"/>
          </a:xfrm>
          <a:prstGeom prst="rect">
            <a:avLst/>
          </a:prstGeom>
        </p:spPr>
      </p:pic>
      <p:pic>
        <p:nvPicPr>
          <p:cNvPr id="13" name="Picture 12">
            <a:extLst>
              <a:ext uri="{FF2B5EF4-FFF2-40B4-BE49-F238E27FC236}">
                <a16:creationId xmlns:a16="http://schemas.microsoft.com/office/drawing/2014/main" id="{EFF73E1A-E7CE-93FE-EFA0-ACC7E7262DAE}"/>
              </a:ext>
            </a:extLst>
          </p:cNvPr>
          <p:cNvPicPr>
            <a:picLocks noChangeAspect="1"/>
          </p:cNvPicPr>
          <p:nvPr/>
        </p:nvPicPr>
        <p:blipFill>
          <a:blip r:embed="rId6"/>
          <a:stretch>
            <a:fillRect/>
          </a:stretch>
        </p:blipFill>
        <p:spPr>
          <a:xfrm>
            <a:off x="4466636" y="7779957"/>
            <a:ext cx="3868472" cy="2252970"/>
          </a:xfrm>
          <a:prstGeom prst="rect">
            <a:avLst/>
          </a:prstGeom>
        </p:spPr>
      </p:pic>
      <p:sp>
        <p:nvSpPr>
          <p:cNvPr id="14" name="TextBox 13">
            <a:extLst>
              <a:ext uri="{FF2B5EF4-FFF2-40B4-BE49-F238E27FC236}">
                <a16:creationId xmlns:a16="http://schemas.microsoft.com/office/drawing/2014/main" id="{30A6DEFD-E7CA-5D40-5C41-3E79AD4817E7}"/>
              </a:ext>
            </a:extLst>
          </p:cNvPr>
          <p:cNvSpPr txBox="1"/>
          <p:nvPr/>
        </p:nvSpPr>
        <p:spPr>
          <a:xfrm>
            <a:off x="0" y="6207369"/>
            <a:ext cx="2919046" cy="369332"/>
          </a:xfrm>
          <a:prstGeom prst="rect">
            <a:avLst/>
          </a:prstGeom>
          <a:noFill/>
        </p:spPr>
        <p:txBody>
          <a:bodyPr wrap="square" rtlCol="0">
            <a:spAutoFit/>
          </a:bodyPr>
          <a:lstStyle/>
          <a:p>
            <a:r>
              <a:rPr lang="en-US" dirty="0"/>
              <a:t>For Shear Stresses</a:t>
            </a:r>
          </a:p>
        </p:txBody>
      </p:sp>
    </p:spTree>
    <p:extLst>
      <p:ext uri="{BB962C8B-B14F-4D97-AF65-F5344CB8AC3E}">
        <p14:creationId xmlns:p14="http://schemas.microsoft.com/office/powerpoint/2010/main" val="9867206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13875F-FD12-449D-B683-9B7412DA1A77}"/>
              </a:ext>
            </a:extLst>
          </p:cNvPr>
          <p:cNvSpPr txBox="1"/>
          <p:nvPr/>
        </p:nvSpPr>
        <p:spPr>
          <a:xfrm>
            <a:off x="0" y="140677"/>
            <a:ext cx="2536848" cy="369332"/>
          </a:xfrm>
          <a:prstGeom prst="rect">
            <a:avLst/>
          </a:prstGeom>
          <a:noFill/>
        </p:spPr>
        <p:txBody>
          <a:bodyPr wrap="none" rtlCol="0">
            <a:spAutoFit/>
          </a:bodyPr>
          <a:lstStyle/>
          <a:p>
            <a:r>
              <a:rPr lang="en-US" dirty="0"/>
              <a:t>And for normal stresses</a:t>
            </a:r>
          </a:p>
        </p:txBody>
      </p:sp>
      <p:pic>
        <p:nvPicPr>
          <p:cNvPr id="4" name="Picture 3">
            <a:extLst>
              <a:ext uri="{FF2B5EF4-FFF2-40B4-BE49-F238E27FC236}">
                <a16:creationId xmlns:a16="http://schemas.microsoft.com/office/drawing/2014/main" id="{A732E535-E2EA-98E1-C809-ACF8A1DED648}"/>
              </a:ext>
            </a:extLst>
          </p:cNvPr>
          <p:cNvPicPr>
            <a:picLocks noChangeAspect="1"/>
          </p:cNvPicPr>
          <p:nvPr/>
        </p:nvPicPr>
        <p:blipFill>
          <a:blip r:embed="rId2"/>
          <a:stretch>
            <a:fillRect/>
          </a:stretch>
        </p:blipFill>
        <p:spPr>
          <a:xfrm>
            <a:off x="175846" y="559200"/>
            <a:ext cx="6373114" cy="3019846"/>
          </a:xfrm>
          <a:prstGeom prst="rect">
            <a:avLst/>
          </a:prstGeom>
        </p:spPr>
      </p:pic>
      <p:sp>
        <p:nvSpPr>
          <p:cNvPr id="5" name="TextBox 4">
            <a:extLst>
              <a:ext uri="{FF2B5EF4-FFF2-40B4-BE49-F238E27FC236}">
                <a16:creationId xmlns:a16="http://schemas.microsoft.com/office/drawing/2014/main" id="{92734D16-74F3-C907-7156-263785C782AC}"/>
              </a:ext>
            </a:extLst>
          </p:cNvPr>
          <p:cNvSpPr txBox="1"/>
          <p:nvPr/>
        </p:nvSpPr>
        <p:spPr>
          <a:xfrm>
            <a:off x="6365632" y="2426677"/>
            <a:ext cx="2479430" cy="1477328"/>
          </a:xfrm>
          <a:prstGeom prst="rect">
            <a:avLst/>
          </a:prstGeom>
          <a:noFill/>
        </p:spPr>
        <p:txBody>
          <a:bodyPr wrap="square" rtlCol="0">
            <a:spAutoFit/>
          </a:bodyPr>
          <a:lstStyle/>
          <a:p>
            <a:r>
              <a:rPr lang="en-US" dirty="0"/>
              <a:t>For us, the bulk viscosity term goes to 0 because we are dealing with an incompressible fluids</a:t>
            </a:r>
          </a:p>
        </p:txBody>
      </p:sp>
      <p:sp>
        <p:nvSpPr>
          <p:cNvPr id="6" name="TextBox 5">
            <a:extLst>
              <a:ext uri="{FF2B5EF4-FFF2-40B4-BE49-F238E27FC236}">
                <a16:creationId xmlns:a16="http://schemas.microsoft.com/office/drawing/2014/main" id="{0B6A2189-8A8E-E230-5D45-697923467C41}"/>
              </a:ext>
            </a:extLst>
          </p:cNvPr>
          <p:cNvSpPr txBox="1"/>
          <p:nvPr/>
        </p:nvSpPr>
        <p:spPr>
          <a:xfrm>
            <a:off x="6418384" y="633045"/>
            <a:ext cx="2268416" cy="1477328"/>
          </a:xfrm>
          <a:prstGeom prst="rect">
            <a:avLst/>
          </a:prstGeom>
          <a:noFill/>
        </p:spPr>
        <p:txBody>
          <a:bodyPr wrap="square" rtlCol="0">
            <a:spAutoFit/>
          </a:bodyPr>
          <a:lstStyle/>
          <a:p>
            <a:r>
              <a:rPr lang="en-US" dirty="0"/>
              <a:t>The bulk viscosity term relates mechanical pressure to thermodynamic pressure</a:t>
            </a:r>
          </a:p>
        </p:txBody>
      </p:sp>
      <p:sp>
        <p:nvSpPr>
          <p:cNvPr id="3" name="TextBox 2">
            <a:extLst>
              <a:ext uri="{FF2B5EF4-FFF2-40B4-BE49-F238E27FC236}">
                <a16:creationId xmlns:a16="http://schemas.microsoft.com/office/drawing/2014/main" id="{34C12E2D-901E-AFED-0D6C-AC8549AC9EEF}"/>
              </a:ext>
            </a:extLst>
          </p:cNvPr>
          <p:cNvSpPr txBox="1"/>
          <p:nvPr/>
        </p:nvSpPr>
        <p:spPr>
          <a:xfrm>
            <a:off x="835701" y="3866366"/>
            <a:ext cx="7015397" cy="1015663"/>
          </a:xfrm>
          <a:prstGeom prst="rect">
            <a:avLst/>
          </a:prstGeom>
          <a:noFill/>
        </p:spPr>
        <p:txBody>
          <a:bodyPr wrap="square" rtlCol="0">
            <a:spAutoFit/>
          </a:bodyPr>
          <a:lstStyle/>
          <a:p>
            <a:pPr algn="ctr"/>
            <a:r>
              <a:rPr lang="en-US" sz="2000" dirty="0"/>
              <a:t>Now, if we substitute the normal and shear forces into the Cauchy Momentum Equations</a:t>
            </a:r>
          </a:p>
          <a:p>
            <a:pPr algn="ctr"/>
            <a:r>
              <a:rPr lang="en-US" sz="2000" dirty="0"/>
              <a:t>We get the Navier-Stokes equations</a:t>
            </a:r>
          </a:p>
        </p:txBody>
      </p:sp>
      <p:pic>
        <p:nvPicPr>
          <p:cNvPr id="10" name="Picture 9">
            <a:extLst>
              <a:ext uri="{FF2B5EF4-FFF2-40B4-BE49-F238E27FC236}">
                <a16:creationId xmlns:a16="http://schemas.microsoft.com/office/drawing/2014/main" id="{94077E87-3FAE-A7A1-69EA-823C7E0E42FA}"/>
              </a:ext>
            </a:extLst>
          </p:cNvPr>
          <p:cNvPicPr>
            <a:picLocks noChangeAspect="1"/>
          </p:cNvPicPr>
          <p:nvPr/>
        </p:nvPicPr>
        <p:blipFill>
          <a:blip r:embed="rId3"/>
          <a:stretch>
            <a:fillRect/>
          </a:stretch>
        </p:blipFill>
        <p:spPr>
          <a:xfrm>
            <a:off x="79733" y="4831545"/>
            <a:ext cx="8527331" cy="3754315"/>
          </a:xfrm>
          <a:prstGeom prst="rect">
            <a:avLst/>
          </a:prstGeom>
        </p:spPr>
      </p:pic>
      <p:sp>
        <p:nvSpPr>
          <p:cNvPr id="11" name="TextBox 10">
            <a:extLst>
              <a:ext uri="{FF2B5EF4-FFF2-40B4-BE49-F238E27FC236}">
                <a16:creationId xmlns:a16="http://schemas.microsoft.com/office/drawing/2014/main" id="{8C10FDA0-6B92-D4E7-ACE0-7395247A85C6}"/>
              </a:ext>
            </a:extLst>
          </p:cNvPr>
          <p:cNvSpPr txBox="1"/>
          <p:nvPr/>
        </p:nvSpPr>
        <p:spPr>
          <a:xfrm>
            <a:off x="943781" y="8610486"/>
            <a:ext cx="6799234" cy="369332"/>
          </a:xfrm>
          <a:prstGeom prst="rect">
            <a:avLst/>
          </a:prstGeom>
          <a:noFill/>
          <a:ln>
            <a:solidFill>
              <a:srgbClr val="FF0000"/>
            </a:solidFill>
          </a:ln>
        </p:spPr>
        <p:txBody>
          <a:bodyPr wrap="none" rtlCol="0">
            <a:spAutoFit/>
          </a:bodyPr>
          <a:lstStyle/>
          <a:p>
            <a:r>
              <a:rPr lang="en-US" dirty="0"/>
              <a:t>Assumptions for these equations: Incompressible, Newtonian fluid</a:t>
            </a:r>
          </a:p>
        </p:txBody>
      </p:sp>
      <p:sp>
        <p:nvSpPr>
          <p:cNvPr id="12" name="TextBox 11">
            <a:extLst>
              <a:ext uri="{FF2B5EF4-FFF2-40B4-BE49-F238E27FC236}">
                <a16:creationId xmlns:a16="http://schemas.microsoft.com/office/drawing/2014/main" id="{6959C31D-663E-F83A-3523-2D1ADF14C145}"/>
              </a:ext>
            </a:extLst>
          </p:cNvPr>
          <p:cNvSpPr txBox="1"/>
          <p:nvPr/>
        </p:nvSpPr>
        <p:spPr>
          <a:xfrm>
            <a:off x="1268424" y="9026160"/>
            <a:ext cx="5934702" cy="369332"/>
          </a:xfrm>
          <a:prstGeom prst="rect">
            <a:avLst/>
          </a:prstGeom>
          <a:noFill/>
        </p:spPr>
        <p:txBody>
          <a:bodyPr wrap="none" rtlCol="0">
            <a:spAutoFit/>
          </a:bodyPr>
          <a:lstStyle/>
          <a:p>
            <a:r>
              <a:rPr lang="en-US" dirty="0"/>
              <a:t>The capital D derivative is called the substantial Derivative</a:t>
            </a:r>
          </a:p>
        </p:txBody>
      </p:sp>
      <p:pic>
        <p:nvPicPr>
          <p:cNvPr id="14" name="Picture 13">
            <a:extLst>
              <a:ext uri="{FF2B5EF4-FFF2-40B4-BE49-F238E27FC236}">
                <a16:creationId xmlns:a16="http://schemas.microsoft.com/office/drawing/2014/main" id="{CCD05304-CBAC-BC91-7CE0-767BC6A06BAD}"/>
              </a:ext>
            </a:extLst>
          </p:cNvPr>
          <p:cNvPicPr>
            <a:picLocks noChangeAspect="1"/>
          </p:cNvPicPr>
          <p:nvPr/>
        </p:nvPicPr>
        <p:blipFill>
          <a:blip r:embed="rId4"/>
          <a:stretch>
            <a:fillRect/>
          </a:stretch>
        </p:blipFill>
        <p:spPr>
          <a:xfrm>
            <a:off x="1268424" y="9441834"/>
            <a:ext cx="5763429" cy="743054"/>
          </a:xfrm>
          <a:prstGeom prst="rect">
            <a:avLst/>
          </a:prstGeom>
        </p:spPr>
      </p:pic>
      <p:pic>
        <p:nvPicPr>
          <p:cNvPr id="16" name="Picture 15">
            <a:extLst>
              <a:ext uri="{FF2B5EF4-FFF2-40B4-BE49-F238E27FC236}">
                <a16:creationId xmlns:a16="http://schemas.microsoft.com/office/drawing/2014/main" id="{4FFC8506-5B76-37CC-A545-43830F21C1DD}"/>
              </a:ext>
            </a:extLst>
          </p:cNvPr>
          <p:cNvPicPr>
            <a:picLocks noChangeAspect="1"/>
          </p:cNvPicPr>
          <p:nvPr/>
        </p:nvPicPr>
        <p:blipFill>
          <a:blip r:embed="rId5"/>
          <a:stretch>
            <a:fillRect/>
          </a:stretch>
        </p:blipFill>
        <p:spPr>
          <a:xfrm>
            <a:off x="-6923" y="10451344"/>
            <a:ext cx="8686800" cy="1578559"/>
          </a:xfrm>
          <a:prstGeom prst="rect">
            <a:avLst/>
          </a:prstGeom>
        </p:spPr>
      </p:pic>
    </p:spTree>
    <p:extLst>
      <p:ext uri="{BB962C8B-B14F-4D97-AF65-F5344CB8AC3E}">
        <p14:creationId xmlns:p14="http://schemas.microsoft.com/office/powerpoint/2010/main" val="1040187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143DE9-C38B-7C7C-3716-B99A4474E7B9}"/>
              </a:ext>
            </a:extLst>
          </p:cNvPr>
          <p:cNvSpPr txBox="1"/>
          <p:nvPr/>
        </p:nvSpPr>
        <p:spPr>
          <a:xfrm>
            <a:off x="0" y="0"/>
            <a:ext cx="2092111" cy="523220"/>
          </a:xfrm>
          <a:prstGeom prst="rect">
            <a:avLst/>
          </a:prstGeom>
          <a:noFill/>
        </p:spPr>
        <p:txBody>
          <a:bodyPr wrap="none" rtlCol="0">
            <a:spAutoFit/>
          </a:bodyPr>
          <a:lstStyle/>
          <a:p>
            <a:r>
              <a:rPr lang="en-US" sz="2800" dirty="0"/>
              <a:t>Introduction</a:t>
            </a:r>
          </a:p>
        </p:txBody>
      </p:sp>
      <p:sp>
        <p:nvSpPr>
          <p:cNvPr id="3" name="TextBox 2">
            <a:extLst>
              <a:ext uri="{FF2B5EF4-FFF2-40B4-BE49-F238E27FC236}">
                <a16:creationId xmlns:a16="http://schemas.microsoft.com/office/drawing/2014/main" id="{32B8D295-F01A-8F26-4DFE-7132C17368D3}"/>
              </a:ext>
            </a:extLst>
          </p:cNvPr>
          <p:cNvSpPr txBox="1"/>
          <p:nvPr/>
        </p:nvSpPr>
        <p:spPr>
          <a:xfrm>
            <a:off x="0" y="564601"/>
            <a:ext cx="8686800" cy="3970318"/>
          </a:xfrm>
          <a:prstGeom prst="rect">
            <a:avLst/>
          </a:prstGeom>
          <a:noFill/>
        </p:spPr>
        <p:txBody>
          <a:bodyPr wrap="square" rtlCol="0">
            <a:spAutoFit/>
          </a:bodyPr>
          <a:lstStyle/>
          <a:p>
            <a:r>
              <a:rPr lang="en-US" dirty="0"/>
              <a:t>What is a fluid?</a:t>
            </a:r>
          </a:p>
          <a:p>
            <a:pPr marL="285750" indent="-285750">
              <a:buFont typeface="Arial" panose="020B0604020202020204" pitchFamily="34" charset="0"/>
              <a:buChar char="•"/>
            </a:pPr>
            <a:r>
              <a:rPr lang="en-US" dirty="0"/>
              <a:t>You can classify something as a fluid or non-fluid based on how it reacts to a shear force </a:t>
            </a:r>
            <a:r>
              <a:rPr lang="en-US" i="1" dirty="0"/>
              <a:t>(A force acting parallel to the surface)</a:t>
            </a:r>
            <a:endParaRPr lang="en-US" dirty="0"/>
          </a:p>
          <a:p>
            <a:pPr marL="742950" lvl="1" indent="-285750">
              <a:buFont typeface="Arial" panose="020B0604020202020204" pitchFamily="34" charset="0"/>
              <a:buChar char="•"/>
            </a:pPr>
            <a:r>
              <a:rPr lang="en-US" dirty="0"/>
              <a:t>Non-fluids can resist shear forces (solids)</a:t>
            </a:r>
          </a:p>
          <a:p>
            <a:pPr marL="742950" lvl="1" indent="-285750">
              <a:buFont typeface="Arial" panose="020B0604020202020204" pitchFamily="34" charset="0"/>
              <a:buChar char="•"/>
            </a:pPr>
            <a:r>
              <a:rPr lang="en-US" dirty="0"/>
              <a:t>Fluids deform under a shear force (liquids and gases)</a:t>
            </a:r>
          </a:p>
          <a:p>
            <a:endParaRPr lang="en-US" dirty="0"/>
          </a:p>
          <a:p>
            <a:r>
              <a:rPr lang="en-US" dirty="0"/>
              <a:t>States of Matter</a:t>
            </a:r>
          </a:p>
          <a:p>
            <a:pPr marL="285750" indent="-285750">
              <a:buFont typeface="Arial" panose="020B0604020202020204" pitchFamily="34" charset="0"/>
              <a:buChar char="•"/>
            </a:pPr>
            <a:r>
              <a:rPr lang="en-US" dirty="0"/>
              <a:t>Solids: have a lattice structure that holds them together, making them not deform</a:t>
            </a:r>
          </a:p>
          <a:p>
            <a:pPr marL="285750" indent="-285750">
              <a:buFont typeface="Arial" panose="020B0604020202020204" pitchFamily="34" charset="0"/>
              <a:buChar char="•"/>
            </a:pPr>
            <a:r>
              <a:rPr lang="en-US" dirty="0"/>
              <a:t>Liquids: held together by weaker forces, the forces are dependent on the separation distance of the molecules</a:t>
            </a:r>
          </a:p>
          <a:p>
            <a:pPr marL="285750" indent="-285750">
              <a:buFont typeface="Arial" panose="020B0604020202020204" pitchFamily="34" charset="0"/>
              <a:buChar char="•"/>
            </a:pPr>
            <a:r>
              <a:rPr lang="en-US" dirty="0"/>
              <a:t>Gases: spread far apart and have very weak interactions</a:t>
            </a:r>
          </a:p>
          <a:p>
            <a:pPr marL="742950" lvl="1" indent="-285750">
              <a:buFont typeface="Arial" panose="020B0604020202020204" pitchFamily="34" charset="0"/>
              <a:buChar char="•"/>
            </a:pPr>
            <a:r>
              <a:rPr lang="en-US" dirty="0"/>
              <a:t>Molecules collide with each other</a:t>
            </a:r>
          </a:p>
          <a:p>
            <a:pPr marL="742950" lvl="1" indent="-285750">
              <a:buFont typeface="Arial" panose="020B0604020202020204" pitchFamily="34" charset="0"/>
              <a:buChar char="•"/>
            </a:pPr>
            <a:r>
              <a:rPr lang="en-US" dirty="0"/>
              <a:t>Will not tend to fall when “poured” out of a cup</a:t>
            </a:r>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1264FFB6-9A83-D357-508D-272F97927578}"/>
              </a:ext>
            </a:extLst>
          </p:cNvPr>
          <p:cNvPicPr>
            <a:picLocks noChangeAspect="1"/>
          </p:cNvPicPr>
          <p:nvPr/>
        </p:nvPicPr>
        <p:blipFill>
          <a:blip r:embed="rId2"/>
          <a:stretch>
            <a:fillRect/>
          </a:stretch>
        </p:blipFill>
        <p:spPr>
          <a:xfrm>
            <a:off x="370920" y="4293385"/>
            <a:ext cx="7944959" cy="6001588"/>
          </a:xfrm>
          <a:prstGeom prst="rect">
            <a:avLst/>
          </a:prstGeom>
        </p:spPr>
      </p:pic>
      <p:sp>
        <p:nvSpPr>
          <p:cNvPr id="6" name="TextBox 5">
            <a:extLst>
              <a:ext uri="{FF2B5EF4-FFF2-40B4-BE49-F238E27FC236}">
                <a16:creationId xmlns:a16="http://schemas.microsoft.com/office/drawing/2014/main" id="{E2D68B48-BB76-9CDE-3C40-B7B680FC80C7}"/>
              </a:ext>
            </a:extLst>
          </p:cNvPr>
          <p:cNvSpPr txBox="1"/>
          <p:nvPr/>
        </p:nvSpPr>
        <p:spPr>
          <a:xfrm>
            <a:off x="0" y="10484068"/>
            <a:ext cx="7560916" cy="646331"/>
          </a:xfrm>
          <a:prstGeom prst="rect">
            <a:avLst/>
          </a:prstGeom>
          <a:noFill/>
        </p:spPr>
        <p:txBody>
          <a:bodyPr wrap="none" rtlCol="0">
            <a:spAutoFit/>
          </a:bodyPr>
          <a:lstStyle/>
          <a:p>
            <a:pPr marL="285750" indent="-285750">
              <a:buFont typeface="Arial" panose="020B0604020202020204" pitchFamily="34" charset="0"/>
              <a:buChar char="•"/>
            </a:pPr>
            <a:r>
              <a:rPr lang="en-US" dirty="0"/>
              <a:t>Modulus of elasticity tells how stiff something is</a:t>
            </a:r>
          </a:p>
          <a:p>
            <a:pPr marL="285750" indent="-285750">
              <a:buFont typeface="Arial" panose="020B0604020202020204" pitchFamily="34" charset="0"/>
              <a:buChar char="•"/>
            </a:pPr>
            <a:r>
              <a:rPr lang="en-US" dirty="0"/>
              <a:t>Kinematic viscosity is viscosity normalized by density (viscosity/density)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FD845B3-5414-51C3-7F17-7536944CD3BF}"/>
                  </a:ext>
                </a:extLst>
              </p:cNvPr>
              <p:cNvSpPr txBox="1"/>
              <p:nvPr/>
            </p:nvSpPr>
            <p:spPr>
              <a:xfrm>
                <a:off x="101373" y="11319494"/>
                <a:ext cx="2784224" cy="485646"/>
              </a:xfrm>
              <a:prstGeom prst="rect">
                <a:avLst/>
              </a:prstGeom>
              <a:noFill/>
            </p:spPr>
            <p:txBody>
              <a:bodyPr wrap="none" rtlCol="0">
                <a:spAutoFit/>
              </a:bodyPr>
              <a:lstStyle/>
              <a:p>
                <a:r>
                  <a:rPr lang="en-US" dirty="0"/>
                  <a:t>Force Conversion: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den>
                    </m:f>
                  </m:oMath>
                </a14:m>
                <a:endParaRPr lang="en-US" dirty="0"/>
              </a:p>
            </p:txBody>
          </p:sp>
        </mc:Choice>
        <mc:Fallback xmlns="">
          <p:sp>
            <p:nvSpPr>
              <p:cNvPr id="4" name="TextBox 3">
                <a:extLst>
                  <a:ext uri="{FF2B5EF4-FFF2-40B4-BE49-F238E27FC236}">
                    <a16:creationId xmlns:a16="http://schemas.microsoft.com/office/drawing/2014/main" id="{3FD845B3-5414-51C3-7F17-7536944CD3BF}"/>
                  </a:ext>
                </a:extLst>
              </p:cNvPr>
              <p:cNvSpPr txBox="1">
                <a:spLocks noRot="1" noChangeAspect="1" noMove="1" noResize="1" noEditPoints="1" noAdjustHandles="1" noChangeArrowheads="1" noChangeShapeType="1" noTextEdit="1"/>
              </p:cNvSpPr>
              <p:nvPr/>
            </p:nvSpPr>
            <p:spPr>
              <a:xfrm>
                <a:off x="101373" y="11319494"/>
                <a:ext cx="2784224" cy="485646"/>
              </a:xfrm>
              <a:prstGeom prst="rect">
                <a:avLst/>
              </a:prstGeom>
              <a:blipFill>
                <a:blip r:embed="rId3"/>
                <a:stretch>
                  <a:fillRect l="-1974" b="-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5A0DB58-D1D6-25EA-51E5-DCE3BEFA0A82}"/>
                  </a:ext>
                </a:extLst>
              </p:cNvPr>
              <p:cNvSpPr txBox="1"/>
              <p:nvPr/>
            </p:nvSpPr>
            <p:spPr>
              <a:xfrm>
                <a:off x="3284839" y="11280958"/>
                <a:ext cx="2828723" cy="524182"/>
              </a:xfrm>
              <a:prstGeom prst="rect">
                <a:avLst/>
              </a:prstGeom>
              <a:noFill/>
            </p:spPr>
            <p:txBody>
              <a:bodyPr wrap="none" rtlCol="0">
                <a:spAutoFit/>
              </a:bodyPr>
              <a:lstStyle/>
              <a:p>
                <a:r>
                  <a:rPr lang="en-US" dirty="0"/>
                  <a:t>Mass Conversion: M</a:t>
                </a:r>
                <a14:m>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𝑡</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𝐿</m:t>
                        </m:r>
                      </m:den>
                    </m:f>
                  </m:oMath>
                </a14:m>
                <a:endParaRPr lang="en-US" dirty="0"/>
              </a:p>
            </p:txBody>
          </p:sp>
        </mc:Choice>
        <mc:Fallback xmlns="">
          <p:sp>
            <p:nvSpPr>
              <p:cNvPr id="7" name="TextBox 6">
                <a:extLst>
                  <a:ext uri="{FF2B5EF4-FFF2-40B4-BE49-F238E27FC236}">
                    <a16:creationId xmlns:a16="http://schemas.microsoft.com/office/drawing/2014/main" id="{15A0DB58-D1D6-25EA-51E5-DCE3BEFA0A82}"/>
                  </a:ext>
                </a:extLst>
              </p:cNvPr>
              <p:cNvSpPr txBox="1">
                <a:spLocks noRot="1" noChangeAspect="1" noMove="1" noResize="1" noEditPoints="1" noAdjustHandles="1" noChangeArrowheads="1" noChangeShapeType="1" noTextEdit="1"/>
              </p:cNvSpPr>
              <p:nvPr/>
            </p:nvSpPr>
            <p:spPr>
              <a:xfrm>
                <a:off x="3284839" y="11280958"/>
                <a:ext cx="2828723" cy="524182"/>
              </a:xfrm>
              <a:prstGeom prst="rect">
                <a:avLst/>
              </a:prstGeom>
              <a:blipFill>
                <a:blip r:embed="rId4"/>
                <a:stretch>
                  <a:fillRect l="-1940" b="-8140"/>
                </a:stretch>
              </a:blipFill>
            </p:spPr>
            <p:txBody>
              <a:bodyPr/>
              <a:lstStyle/>
              <a:p>
                <a:r>
                  <a:rPr lang="en-US">
                    <a:noFill/>
                  </a:rPr>
                  <a:t> </a:t>
                </a:r>
              </a:p>
            </p:txBody>
          </p:sp>
        </mc:Fallback>
      </mc:AlternateContent>
    </p:spTree>
    <p:extLst>
      <p:ext uri="{BB962C8B-B14F-4D97-AF65-F5344CB8AC3E}">
        <p14:creationId xmlns:p14="http://schemas.microsoft.com/office/powerpoint/2010/main" val="24849162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581330-5C4F-B036-F32C-BF6CE0C38060}"/>
              </a:ext>
            </a:extLst>
          </p:cNvPr>
          <p:cNvSpPr txBox="1"/>
          <p:nvPr/>
        </p:nvSpPr>
        <p:spPr>
          <a:xfrm>
            <a:off x="0" y="0"/>
            <a:ext cx="3730317" cy="400110"/>
          </a:xfrm>
          <a:prstGeom prst="rect">
            <a:avLst/>
          </a:prstGeom>
          <a:noFill/>
        </p:spPr>
        <p:txBody>
          <a:bodyPr wrap="none" rtlCol="0">
            <a:spAutoFit/>
          </a:bodyPr>
          <a:lstStyle/>
          <a:p>
            <a:r>
              <a:rPr lang="en-US" sz="2000" dirty="0"/>
              <a:t>Scaling Navier Stokes Equations</a:t>
            </a:r>
          </a:p>
        </p:txBody>
      </p:sp>
      <p:sp>
        <p:nvSpPr>
          <p:cNvPr id="3" name="TextBox 2">
            <a:extLst>
              <a:ext uri="{FF2B5EF4-FFF2-40B4-BE49-F238E27FC236}">
                <a16:creationId xmlns:a16="http://schemas.microsoft.com/office/drawing/2014/main" id="{E0A9CF2F-B263-8E1C-0CE6-46933C824673}"/>
              </a:ext>
            </a:extLst>
          </p:cNvPr>
          <p:cNvSpPr txBox="1"/>
          <p:nvPr/>
        </p:nvSpPr>
        <p:spPr>
          <a:xfrm>
            <a:off x="1" y="400110"/>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Good for applying Navier-Stokes on a large scale</a:t>
            </a:r>
          </a:p>
          <a:p>
            <a:pPr marL="285750" indent="-285750">
              <a:buFont typeface="Arial" panose="020B0604020202020204" pitchFamily="34" charset="0"/>
              <a:buChar char="•"/>
            </a:pPr>
            <a:r>
              <a:rPr lang="en-US" dirty="0"/>
              <a:t>Makes the equation a dimensionless form where we can find solutions that are independent of specific parameters</a:t>
            </a:r>
          </a:p>
        </p:txBody>
      </p:sp>
      <p:pic>
        <p:nvPicPr>
          <p:cNvPr id="5" name="Picture 4">
            <a:extLst>
              <a:ext uri="{FF2B5EF4-FFF2-40B4-BE49-F238E27FC236}">
                <a16:creationId xmlns:a16="http://schemas.microsoft.com/office/drawing/2014/main" id="{3664A7EA-9CD6-7D33-BD7D-28795C16944A}"/>
              </a:ext>
            </a:extLst>
          </p:cNvPr>
          <p:cNvPicPr>
            <a:picLocks noChangeAspect="1"/>
          </p:cNvPicPr>
          <p:nvPr/>
        </p:nvPicPr>
        <p:blipFill>
          <a:blip r:embed="rId2"/>
          <a:stretch>
            <a:fillRect/>
          </a:stretch>
        </p:blipFill>
        <p:spPr>
          <a:xfrm>
            <a:off x="748888" y="1323440"/>
            <a:ext cx="6649378" cy="1152686"/>
          </a:xfrm>
          <a:prstGeom prst="rect">
            <a:avLst/>
          </a:prstGeom>
        </p:spPr>
      </p:pic>
      <p:pic>
        <p:nvPicPr>
          <p:cNvPr id="7" name="Picture 6">
            <a:extLst>
              <a:ext uri="{FF2B5EF4-FFF2-40B4-BE49-F238E27FC236}">
                <a16:creationId xmlns:a16="http://schemas.microsoft.com/office/drawing/2014/main" id="{D329F894-2F96-C9C6-AD98-37BD0740DACB}"/>
              </a:ext>
            </a:extLst>
          </p:cNvPr>
          <p:cNvPicPr>
            <a:picLocks noChangeAspect="1"/>
          </p:cNvPicPr>
          <p:nvPr/>
        </p:nvPicPr>
        <p:blipFill>
          <a:blip r:embed="rId3"/>
          <a:stretch>
            <a:fillRect/>
          </a:stretch>
        </p:blipFill>
        <p:spPr>
          <a:xfrm>
            <a:off x="36893" y="2476126"/>
            <a:ext cx="8649907" cy="2076740"/>
          </a:xfrm>
          <a:prstGeom prst="rect">
            <a:avLst/>
          </a:prstGeom>
        </p:spPr>
      </p:pic>
      <p:pic>
        <p:nvPicPr>
          <p:cNvPr id="9" name="Picture 8">
            <a:extLst>
              <a:ext uri="{FF2B5EF4-FFF2-40B4-BE49-F238E27FC236}">
                <a16:creationId xmlns:a16="http://schemas.microsoft.com/office/drawing/2014/main" id="{0206756C-D591-7D75-82C0-D7640FB5E91D}"/>
              </a:ext>
            </a:extLst>
          </p:cNvPr>
          <p:cNvPicPr>
            <a:picLocks noChangeAspect="1"/>
          </p:cNvPicPr>
          <p:nvPr/>
        </p:nvPicPr>
        <p:blipFill>
          <a:blip r:embed="rId4"/>
          <a:stretch>
            <a:fillRect/>
          </a:stretch>
        </p:blipFill>
        <p:spPr>
          <a:xfrm>
            <a:off x="748888" y="4922198"/>
            <a:ext cx="6839905" cy="1829055"/>
          </a:xfrm>
          <a:prstGeom prst="rect">
            <a:avLst/>
          </a:prstGeom>
        </p:spPr>
      </p:pic>
      <p:sp>
        <p:nvSpPr>
          <p:cNvPr id="10" name="TextBox 9">
            <a:extLst>
              <a:ext uri="{FF2B5EF4-FFF2-40B4-BE49-F238E27FC236}">
                <a16:creationId xmlns:a16="http://schemas.microsoft.com/office/drawing/2014/main" id="{960EAFC1-655B-50FE-0900-D99BFD1962F3}"/>
              </a:ext>
            </a:extLst>
          </p:cNvPr>
          <p:cNvSpPr txBox="1"/>
          <p:nvPr/>
        </p:nvSpPr>
        <p:spPr>
          <a:xfrm>
            <a:off x="3282206" y="4552866"/>
            <a:ext cx="1582741" cy="369332"/>
          </a:xfrm>
          <a:prstGeom prst="rect">
            <a:avLst/>
          </a:prstGeom>
          <a:noFill/>
        </p:spPr>
        <p:txBody>
          <a:bodyPr wrap="none" rtlCol="0">
            <a:spAutoFit/>
          </a:bodyPr>
          <a:lstStyle/>
          <a:p>
            <a:r>
              <a:rPr lang="en-US" dirty="0"/>
              <a:t>Substituting…</a:t>
            </a:r>
          </a:p>
        </p:txBody>
      </p:sp>
      <p:sp>
        <p:nvSpPr>
          <p:cNvPr id="11" name="TextBox 10">
            <a:extLst>
              <a:ext uri="{FF2B5EF4-FFF2-40B4-BE49-F238E27FC236}">
                <a16:creationId xmlns:a16="http://schemas.microsoft.com/office/drawing/2014/main" id="{A4584949-8E20-24C7-FC80-121A529A9224}"/>
              </a:ext>
            </a:extLst>
          </p:cNvPr>
          <p:cNvSpPr txBox="1"/>
          <p:nvPr/>
        </p:nvSpPr>
        <p:spPr>
          <a:xfrm>
            <a:off x="36893" y="6920530"/>
            <a:ext cx="2168927" cy="400110"/>
          </a:xfrm>
          <a:prstGeom prst="rect">
            <a:avLst/>
          </a:prstGeom>
          <a:noFill/>
        </p:spPr>
        <p:txBody>
          <a:bodyPr wrap="none" rtlCol="0">
            <a:spAutoFit/>
          </a:bodyPr>
          <a:lstStyle/>
          <a:p>
            <a:r>
              <a:rPr lang="en-US" sz="2000" dirty="0"/>
              <a:t>Reynolds Number</a:t>
            </a:r>
          </a:p>
        </p:txBody>
      </p:sp>
      <p:pic>
        <p:nvPicPr>
          <p:cNvPr id="13" name="Picture 12">
            <a:extLst>
              <a:ext uri="{FF2B5EF4-FFF2-40B4-BE49-F238E27FC236}">
                <a16:creationId xmlns:a16="http://schemas.microsoft.com/office/drawing/2014/main" id="{5DC08703-1D29-B4ED-A4BC-39ACAB475D32}"/>
              </a:ext>
            </a:extLst>
          </p:cNvPr>
          <p:cNvPicPr>
            <a:picLocks noChangeAspect="1"/>
          </p:cNvPicPr>
          <p:nvPr/>
        </p:nvPicPr>
        <p:blipFill>
          <a:blip r:embed="rId5"/>
          <a:stretch>
            <a:fillRect/>
          </a:stretch>
        </p:blipFill>
        <p:spPr>
          <a:xfrm>
            <a:off x="3235259" y="6920530"/>
            <a:ext cx="1867161" cy="981212"/>
          </a:xfrm>
          <a:prstGeom prst="rect">
            <a:avLst/>
          </a:prstGeom>
        </p:spPr>
      </p:pic>
      <p:sp>
        <p:nvSpPr>
          <p:cNvPr id="14" name="TextBox 13">
            <a:extLst>
              <a:ext uri="{FF2B5EF4-FFF2-40B4-BE49-F238E27FC236}">
                <a16:creationId xmlns:a16="http://schemas.microsoft.com/office/drawing/2014/main" id="{9DD656E0-E359-154E-D887-A29FCF243608}"/>
              </a:ext>
            </a:extLst>
          </p:cNvPr>
          <p:cNvSpPr txBox="1"/>
          <p:nvPr/>
        </p:nvSpPr>
        <p:spPr>
          <a:xfrm>
            <a:off x="0" y="7901742"/>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 ratio of the Inertial forces over the viscous forces</a:t>
            </a:r>
          </a:p>
          <a:p>
            <a:pPr marL="742950" lvl="1" indent="-285750">
              <a:buFont typeface="Arial" panose="020B0604020202020204" pitchFamily="34" charset="0"/>
              <a:buChar char="•"/>
            </a:pPr>
            <a:r>
              <a:rPr lang="en-US" dirty="0"/>
              <a:t>When Re &lt;&lt; 1, viscous forces are dominant</a:t>
            </a:r>
          </a:p>
          <a:p>
            <a:pPr marL="1200150" lvl="2" indent="-285750">
              <a:buFont typeface="Arial" panose="020B0604020202020204" pitchFamily="34" charset="0"/>
              <a:buChar char="•"/>
            </a:pPr>
            <a:r>
              <a:rPr lang="en-US" dirty="0"/>
              <a:t>Applicable under viscous fluids (honey), low velocities, or small scales</a:t>
            </a:r>
          </a:p>
          <a:p>
            <a:pPr marL="1200150" lvl="2" indent="-285750">
              <a:buFont typeface="Arial" panose="020B0604020202020204" pitchFamily="34" charset="0"/>
              <a:buChar char="•"/>
            </a:pPr>
            <a:r>
              <a:rPr lang="en-US" dirty="0"/>
              <a:t>Called creeping flow or stokes flow</a:t>
            </a:r>
          </a:p>
          <a:p>
            <a:pPr marL="742950" lvl="1" indent="-285750">
              <a:buFont typeface="Arial" panose="020B0604020202020204" pitchFamily="34" charset="0"/>
              <a:buChar char="•"/>
            </a:pPr>
            <a:r>
              <a:rPr lang="en-US" dirty="0"/>
              <a:t>When Re &gt;&gt; 1, inertial term is dominant</a:t>
            </a:r>
          </a:p>
          <a:p>
            <a:pPr marL="1200150" lvl="2" indent="-285750">
              <a:buFont typeface="Arial" panose="020B0604020202020204" pitchFamily="34" charset="0"/>
              <a:buChar char="•"/>
            </a:pPr>
            <a:r>
              <a:rPr lang="en-US" dirty="0"/>
              <a:t>Applicable under very low viscosities, high velocities, or large scales</a:t>
            </a:r>
          </a:p>
          <a:p>
            <a:pPr marL="1200150" lvl="2" indent="-285750">
              <a:buFont typeface="Arial" panose="020B0604020202020204" pitchFamily="34" charset="0"/>
              <a:buChar char="•"/>
            </a:pPr>
            <a:r>
              <a:rPr lang="en-US" dirty="0"/>
              <a:t>Called inviscid flow or bulk flow</a:t>
            </a:r>
          </a:p>
        </p:txBody>
      </p:sp>
      <p:pic>
        <p:nvPicPr>
          <p:cNvPr id="16" name="Picture 15">
            <a:extLst>
              <a:ext uri="{FF2B5EF4-FFF2-40B4-BE49-F238E27FC236}">
                <a16:creationId xmlns:a16="http://schemas.microsoft.com/office/drawing/2014/main" id="{9F5F8C47-11AB-40AA-071E-9A22A81F413A}"/>
              </a:ext>
            </a:extLst>
          </p:cNvPr>
          <p:cNvPicPr>
            <a:picLocks noChangeAspect="1"/>
          </p:cNvPicPr>
          <p:nvPr/>
        </p:nvPicPr>
        <p:blipFill>
          <a:blip r:embed="rId6"/>
          <a:stretch>
            <a:fillRect/>
          </a:stretch>
        </p:blipFill>
        <p:spPr>
          <a:xfrm>
            <a:off x="0" y="9810331"/>
            <a:ext cx="8686800" cy="2207895"/>
          </a:xfrm>
          <a:prstGeom prst="rect">
            <a:avLst/>
          </a:prstGeom>
        </p:spPr>
      </p:pic>
      <p:sp>
        <p:nvSpPr>
          <p:cNvPr id="17" name="TextBox 16">
            <a:extLst>
              <a:ext uri="{FF2B5EF4-FFF2-40B4-BE49-F238E27FC236}">
                <a16:creationId xmlns:a16="http://schemas.microsoft.com/office/drawing/2014/main" id="{E7A853C5-0273-FEB5-59BF-075C7178C003}"/>
              </a:ext>
            </a:extLst>
          </p:cNvPr>
          <p:cNvSpPr txBox="1"/>
          <p:nvPr/>
        </p:nvSpPr>
        <p:spPr>
          <a:xfrm>
            <a:off x="1724186" y="11800356"/>
            <a:ext cx="2376933" cy="369332"/>
          </a:xfrm>
          <a:prstGeom prst="rect">
            <a:avLst/>
          </a:prstGeom>
          <a:noFill/>
        </p:spPr>
        <p:txBody>
          <a:bodyPr wrap="none" rtlCol="0">
            <a:spAutoFit/>
          </a:bodyPr>
          <a:lstStyle/>
          <a:p>
            <a:r>
              <a:rPr lang="en-US" dirty="0"/>
              <a:t>(B is half the distance)</a:t>
            </a:r>
          </a:p>
        </p:txBody>
      </p:sp>
    </p:spTree>
    <p:extLst>
      <p:ext uri="{BB962C8B-B14F-4D97-AF65-F5344CB8AC3E}">
        <p14:creationId xmlns:p14="http://schemas.microsoft.com/office/powerpoint/2010/main" val="24393446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F0EDF9-68EA-7E5D-D81D-A3AA9A67DB8E}"/>
              </a:ext>
            </a:extLst>
          </p:cNvPr>
          <p:cNvPicPr>
            <a:picLocks noChangeAspect="1"/>
          </p:cNvPicPr>
          <p:nvPr/>
        </p:nvPicPr>
        <p:blipFill>
          <a:blip r:embed="rId2"/>
          <a:stretch>
            <a:fillRect/>
          </a:stretch>
        </p:blipFill>
        <p:spPr>
          <a:xfrm>
            <a:off x="113710" y="389745"/>
            <a:ext cx="4229690" cy="3010320"/>
          </a:xfrm>
          <a:prstGeom prst="rect">
            <a:avLst/>
          </a:prstGeom>
        </p:spPr>
      </p:pic>
      <p:pic>
        <p:nvPicPr>
          <p:cNvPr id="5" name="Picture 4">
            <a:extLst>
              <a:ext uri="{FF2B5EF4-FFF2-40B4-BE49-F238E27FC236}">
                <a16:creationId xmlns:a16="http://schemas.microsoft.com/office/drawing/2014/main" id="{5CAE860C-48A1-197A-1F7E-3F38DA0E25BB}"/>
              </a:ext>
            </a:extLst>
          </p:cNvPr>
          <p:cNvPicPr>
            <a:picLocks noChangeAspect="1"/>
          </p:cNvPicPr>
          <p:nvPr/>
        </p:nvPicPr>
        <p:blipFill>
          <a:blip r:embed="rId3"/>
          <a:stretch>
            <a:fillRect/>
          </a:stretch>
        </p:blipFill>
        <p:spPr>
          <a:xfrm>
            <a:off x="4641404" y="0"/>
            <a:ext cx="3391373" cy="4372585"/>
          </a:xfrm>
          <a:prstGeom prst="rect">
            <a:avLst/>
          </a:prstGeom>
        </p:spPr>
      </p:pic>
      <p:pic>
        <p:nvPicPr>
          <p:cNvPr id="7" name="Picture 6">
            <a:extLst>
              <a:ext uri="{FF2B5EF4-FFF2-40B4-BE49-F238E27FC236}">
                <a16:creationId xmlns:a16="http://schemas.microsoft.com/office/drawing/2014/main" id="{D31829FF-064B-466B-2397-8364C38F4620}"/>
              </a:ext>
            </a:extLst>
          </p:cNvPr>
          <p:cNvPicPr>
            <a:picLocks noChangeAspect="1"/>
          </p:cNvPicPr>
          <p:nvPr/>
        </p:nvPicPr>
        <p:blipFill>
          <a:blip r:embed="rId4"/>
          <a:stretch>
            <a:fillRect/>
          </a:stretch>
        </p:blipFill>
        <p:spPr>
          <a:xfrm>
            <a:off x="0" y="4537005"/>
            <a:ext cx="8686800" cy="2728243"/>
          </a:xfrm>
          <a:prstGeom prst="rect">
            <a:avLst/>
          </a:prstGeom>
        </p:spPr>
      </p:pic>
      <p:pic>
        <p:nvPicPr>
          <p:cNvPr id="9" name="Picture 8">
            <a:extLst>
              <a:ext uri="{FF2B5EF4-FFF2-40B4-BE49-F238E27FC236}">
                <a16:creationId xmlns:a16="http://schemas.microsoft.com/office/drawing/2014/main" id="{8BC04DDA-4384-9C5B-68A4-40416BD855F9}"/>
              </a:ext>
            </a:extLst>
          </p:cNvPr>
          <p:cNvPicPr>
            <a:picLocks noChangeAspect="1"/>
          </p:cNvPicPr>
          <p:nvPr/>
        </p:nvPicPr>
        <p:blipFill>
          <a:blip r:embed="rId5"/>
          <a:stretch>
            <a:fillRect/>
          </a:stretch>
        </p:blipFill>
        <p:spPr>
          <a:xfrm>
            <a:off x="0" y="8029746"/>
            <a:ext cx="8686800" cy="3042630"/>
          </a:xfrm>
          <a:prstGeom prst="rect">
            <a:avLst/>
          </a:prstGeom>
        </p:spPr>
      </p:pic>
    </p:spTree>
    <p:extLst>
      <p:ext uri="{BB962C8B-B14F-4D97-AF65-F5344CB8AC3E}">
        <p14:creationId xmlns:p14="http://schemas.microsoft.com/office/powerpoint/2010/main" val="22943725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8372BF-2B09-73B1-648B-630F6B6308C9}"/>
              </a:ext>
            </a:extLst>
          </p:cNvPr>
          <p:cNvSpPr txBox="1"/>
          <p:nvPr/>
        </p:nvSpPr>
        <p:spPr>
          <a:xfrm>
            <a:off x="1767278" y="0"/>
            <a:ext cx="5152244" cy="769441"/>
          </a:xfrm>
          <a:prstGeom prst="rect">
            <a:avLst/>
          </a:prstGeom>
          <a:noFill/>
        </p:spPr>
        <p:txBody>
          <a:bodyPr wrap="none" rtlCol="0">
            <a:spAutoFit/>
          </a:bodyPr>
          <a:lstStyle/>
          <a:p>
            <a:r>
              <a:rPr lang="en-US" sz="2400" dirty="0"/>
              <a:t>Converting to Cylindrical Coordinates</a:t>
            </a:r>
          </a:p>
          <a:p>
            <a:pPr algn="ctr"/>
            <a:r>
              <a:rPr lang="en-US" sz="2000" dirty="0"/>
              <a:t>For fluid flow in Pipes</a:t>
            </a:r>
          </a:p>
        </p:txBody>
      </p:sp>
      <p:pic>
        <p:nvPicPr>
          <p:cNvPr id="4" name="Picture 3">
            <a:extLst>
              <a:ext uri="{FF2B5EF4-FFF2-40B4-BE49-F238E27FC236}">
                <a16:creationId xmlns:a16="http://schemas.microsoft.com/office/drawing/2014/main" id="{CAC9E1D1-EB2D-304A-7E2A-E610256EFE8F}"/>
              </a:ext>
            </a:extLst>
          </p:cNvPr>
          <p:cNvPicPr>
            <a:picLocks noChangeAspect="1"/>
          </p:cNvPicPr>
          <p:nvPr/>
        </p:nvPicPr>
        <p:blipFill>
          <a:blip r:embed="rId2"/>
          <a:stretch>
            <a:fillRect/>
          </a:stretch>
        </p:blipFill>
        <p:spPr>
          <a:xfrm>
            <a:off x="381197" y="769441"/>
            <a:ext cx="2772162" cy="2314898"/>
          </a:xfrm>
          <a:prstGeom prst="rect">
            <a:avLst/>
          </a:prstGeom>
        </p:spPr>
      </p:pic>
      <p:pic>
        <p:nvPicPr>
          <p:cNvPr id="6" name="Picture 5">
            <a:extLst>
              <a:ext uri="{FF2B5EF4-FFF2-40B4-BE49-F238E27FC236}">
                <a16:creationId xmlns:a16="http://schemas.microsoft.com/office/drawing/2014/main" id="{D7AE2B41-9AF1-3844-EF0D-BC29B0732258}"/>
              </a:ext>
            </a:extLst>
          </p:cNvPr>
          <p:cNvPicPr>
            <a:picLocks noChangeAspect="1"/>
          </p:cNvPicPr>
          <p:nvPr/>
        </p:nvPicPr>
        <p:blipFill>
          <a:blip r:embed="rId3"/>
          <a:stretch>
            <a:fillRect/>
          </a:stretch>
        </p:blipFill>
        <p:spPr>
          <a:xfrm>
            <a:off x="3457451" y="1200275"/>
            <a:ext cx="1771897" cy="1324160"/>
          </a:xfrm>
          <a:prstGeom prst="rect">
            <a:avLst/>
          </a:prstGeom>
        </p:spPr>
      </p:pic>
      <p:pic>
        <p:nvPicPr>
          <p:cNvPr id="8" name="Picture 7">
            <a:extLst>
              <a:ext uri="{FF2B5EF4-FFF2-40B4-BE49-F238E27FC236}">
                <a16:creationId xmlns:a16="http://schemas.microsoft.com/office/drawing/2014/main" id="{BA1865FE-1825-74DA-ADD9-33A718DD8389}"/>
              </a:ext>
            </a:extLst>
          </p:cNvPr>
          <p:cNvPicPr>
            <a:picLocks noChangeAspect="1"/>
          </p:cNvPicPr>
          <p:nvPr/>
        </p:nvPicPr>
        <p:blipFill>
          <a:blip r:embed="rId4"/>
          <a:stretch>
            <a:fillRect/>
          </a:stretch>
        </p:blipFill>
        <p:spPr>
          <a:xfrm>
            <a:off x="5365688" y="997755"/>
            <a:ext cx="3107668" cy="1729201"/>
          </a:xfrm>
          <a:prstGeom prst="rect">
            <a:avLst/>
          </a:prstGeom>
        </p:spPr>
      </p:pic>
      <p:pic>
        <p:nvPicPr>
          <p:cNvPr id="10" name="Picture 9">
            <a:extLst>
              <a:ext uri="{FF2B5EF4-FFF2-40B4-BE49-F238E27FC236}">
                <a16:creationId xmlns:a16="http://schemas.microsoft.com/office/drawing/2014/main" id="{06F7E014-C065-1917-0399-AC9380A300C3}"/>
              </a:ext>
            </a:extLst>
          </p:cNvPr>
          <p:cNvPicPr>
            <a:picLocks noChangeAspect="1"/>
          </p:cNvPicPr>
          <p:nvPr/>
        </p:nvPicPr>
        <p:blipFill>
          <a:blip r:embed="rId5"/>
          <a:stretch>
            <a:fillRect/>
          </a:stretch>
        </p:blipFill>
        <p:spPr>
          <a:xfrm>
            <a:off x="0" y="4802762"/>
            <a:ext cx="8630854" cy="3296110"/>
          </a:xfrm>
          <a:prstGeom prst="rect">
            <a:avLst/>
          </a:prstGeom>
        </p:spPr>
      </p:pic>
      <p:sp>
        <p:nvSpPr>
          <p:cNvPr id="11" name="TextBox 10">
            <a:extLst>
              <a:ext uri="{FF2B5EF4-FFF2-40B4-BE49-F238E27FC236}">
                <a16:creationId xmlns:a16="http://schemas.microsoft.com/office/drawing/2014/main" id="{2686A0B0-FF66-7D65-D315-2C5B6B9E1D96}"/>
              </a:ext>
            </a:extLst>
          </p:cNvPr>
          <p:cNvSpPr txBox="1"/>
          <p:nvPr/>
        </p:nvSpPr>
        <p:spPr>
          <a:xfrm>
            <a:off x="590625" y="3157790"/>
            <a:ext cx="7449603" cy="369332"/>
          </a:xfrm>
          <a:prstGeom prst="rect">
            <a:avLst/>
          </a:prstGeom>
          <a:noFill/>
        </p:spPr>
        <p:txBody>
          <a:bodyPr wrap="none" rtlCol="0">
            <a:spAutoFit/>
          </a:bodyPr>
          <a:lstStyle/>
          <a:p>
            <a:r>
              <a:rPr lang="en-US" dirty="0"/>
              <a:t>Finding relations between cartesian velocities and cylindrical coordinates</a:t>
            </a:r>
          </a:p>
        </p:txBody>
      </p:sp>
      <p:pic>
        <p:nvPicPr>
          <p:cNvPr id="13" name="Picture 12">
            <a:extLst>
              <a:ext uri="{FF2B5EF4-FFF2-40B4-BE49-F238E27FC236}">
                <a16:creationId xmlns:a16="http://schemas.microsoft.com/office/drawing/2014/main" id="{EAB3FD77-CED0-34A6-21AF-9BA8A1FEAB20}"/>
              </a:ext>
            </a:extLst>
          </p:cNvPr>
          <p:cNvPicPr>
            <a:picLocks noChangeAspect="1"/>
          </p:cNvPicPr>
          <p:nvPr/>
        </p:nvPicPr>
        <p:blipFill>
          <a:blip r:embed="rId6"/>
          <a:stretch>
            <a:fillRect/>
          </a:stretch>
        </p:blipFill>
        <p:spPr>
          <a:xfrm>
            <a:off x="1855000" y="3548453"/>
            <a:ext cx="4915586" cy="1171739"/>
          </a:xfrm>
          <a:prstGeom prst="rect">
            <a:avLst/>
          </a:prstGeom>
        </p:spPr>
      </p:pic>
      <p:pic>
        <p:nvPicPr>
          <p:cNvPr id="15" name="Picture 14">
            <a:extLst>
              <a:ext uri="{FF2B5EF4-FFF2-40B4-BE49-F238E27FC236}">
                <a16:creationId xmlns:a16="http://schemas.microsoft.com/office/drawing/2014/main" id="{0CBADCEE-F11A-0A8D-6A6C-7EB34A2A24F0}"/>
              </a:ext>
            </a:extLst>
          </p:cNvPr>
          <p:cNvPicPr>
            <a:picLocks noChangeAspect="1"/>
          </p:cNvPicPr>
          <p:nvPr/>
        </p:nvPicPr>
        <p:blipFill>
          <a:blip r:embed="rId7"/>
          <a:stretch>
            <a:fillRect/>
          </a:stretch>
        </p:blipFill>
        <p:spPr>
          <a:xfrm>
            <a:off x="1042526" y="8181442"/>
            <a:ext cx="6601746" cy="1076475"/>
          </a:xfrm>
          <a:prstGeom prst="rect">
            <a:avLst/>
          </a:prstGeom>
        </p:spPr>
      </p:pic>
      <p:sp>
        <p:nvSpPr>
          <p:cNvPr id="16" name="TextBox 15">
            <a:extLst>
              <a:ext uri="{FF2B5EF4-FFF2-40B4-BE49-F238E27FC236}">
                <a16:creationId xmlns:a16="http://schemas.microsoft.com/office/drawing/2014/main" id="{334C2088-9836-5364-550D-0FA3C5F83FCD}"/>
              </a:ext>
            </a:extLst>
          </p:cNvPr>
          <p:cNvSpPr txBox="1"/>
          <p:nvPr/>
        </p:nvSpPr>
        <p:spPr>
          <a:xfrm>
            <a:off x="1561196" y="9189846"/>
            <a:ext cx="5358326" cy="369332"/>
          </a:xfrm>
          <a:prstGeom prst="rect">
            <a:avLst/>
          </a:prstGeom>
          <a:noFill/>
        </p:spPr>
        <p:txBody>
          <a:bodyPr wrap="none" rtlCol="0">
            <a:spAutoFit/>
          </a:bodyPr>
          <a:lstStyle/>
          <a:p>
            <a:r>
              <a:rPr lang="en-US" dirty="0"/>
              <a:t>1/r is to make the equation dimensionally consistent</a:t>
            </a:r>
          </a:p>
        </p:txBody>
      </p:sp>
      <p:pic>
        <p:nvPicPr>
          <p:cNvPr id="18" name="Picture 17">
            <a:extLst>
              <a:ext uri="{FF2B5EF4-FFF2-40B4-BE49-F238E27FC236}">
                <a16:creationId xmlns:a16="http://schemas.microsoft.com/office/drawing/2014/main" id="{6B98E1F9-16D0-6599-F98C-0A7874A62AE3}"/>
              </a:ext>
            </a:extLst>
          </p:cNvPr>
          <p:cNvPicPr>
            <a:picLocks noChangeAspect="1"/>
          </p:cNvPicPr>
          <p:nvPr/>
        </p:nvPicPr>
        <p:blipFill>
          <a:blip r:embed="rId8"/>
          <a:stretch>
            <a:fillRect/>
          </a:stretch>
        </p:blipFill>
        <p:spPr>
          <a:xfrm>
            <a:off x="191669" y="9481580"/>
            <a:ext cx="8097380" cy="1086002"/>
          </a:xfrm>
          <a:prstGeom prst="rect">
            <a:avLst/>
          </a:prstGeom>
        </p:spPr>
      </p:pic>
    </p:spTree>
    <p:extLst>
      <p:ext uri="{BB962C8B-B14F-4D97-AF65-F5344CB8AC3E}">
        <p14:creationId xmlns:p14="http://schemas.microsoft.com/office/powerpoint/2010/main" val="8494287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B8644A-D7B2-BBEC-A656-8E8F562A2CB5}"/>
              </a:ext>
            </a:extLst>
          </p:cNvPr>
          <p:cNvSpPr txBox="1"/>
          <p:nvPr/>
        </p:nvSpPr>
        <p:spPr>
          <a:xfrm>
            <a:off x="348396" y="0"/>
            <a:ext cx="7990008" cy="369332"/>
          </a:xfrm>
          <a:prstGeom prst="rect">
            <a:avLst/>
          </a:prstGeom>
          <a:noFill/>
        </p:spPr>
        <p:txBody>
          <a:bodyPr wrap="none" rtlCol="0">
            <a:spAutoFit/>
          </a:bodyPr>
          <a:lstStyle/>
          <a:p>
            <a:r>
              <a:rPr lang="en-US" dirty="0"/>
              <a:t>Expressions for the continuity equation in cartesian and cylindrical coordinates</a:t>
            </a:r>
          </a:p>
        </p:txBody>
      </p:sp>
      <p:pic>
        <p:nvPicPr>
          <p:cNvPr id="4" name="Picture 3">
            <a:extLst>
              <a:ext uri="{FF2B5EF4-FFF2-40B4-BE49-F238E27FC236}">
                <a16:creationId xmlns:a16="http://schemas.microsoft.com/office/drawing/2014/main" id="{22F83205-002F-205C-3F65-26D6B46FFE68}"/>
              </a:ext>
            </a:extLst>
          </p:cNvPr>
          <p:cNvPicPr>
            <a:picLocks noChangeAspect="1"/>
          </p:cNvPicPr>
          <p:nvPr/>
        </p:nvPicPr>
        <p:blipFill>
          <a:blip r:embed="rId2"/>
          <a:stretch>
            <a:fillRect/>
          </a:stretch>
        </p:blipFill>
        <p:spPr>
          <a:xfrm>
            <a:off x="8314" y="369332"/>
            <a:ext cx="8678486" cy="2553056"/>
          </a:xfrm>
          <a:prstGeom prst="rect">
            <a:avLst/>
          </a:prstGeom>
        </p:spPr>
      </p:pic>
      <p:sp>
        <p:nvSpPr>
          <p:cNvPr id="5" name="TextBox 4">
            <a:extLst>
              <a:ext uri="{FF2B5EF4-FFF2-40B4-BE49-F238E27FC236}">
                <a16:creationId xmlns:a16="http://schemas.microsoft.com/office/drawing/2014/main" id="{D5FEBDDE-8C48-784D-B413-656929AEEDAE}"/>
              </a:ext>
            </a:extLst>
          </p:cNvPr>
          <p:cNvSpPr txBox="1"/>
          <p:nvPr/>
        </p:nvSpPr>
        <p:spPr>
          <a:xfrm>
            <a:off x="2219389" y="2922388"/>
            <a:ext cx="4248022" cy="369332"/>
          </a:xfrm>
          <a:prstGeom prst="rect">
            <a:avLst/>
          </a:prstGeom>
          <a:noFill/>
        </p:spPr>
        <p:txBody>
          <a:bodyPr wrap="none" rtlCol="0">
            <a:spAutoFit/>
          </a:bodyPr>
          <a:lstStyle/>
          <a:p>
            <a:r>
              <a:rPr lang="en-US" dirty="0"/>
              <a:t>For steady state and incompressible flow</a:t>
            </a:r>
          </a:p>
        </p:txBody>
      </p:sp>
      <p:pic>
        <p:nvPicPr>
          <p:cNvPr id="7" name="Picture 6">
            <a:extLst>
              <a:ext uri="{FF2B5EF4-FFF2-40B4-BE49-F238E27FC236}">
                <a16:creationId xmlns:a16="http://schemas.microsoft.com/office/drawing/2014/main" id="{2012ECE3-F595-A2BE-AFC0-526F53695C29}"/>
              </a:ext>
            </a:extLst>
          </p:cNvPr>
          <p:cNvPicPr>
            <a:picLocks noChangeAspect="1"/>
          </p:cNvPicPr>
          <p:nvPr/>
        </p:nvPicPr>
        <p:blipFill>
          <a:blip r:embed="rId3"/>
          <a:stretch>
            <a:fillRect/>
          </a:stretch>
        </p:blipFill>
        <p:spPr>
          <a:xfrm>
            <a:off x="428077" y="3209604"/>
            <a:ext cx="7830643" cy="2638793"/>
          </a:xfrm>
          <a:prstGeom prst="rect">
            <a:avLst/>
          </a:prstGeom>
        </p:spPr>
      </p:pic>
      <p:sp>
        <p:nvSpPr>
          <p:cNvPr id="8" name="TextBox 7">
            <a:extLst>
              <a:ext uri="{FF2B5EF4-FFF2-40B4-BE49-F238E27FC236}">
                <a16:creationId xmlns:a16="http://schemas.microsoft.com/office/drawing/2014/main" id="{E6431F25-02BE-2F9E-7B21-811F78A9CCA0}"/>
              </a:ext>
            </a:extLst>
          </p:cNvPr>
          <p:cNvSpPr txBox="1"/>
          <p:nvPr/>
        </p:nvSpPr>
        <p:spPr>
          <a:xfrm>
            <a:off x="1289068" y="5844776"/>
            <a:ext cx="6108660" cy="369332"/>
          </a:xfrm>
          <a:prstGeom prst="rect">
            <a:avLst/>
          </a:prstGeom>
          <a:noFill/>
        </p:spPr>
        <p:txBody>
          <a:bodyPr wrap="none" rtlCol="0">
            <a:spAutoFit/>
          </a:bodyPr>
          <a:lstStyle/>
          <a:p>
            <a:r>
              <a:rPr lang="en-US" dirty="0"/>
              <a:t>Using cylindrical coordinates for the Navier-Stokes equation</a:t>
            </a:r>
          </a:p>
        </p:txBody>
      </p:sp>
      <p:pic>
        <p:nvPicPr>
          <p:cNvPr id="10" name="Picture 9">
            <a:extLst>
              <a:ext uri="{FF2B5EF4-FFF2-40B4-BE49-F238E27FC236}">
                <a16:creationId xmlns:a16="http://schemas.microsoft.com/office/drawing/2014/main" id="{74CF6243-2ED5-1FB4-4A29-9EC2B892C58D}"/>
              </a:ext>
            </a:extLst>
          </p:cNvPr>
          <p:cNvPicPr>
            <a:picLocks noChangeAspect="1"/>
          </p:cNvPicPr>
          <p:nvPr/>
        </p:nvPicPr>
        <p:blipFill>
          <a:blip r:embed="rId4"/>
          <a:stretch>
            <a:fillRect/>
          </a:stretch>
        </p:blipFill>
        <p:spPr>
          <a:xfrm>
            <a:off x="8314" y="6145347"/>
            <a:ext cx="8686800" cy="3124265"/>
          </a:xfrm>
          <a:prstGeom prst="rect">
            <a:avLst/>
          </a:prstGeom>
        </p:spPr>
      </p:pic>
    </p:spTree>
    <p:extLst>
      <p:ext uri="{BB962C8B-B14F-4D97-AF65-F5344CB8AC3E}">
        <p14:creationId xmlns:p14="http://schemas.microsoft.com/office/powerpoint/2010/main" val="30327438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D0EE21-A332-6FBB-BD57-BA65CEE73A86}"/>
              </a:ext>
            </a:extLst>
          </p:cNvPr>
          <p:cNvSpPr txBox="1"/>
          <p:nvPr/>
        </p:nvSpPr>
        <p:spPr>
          <a:xfrm>
            <a:off x="0" y="0"/>
            <a:ext cx="8686800" cy="584775"/>
          </a:xfrm>
          <a:prstGeom prst="rect">
            <a:avLst/>
          </a:prstGeom>
          <a:noFill/>
        </p:spPr>
        <p:txBody>
          <a:bodyPr wrap="square" rtlCol="0">
            <a:spAutoFit/>
          </a:bodyPr>
          <a:lstStyle/>
          <a:p>
            <a:pPr algn="ctr"/>
            <a:r>
              <a:rPr lang="en-US" sz="3200" dirty="0"/>
              <a:t>Applying Navier-Stokes for Newtonian Flows</a:t>
            </a:r>
          </a:p>
        </p:txBody>
      </p:sp>
      <p:pic>
        <p:nvPicPr>
          <p:cNvPr id="5" name="Picture 4">
            <a:extLst>
              <a:ext uri="{FF2B5EF4-FFF2-40B4-BE49-F238E27FC236}">
                <a16:creationId xmlns:a16="http://schemas.microsoft.com/office/drawing/2014/main" id="{0F312DCC-9FD1-9DE3-457D-214D0173387C}"/>
              </a:ext>
            </a:extLst>
          </p:cNvPr>
          <p:cNvPicPr>
            <a:picLocks noChangeAspect="1"/>
          </p:cNvPicPr>
          <p:nvPr/>
        </p:nvPicPr>
        <p:blipFill>
          <a:blip r:embed="rId2"/>
          <a:srcRect b="54133"/>
          <a:stretch/>
        </p:blipFill>
        <p:spPr>
          <a:xfrm>
            <a:off x="0" y="577830"/>
            <a:ext cx="8686800" cy="2700947"/>
          </a:xfrm>
          <a:prstGeom prst="rect">
            <a:avLst/>
          </a:prstGeom>
        </p:spPr>
      </p:pic>
      <p:pic>
        <p:nvPicPr>
          <p:cNvPr id="11" name="Picture 10">
            <a:extLst>
              <a:ext uri="{FF2B5EF4-FFF2-40B4-BE49-F238E27FC236}">
                <a16:creationId xmlns:a16="http://schemas.microsoft.com/office/drawing/2014/main" id="{133F0A01-6D1C-A658-0888-796942489F73}"/>
              </a:ext>
            </a:extLst>
          </p:cNvPr>
          <p:cNvPicPr>
            <a:picLocks noChangeAspect="1"/>
          </p:cNvPicPr>
          <p:nvPr/>
        </p:nvPicPr>
        <p:blipFill>
          <a:blip r:embed="rId3"/>
          <a:stretch>
            <a:fillRect/>
          </a:stretch>
        </p:blipFill>
        <p:spPr>
          <a:xfrm>
            <a:off x="213854" y="9408827"/>
            <a:ext cx="8259092" cy="2783173"/>
          </a:xfrm>
          <a:prstGeom prst="rect">
            <a:avLst/>
          </a:prstGeom>
        </p:spPr>
      </p:pic>
      <p:sp>
        <p:nvSpPr>
          <p:cNvPr id="12" name="TextBox 11">
            <a:extLst>
              <a:ext uri="{FF2B5EF4-FFF2-40B4-BE49-F238E27FC236}">
                <a16:creationId xmlns:a16="http://schemas.microsoft.com/office/drawing/2014/main" id="{FE959FE4-26D1-D3F6-62E1-2E8F9410599E}"/>
              </a:ext>
            </a:extLst>
          </p:cNvPr>
          <p:cNvSpPr txBox="1"/>
          <p:nvPr/>
        </p:nvSpPr>
        <p:spPr>
          <a:xfrm>
            <a:off x="2325473" y="9039495"/>
            <a:ext cx="3654718" cy="369332"/>
          </a:xfrm>
          <a:prstGeom prst="rect">
            <a:avLst/>
          </a:prstGeom>
          <a:noFill/>
        </p:spPr>
        <p:txBody>
          <a:bodyPr wrap="none" rtlCol="0">
            <a:spAutoFit/>
          </a:bodyPr>
          <a:lstStyle/>
          <a:p>
            <a:pPr marL="285750" indent="-285750">
              <a:buFont typeface="Arial" panose="020B0604020202020204" pitchFamily="34" charset="0"/>
              <a:buChar char="•"/>
            </a:pPr>
            <a:r>
              <a:rPr lang="en-US" dirty="0"/>
              <a:t>Reminder of continuity equation</a:t>
            </a:r>
          </a:p>
        </p:txBody>
      </p:sp>
      <p:pic>
        <p:nvPicPr>
          <p:cNvPr id="4" name="Picture 3">
            <a:extLst>
              <a:ext uri="{FF2B5EF4-FFF2-40B4-BE49-F238E27FC236}">
                <a16:creationId xmlns:a16="http://schemas.microsoft.com/office/drawing/2014/main" id="{0056A797-6947-19A4-60BF-1C0DC5C3690D}"/>
              </a:ext>
            </a:extLst>
          </p:cNvPr>
          <p:cNvPicPr>
            <a:picLocks noChangeAspect="1"/>
          </p:cNvPicPr>
          <p:nvPr/>
        </p:nvPicPr>
        <p:blipFill>
          <a:blip r:embed="rId4"/>
          <a:stretch>
            <a:fillRect/>
          </a:stretch>
        </p:blipFill>
        <p:spPr>
          <a:xfrm>
            <a:off x="-1" y="3298655"/>
            <a:ext cx="8686800" cy="2870700"/>
          </a:xfrm>
          <a:prstGeom prst="rect">
            <a:avLst/>
          </a:prstGeom>
        </p:spPr>
      </p:pic>
      <p:pic>
        <p:nvPicPr>
          <p:cNvPr id="6" name="Picture 5">
            <a:extLst>
              <a:ext uri="{FF2B5EF4-FFF2-40B4-BE49-F238E27FC236}">
                <a16:creationId xmlns:a16="http://schemas.microsoft.com/office/drawing/2014/main" id="{9B74A51E-640B-3081-7D26-B9AD46DBC691}"/>
              </a:ext>
            </a:extLst>
          </p:cNvPr>
          <p:cNvPicPr>
            <a:picLocks noChangeAspect="1"/>
          </p:cNvPicPr>
          <p:nvPr/>
        </p:nvPicPr>
        <p:blipFill>
          <a:blip r:embed="rId5"/>
          <a:stretch>
            <a:fillRect/>
          </a:stretch>
        </p:blipFill>
        <p:spPr>
          <a:xfrm>
            <a:off x="4583989" y="6543234"/>
            <a:ext cx="3570030" cy="2208501"/>
          </a:xfrm>
          <a:prstGeom prst="rect">
            <a:avLst/>
          </a:prstGeom>
        </p:spPr>
      </p:pic>
      <p:sp>
        <p:nvSpPr>
          <p:cNvPr id="8" name="TextBox 7">
            <a:extLst>
              <a:ext uri="{FF2B5EF4-FFF2-40B4-BE49-F238E27FC236}">
                <a16:creationId xmlns:a16="http://schemas.microsoft.com/office/drawing/2014/main" id="{CAD7CF00-8DC0-02D3-2606-367A61934CDF}"/>
              </a:ext>
            </a:extLst>
          </p:cNvPr>
          <p:cNvSpPr txBox="1"/>
          <p:nvPr/>
        </p:nvSpPr>
        <p:spPr>
          <a:xfrm>
            <a:off x="4152832" y="6199094"/>
            <a:ext cx="4215711" cy="369332"/>
          </a:xfrm>
          <a:prstGeom prst="rect">
            <a:avLst/>
          </a:prstGeom>
          <a:noFill/>
        </p:spPr>
        <p:txBody>
          <a:bodyPr wrap="square" rtlCol="0">
            <a:spAutoFit/>
          </a:bodyPr>
          <a:lstStyle/>
          <a:p>
            <a:r>
              <a:rPr lang="en-US" dirty="0"/>
              <a:t>Stress tensors in cylindrical coordinates</a:t>
            </a:r>
          </a:p>
        </p:txBody>
      </p:sp>
      <p:pic>
        <p:nvPicPr>
          <p:cNvPr id="13" name="Picture 12">
            <a:extLst>
              <a:ext uri="{FF2B5EF4-FFF2-40B4-BE49-F238E27FC236}">
                <a16:creationId xmlns:a16="http://schemas.microsoft.com/office/drawing/2014/main" id="{BC5C37CD-5C8A-F356-A221-2382A7695DA8}"/>
              </a:ext>
            </a:extLst>
          </p:cNvPr>
          <p:cNvPicPr>
            <a:picLocks noChangeAspect="1"/>
          </p:cNvPicPr>
          <p:nvPr/>
        </p:nvPicPr>
        <p:blipFill>
          <a:blip r:embed="rId6"/>
          <a:stretch>
            <a:fillRect/>
          </a:stretch>
        </p:blipFill>
        <p:spPr>
          <a:xfrm>
            <a:off x="156671" y="6568426"/>
            <a:ext cx="3868472" cy="2252970"/>
          </a:xfrm>
          <a:prstGeom prst="rect">
            <a:avLst/>
          </a:prstGeom>
        </p:spPr>
      </p:pic>
      <p:sp>
        <p:nvSpPr>
          <p:cNvPr id="14" name="TextBox 13">
            <a:extLst>
              <a:ext uri="{FF2B5EF4-FFF2-40B4-BE49-F238E27FC236}">
                <a16:creationId xmlns:a16="http://schemas.microsoft.com/office/drawing/2014/main" id="{E639031E-961D-C82D-A1C7-53F8DF79A361}"/>
              </a:ext>
            </a:extLst>
          </p:cNvPr>
          <p:cNvSpPr txBox="1"/>
          <p:nvPr/>
        </p:nvSpPr>
        <p:spPr>
          <a:xfrm>
            <a:off x="156671" y="6246284"/>
            <a:ext cx="3450112" cy="369332"/>
          </a:xfrm>
          <a:prstGeom prst="rect">
            <a:avLst/>
          </a:prstGeom>
          <a:noFill/>
        </p:spPr>
        <p:txBody>
          <a:bodyPr wrap="none" rtlCol="0">
            <a:spAutoFit/>
          </a:bodyPr>
          <a:lstStyle/>
          <a:p>
            <a:r>
              <a:rPr lang="en-US" dirty="0"/>
              <a:t>Reminder of shear stress tensors</a:t>
            </a:r>
          </a:p>
        </p:txBody>
      </p:sp>
    </p:spTree>
    <p:extLst>
      <p:ext uri="{BB962C8B-B14F-4D97-AF65-F5344CB8AC3E}">
        <p14:creationId xmlns:p14="http://schemas.microsoft.com/office/powerpoint/2010/main" val="369640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C31818-4F08-5E15-5AFD-6835A831F1C6}"/>
              </a:ext>
            </a:extLst>
          </p:cNvPr>
          <p:cNvSpPr txBox="1"/>
          <p:nvPr/>
        </p:nvSpPr>
        <p:spPr>
          <a:xfrm>
            <a:off x="0" y="135466"/>
            <a:ext cx="8686800" cy="646331"/>
          </a:xfrm>
          <a:prstGeom prst="rect">
            <a:avLst/>
          </a:prstGeom>
          <a:noFill/>
        </p:spPr>
        <p:txBody>
          <a:bodyPr wrap="square" rtlCol="0">
            <a:spAutoFit/>
          </a:bodyPr>
          <a:lstStyle/>
          <a:p>
            <a:r>
              <a:rPr lang="en-US" dirty="0"/>
              <a:t>Now, these questions are weird and not easily solvable on their own, but they can be heavily simplified if you know your system well</a:t>
            </a:r>
          </a:p>
        </p:txBody>
      </p:sp>
      <p:pic>
        <p:nvPicPr>
          <p:cNvPr id="4" name="Picture 3">
            <a:extLst>
              <a:ext uri="{FF2B5EF4-FFF2-40B4-BE49-F238E27FC236}">
                <a16:creationId xmlns:a16="http://schemas.microsoft.com/office/drawing/2014/main" id="{CF46B9AA-81EB-C691-7C52-DFE1AA8A1736}"/>
              </a:ext>
            </a:extLst>
          </p:cNvPr>
          <p:cNvPicPr>
            <a:picLocks noChangeAspect="1"/>
          </p:cNvPicPr>
          <p:nvPr/>
        </p:nvPicPr>
        <p:blipFill>
          <a:blip r:embed="rId2"/>
          <a:stretch>
            <a:fillRect/>
          </a:stretch>
        </p:blipFill>
        <p:spPr>
          <a:xfrm>
            <a:off x="0" y="979655"/>
            <a:ext cx="8686800" cy="3323889"/>
          </a:xfrm>
          <a:prstGeom prst="rect">
            <a:avLst/>
          </a:prstGeom>
        </p:spPr>
      </p:pic>
      <p:sp>
        <p:nvSpPr>
          <p:cNvPr id="5" name="TextBox 4">
            <a:extLst>
              <a:ext uri="{FF2B5EF4-FFF2-40B4-BE49-F238E27FC236}">
                <a16:creationId xmlns:a16="http://schemas.microsoft.com/office/drawing/2014/main" id="{72451CEC-7A36-3659-C215-D811CBDE3DD7}"/>
              </a:ext>
            </a:extLst>
          </p:cNvPr>
          <p:cNvSpPr txBox="1"/>
          <p:nvPr/>
        </p:nvSpPr>
        <p:spPr>
          <a:xfrm>
            <a:off x="5994400" y="3386666"/>
            <a:ext cx="2692400" cy="923330"/>
          </a:xfrm>
          <a:prstGeom prst="rect">
            <a:avLst/>
          </a:prstGeom>
          <a:noFill/>
        </p:spPr>
        <p:txBody>
          <a:bodyPr wrap="square" rtlCol="0">
            <a:spAutoFit/>
          </a:bodyPr>
          <a:lstStyle/>
          <a:p>
            <a:r>
              <a:rPr lang="en-US" dirty="0"/>
              <a:t>There will be 2 boundary conditions because the equations are 2</a:t>
            </a:r>
            <a:r>
              <a:rPr lang="en-US" baseline="30000" dirty="0"/>
              <a:t>nd</a:t>
            </a:r>
            <a:r>
              <a:rPr lang="en-US" dirty="0"/>
              <a:t> order</a:t>
            </a:r>
          </a:p>
        </p:txBody>
      </p:sp>
      <p:sp>
        <p:nvSpPr>
          <p:cNvPr id="6" name="TextBox 5">
            <a:extLst>
              <a:ext uri="{FF2B5EF4-FFF2-40B4-BE49-F238E27FC236}">
                <a16:creationId xmlns:a16="http://schemas.microsoft.com/office/drawing/2014/main" id="{C1B1470A-D5AE-B853-B35B-EE18F71BE16F}"/>
              </a:ext>
            </a:extLst>
          </p:cNvPr>
          <p:cNvSpPr txBox="1"/>
          <p:nvPr/>
        </p:nvSpPr>
        <p:spPr>
          <a:xfrm>
            <a:off x="0" y="4555067"/>
            <a:ext cx="1111458" cy="369332"/>
          </a:xfrm>
          <a:prstGeom prst="rect">
            <a:avLst/>
          </a:prstGeom>
          <a:noFill/>
        </p:spPr>
        <p:txBody>
          <a:bodyPr wrap="none" rtlCol="0">
            <a:spAutoFit/>
          </a:bodyPr>
          <a:lstStyle/>
          <a:p>
            <a:r>
              <a:rPr lang="en-US" dirty="0"/>
              <a:t>Example:</a:t>
            </a:r>
          </a:p>
        </p:txBody>
      </p:sp>
      <p:pic>
        <p:nvPicPr>
          <p:cNvPr id="8" name="Picture 7">
            <a:extLst>
              <a:ext uri="{FF2B5EF4-FFF2-40B4-BE49-F238E27FC236}">
                <a16:creationId xmlns:a16="http://schemas.microsoft.com/office/drawing/2014/main" id="{C7924237-F79F-3A09-7DE4-25A57E9D0725}"/>
              </a:ext>
            </a:extLst>
          </p:cNvPr>
          <p:cNvPicPr>
            <a:picLocks noChangeAspect="1"/>
          </p:cNvPicPr>
          <p:nvPr/>
        </p:nvPicPr>
        <p:blipFill>
          <a:blip r:embed="rId3"/>
          <a:stretch>
            <a:fillRect/>
          </a:stretch>
        </p:blipFill>
        <p:spPr>
          <a:xfrm>
            <a:off x="0" y="4860592"/>
            <a:ext cx="8686800" cy="1827350"/>
          </a:xfrm>
          <a:prstGeom prst="rect">
            <a:avLst/>
          </a:prstGeom>
        </p:spPr>
      </p:pic>
      <p:pic>
        <p:nvPicPr>
          <p:cNvPr id="10" name="Picture 9">
            <a:extLst>
              <a:ext uri="{FF2B5EF4-FFF2-40B4-BE49-F238E27FC236}">
                <a16:creationId xmlns:a16="http://schemas.microsoft.com/office/drawing/2014/main" id="{8D736DCE-DF0D-4F6E-2397-4F8D95B2AFCF}"/>
              </a:ext>
            </a:extLst>
          </p:cNvPr>
          <p:cNvPicPr>
            <a:picLocks noChangeAspect="1"/>
          </p:cNvPicPr>
          <p:nvPr/>
        </p:nvPicPr>
        <p:blipFill>
          <a:blip r:embed="rId4"/>
          <a:stretch>
            <a:fillRect/>
          </a:stretch>
        </p:blipFill>
        <p:spPr>
          <a:xfrm>
            <a:off x="3408536" y="6965349"/>
            <a:ext cx="5087060" cy="1038370"/>
          </a:xfrm>
          <a:prstGeom prst="rect">
            <a:avLst/>
          </a:prstGeom>
        </p:spPr>
      </p:pic>
      <p:pic>
        <p:nvPicPr>
          <p:cNvPr id="12" name="Picture 11">
            <a:extLst>
              <a:ext uri="{FF2B5EF4-FFF2-40B4-BE49-F238E27FC236}">
                <a16:creationId xmlns:a16="http://schemas.microsoft.com/office/drawing/2014/main" id="{B2B00988-9E4C-9A30-8A59-BE1467F243C7}"/>
              </a:ext>
            </a:extLst>
          </p:cNvPr>
          <p:cNvPicPr>
            <a:picLocks noChangeAspect="1"/>
          </p:cNvPicPr>
          <p:nvPr/>
        </p:nvPicPr>
        <p:blipFill>
          <a:blip r:embed="rId5"/>
          <a:stretch>
            <a:fillRect/>
          </a:stretch>
        </p:blipFill>
        <p:spPr>
          <a:xfrm>
            <a:off x="0" y="8214718"/>
            <a:ext cx="8686800" cy="2264963"/>
          </a:xfrm>
          <a:prstGeom prst="rect">
            <a:avLst/>
          </a:prstGeom>
        </p:spPr>
      </p:pic>
      <p:sp>
        <p:nvSpPr>
          <p:cNvPr id="3" name="TextBox 2">
            <a:extLst>
              <a:ext uri="{FF2B5EF4-FFF2-40B4-BE49-F238E27FC236}">
                <a16:creationId xmlns:a16="http://schemas.microsoft.com/office/drawing/2014/main" id="{D503A041-9119-38DA-A633-AF85CFB6F20A}"/>
              </a:ext>
            </a:extLst>
          </p:cNvPr>
          <p:cNvSpPr txBox="1"/>
          <p:nvPr/>
        </p:nvSpPr>
        <p:spPr>
          <a:xfrm>
            <a:off x="1" y="10747513"/>
            <a:ext cx="8686800" cy="830997"/>
          </a:xfrm>
          <a:prstGeom prst="rect">
            <a:avLst/>
          </a:prstGeom>
          <a:noFill/>
        </p:spPr>
        <p:txBody>
          <a:bodyPr wrap="square" rtlCol="0">
            <a:spAutoFit/>
          </a:bodyPr>
          <a:lstStyle/>
          <a:p>
            <a:pPr algn="ctr"/>
            <a:r>
              <a:rPr lang="en-US" sz="2400" dirty="0"/>
              <a:t>Remember, Navier-Stokes is only applicable for Newtonian and incompressible fluids</a:t>
            </a:r>
          </a:p>
        </p:txBody>
      </p:sp>
    </p:spTree>
    <p:extLst>
      <p:ext uri="{BB962C8B-B14F-4D97-AF65-F5344CB8AC3E}">
        <p14:creationId xmlns:p14="http://schemas.microsoft.com/office/powerpoint/2010/main" val="40998444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5B382C-F1FB-43D2-71CA-0F02D5E8ED9D}"/>
              </a:ext>
            </a:extLst>
          </p:cNvPr>
          <p:cNvPicPr>
            <a:picLocks noChangeAspect="1"/>
          </p:cNvPicPr>
          <p:nvPr/>
        </p:nvPicPr>
        <p:blipFill>
          <a:blip r:embed="rId2"/>
          <a:stretch>
            <a:fillRect/>
          </a:stretch>
        </p:blipFill>
        <p:spPr>
          <a:xfrm>
            <a:off x="0" y="0"/>
            <a:ext cx="8686800" cy="2581543"/>
          </a:xfrm>
          <a:prstGeom prst="rect">
            <a:avLst/>
          </a:prstGeom>
        </p:spPr>
      </p:pic>
      <p:pic>
        <p:nvPicPr>
          <p:cNvPr id="5" name="Picture 4">
            <a:extLst>
              <a:ext uri="{FF2B5EF4-FFF2-40B4-BE49-F238E27FC236}">
                <a16:creationId xmlns:a16="http://schemas.microsoft.com/office/drawing/2014/main" id="{9239686C-6F91-054A-2820-3788BD973DD2}"/>
              </a:ext>
            </a:extLst>
          </p:cNvPr>
          <p:cNvPicPr>
            <a:picLocks noChangeAspect="1"/>
          </p:cNvPicPr>
          <p:nvPr/>
        </p:nvPicPr>
        <p:blipFill>
          <a:blip r:embed="rId3"/>
          <a:stretch>
            <a:fillRect/>
          </a:stretch>
        </p:blipFill>
        <p:spPr>
          <a:xfrm>
            <a:off x="0" y="2386047"/>
            <a:ext cx="8686800" cy="5387905"/>
          </a:xfrm>
          <a:prstGeom prst="rect">
            <a:avLst/>
          </a:prstGeom>
        </p:spPr>
      </p:pic>
      <p:pic>
        <p:nvPicPr>
          <p:cNvPr id="7" name="Picture 6">
            <a:extLst>
              <a:ext uri="{FF2B5EF4-FFF2-40B4-BE49-F238E27FC236}">
                <a16:creationId xmlns:a16="http://schemas.microsoft.com/office/drawing/2014/main" id="{D98DB079-77E9-5BDD-713F-0C3229309975}"/>
              </a:ext>
            </a:extLst>
          </p:cNvPr>
          <p:cNvPicPr>
            <a:picLocks noChangeAspect="1"/>
          </p:cNvPicPr>
          <p:nvPr/>
        </p:nvPicPr>
        <p:blipFill>
          <a:blip r:embed="rId4"/>
          <a:stretch>
            <a:fillRect/>
          </a:stretch>
        </p:blipFill>
        <p:spPr>
          <a:xfrm>
            <a:off x="0" y="8269194"/>
            <a:ext cx="3439005" cy="1343212"/>
          </a:xfrm>
          <a:prstGeom prst="rect">
            <a:avLst/>
          </a:prstGeom>
        </p:spPr>
      </p:pic>
      <p:sp>
        <p:nvSpPr>
          <p:cNvPr id="8" name="TextBox 7">
            <a:extLst>
              <a:ext uri="{FF2B5EF4-FFF2-40B4-BE49-F238E27FC236}">
                <a16:creationId xmlns:a16="http://schemas.microsoft.com/office/drawing/2014/main" id="{680DF203-3ACD-AA4B-1EE3-FA5C0B245130}"/>
              </a:ext>
            </a:extLst>
          </p:cNvPr>
          <p:cNvSpPr txBox="1"/>
          <p:nvPr/>
        </p:nvSpPr>
        <p:spPr>
          <a:xfrm>
            <a:off x="1794934" y="10075333"/>
            <a:ext cx="5080000" cy="1200329"/>
          </a:xfrm>
          <a:prstGeom prst="rect">
            <a:avLst/>
          </a:prstGeom>
          <a:noFill/>
        </p:spPr>
        <p:txBody>
          <a:bodyPr wrap="square" rtlCol="0">
            <a:spAutoFit/>
          </a:bodyPr>
          <a:lstStyle/>
          <a:p>
            <a:pPr algn="ctr"/>
            <a:r>
              <a:rPr lang="en-US" dirty="0"/>
              <a:t>Because Pressure is only a function of z and vz is only a function of r, that means the second differential of vz is constant and the 1</a:t>
            </a:r>
            <a:r>
              <a:rPr lang="en-US" baseline="30000" dirty="0"/>
              <a:t>st</a:t>
            </a:r>
            <a:r>
              <a:rPr lang="en-US" dirty="0"/>
              <a:t> derivative of pressure is a constant too</a:t>
            </a:r>
          </a:p>
        </p:txBody>
      </p:sp>
      <p:pic>
        <p:nvPicPr>
          <p:cNvPr id="12" name="Picture 11">
            <a:extLst>
              <a:ext uri="{FF2B5EF4-FFF2-40B4-BE49-F238E27FC236}">
                <a16:creationId xmlns:a16="http://schemas.microsoft.com/office/drawing/2014/main" id="{B7F9CB67-E9CF-1017-EA09-08F706FE919F}"/>
              </a:ext>
            </a:extLst>
          </p:cNvPr>
          <p:cNvPicPr>
            <a:picLocks noChangeAspect="1"/>
          </p:cNvPicPr>
          <p:nvPr/>
        </p:nvPicPr>
        <p:blipFill>
          <a:blip r:embed="rId5"/>
          <a:stretch>
            <a:fillRect/>
          </a:stretch>
        </p:blipFill>
        <p:spPr>
          <a:xfrm>
            <a:off x="3827759" y="8477723"/>
            <a:ext cx="3334215" cy="790685"/>
          </a:xfrm>
          <a:prstGeom prst="rect">
            <a:avLst/>
          </a:prstGeom>
        </p:spPr>
      </p:pic>
      <p:pic>
        <p:nvPicPr>
          <p:cNvPr id="14" name="Picture 13">
            <a:extLst>
              <a:ext uri="{FF2B5EF4-FFF2-40B4-BE49-F238E27FC236}">
                <a16:creationId xmlns:a16="http://schemas.microsoft.com/office/drawing/2014/main" id="{2C585C44-65B7-6CBD-7A1D-C62791B0F0E9}"/>
              </a:ext>
            </a:extLst>
          </p:cNvPr>
          <p:cNvPicPr>
            <a:picLocks noChangeAspect="1"/>
          </p:cNvPicPr>
          <p:nvPr/>
        </p:nvPicPr>
        <p:blipFill>
          <a:blip r:embed="rId6"/>
          <a:stretch>
            <a:fillRect/>
          </a:stretch>
        </p:blipFill>
        <p:spPr>
          <a:xfrm>
            <a:off x="232264" y="7809413"/>
            <a:ext cx="8154538" cy="400106"/>
          </a:xfrm>
          <a:prstGeom prst="rect">
            <a:avLst/>
          </a:prstGeom>
        </p:spPr>
      </p:pic>
    </p:spTree>
    <p:extLst>
      <p:ext uri="{BB962C8B-B14F-4D97-AF65-F5344CB8AC3E}">
        <p14:creationId xmlns:p14="http://schemas.microsoft.com/office/powerpoint/2010/main" val="39756997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9BF569-7086-A7CE-3D73-D58250523B1E}"/>
              </a:ext>
            </a:extLst>
          </p:cNvPr>
          <p:cNvPicPr>
            <a:picLocks noChangeAspect="1"/>
          </p:cNvPicPr>
          <p:nvPr/>
        </p:nvPicPr>
        <p:blipFill>
          <a:blip r:embed="rId2"/>
          <a:stretch>
            <a:fillRect/>
          </a:stretch>
        </p:blipFill>
        <p:spPr>
          <a:xfrm>
            <a:off x="1557867" y="121638"/>
            <a:ext cx="5506218" cy="1009791"/>
          </a:xfrm>
          <a:prstGeom prst="rect">
            <a:avLst/>
          </a:prstGeom>
        </p:spPr>
      </p:pic>
      <p:pic>
        <p:nvPicPr>
          <p:cNvPr id="5" name="Picture 4">
            <a:extLst>
              <a:ext uri="{FF2B5EF4-FFF2-40B4-BE49-F238E27FC236}">
                <a16:creationId xmlns:a16="http://schemas.microsoft.com/office/drawing/2014/main" id="{73DCC0A0-7079-4984-D652-57DA3802C779}"/>
              </a:ext>
            </a:extLst>
          </p:cNvPr>
          <p:cNvPicPr>
            <a:picLocks noChangeAspect="1"/>
          </p:cNvPicPr>
          <p:nvPr/>
        </p:nvPicPr>
        <p:blipFill>
          <a:blip r:embed="rId3"/>
          <a:stretch>
            <a:fillRect/>
          </a:stretch>
        </p:blipFill>
        <p:spPr>
          <a:xfrm>
            <a:off x="2297359" y="1106876"/>
            <a:ext cx="4058216" cy="2019582"/>
          </a:xfrm>
          <a:prstGeom prst="rect">
            <a:avLst/>
          </a:prstGeom>
        </p:spPr>
      </p:pic>
      <p:pic>
        <p:nvPicPr>
          <p:cNvPr id="7" name="Picture 6">
            <a:extLst>
              <a:ext uri="{FF2B5EF4-FFF2-40B4-BE49-F238E27FC236}">
                <a16:creationId xmlns:a16="http://schemas.microsoft.com/office/drawing/2014/main" id="{1A95436E-23BC-F965-2EB4-BC1E6B8143FC}"/>
              </a:ext>
            </a:extLst>
          </p:cNvPr>
          <p:cNvPicPr>
            <a:picLocks noChangeAspect="1"/>
          </p:cNvPicPr>
          <p:nvPr/>
        </p:nvPicPr>
        <p:blipFill>
          <a:blip r:embed="rId4"/>
          <a:stretch>
            <a:fillRect/>
          </a:stretch>
        </p:blipFill>
        <p:spPr>
          <a:xfrm>
            <a:off x="1358470" y="3559650"/>
            <a:ext cx="6173061" cy="771633"/>
          </a:xfrm>
          <a:prstGeom prst="rect">
            <a:avLst/>
          </a:prstGeom>
        </p:spPr>
      </p:pic>
      <p:sp>
        <p:nvSpPr>
          <p:cNvPr id="8" name="TextBox 7">
            <a:extLst>
              <a:ext uri="{FF2B5EF4-FFF2-40B4-BE49-F238E27FC236}">
                <a16:creationId xmlns:a16="http://schemas.microsoft.com/office/drawing/2014/main" id="{BB897628-8DE1-D919-2586-457AC14E61E3}"/>
              </a:ext>
            </a:extLst>
          </p:cNvPr>
          <p:cNvSpPr txBox="1"/>
          <p:nvPr/>
        </p:nvSpPr>
        <p:spPr>
          <a:xfrm>
            <a:off x="914400" y="3200400"/>
            <a:ext cx="7039428" cy="369332"/>
          </a:xfrm>
          <a:prstGeom prst="rect">
            <a:avLst/>
          </a:prstGeom>
          <a:noFill/>
        </p:spPr>
        <p:txBody>
          <a:bodyPr wrap="none" rtlCol="0">
            <a:spAutoFit/>
          </a:bodyPr>
          <a:lstStyle/>
          <a:p>
            <a:r>
              <a:rPr lang="en-US" dirty="0"/>
              <a:t>Since delta P is measured from point one to two, we like to define that</a:t>
            </a:r>
          </a:p>
        </p:txBody>
      </p:sp>
      <p:pic>
        <p:nvPicPr>
          <p:cNvPr id="10" name="Picture 9">
            <a:extLst>
              <a:ext uri="{FF2B5EF4-FFF2-40B4-BE49-F238E27FC236}">
                <a16:creationId xmlns:a16="http://schemas.microsoft.com/office/drawing/2014/main" id="{DCB5DF6D-8EAE-E6D7-C8A7-A97F4432E291}"/>
              </a:ext>
            </a:extLst>
          </p:cNvPr>
          <p:cNvPicPr>
            <a:picLocks noChangeAspect="1"/>
          </p:cNvPicPr>
          <p:nvPr/>
        </p:nvPicPr>
        <p:blipFill>
          <a:blip r:embed="rId5"/>
          <a:stretch>
            <a:fillRect/>
          </a:stretch>
        </p:blipFill>
        <p:spPr>
          <a:xfrm>
            <a:off x="1417682" y="4460285"/>
            <a:ext cx="6935168" cy="866896"/>
          </a:xfrm>
          <a:prstGeom prst="rect">
            <a:avLst/>
          </a:prstGeom>
        </p:spPr>
      </p:pic>
      <p:sp>
        <p:nvSpPr>
          <p:cNvPr id="11" name="Rectangle 10">
            <a:extLst>
              <a:ext uri="{FF2B5EF4-FFF2-40B4-BE49-F238E27FC236}">
                <a16:creationId xmlns:a16="http://schemas.microsoft.com/office/drawing/2014/main" id="{2ACD1B29-F613-EF42-46EF-4E0E121AA19B}"/>
              </a:ext>
            </a:extLst>
          </p:cNvPr>
          <p:cNvSpPr/>
          <p:nvPr/>
        </p:nvSpPr>
        <p:spPr>
          <a:xfrm>
            <a:off x="4588933" y="4351867"/>
            <a:ext cx="3810000" cy="4741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F11A687-11E0-D177-F820-576DDC60ACB7}"/>
              </a:ext>
            </a:extLst>
          </p:cNvPr>
          <p:cNvPicPr>
            <a:picLocks noChangeAspect="1"/>
          </p:cNvPicPr>
          <p:nvPr/>
        </p:nvPicPr>
        <p:blipFill>
          <a:blip r:embed="rId6"/>
          <a:stretch>
            <a:fillRect/>
          </a:stretch>
        </p:blipFill>
        <p:spPr>
          <a:xfrm>
            <a:off x="0" y="5659008"/>
            <a:ext cx="8686800" cy="5344384"/>
          </a:xfrm>
          <a:prstGeom prst="rect">
            <a:avLst/>
          </a:prstGeom>
        </p:spPr>
      </p:pic>
    </p:spTree>
    <p:extLst>
      <p:ext uri="{BB962C8B-B14F-4D97-AF65-F5344CB8AC3E}">
        <p14:creationId xmlns:p14="http://schemas.microsoft.com/office/powerpoint/2010/main" val="16966243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514922-2844-E2B5-7650-D685D9F30CFA}"/>
              </a:ext>
            </a:extLst>
          </p:cNvPr>
          <p:cNvSpPr txBox="1"/>
          <p:nvPr/>
        </p:nvSpPr>
        <p:spPr>
          <a:xfrm>
            <a:off x="389468" y="0"/>
            <a:ext cx="7772400" cy="1200329"/>
          </a:xfrm>
          <a:prstGeom prst="rect">
            <a:avLst/>
          </a:prstGeom>
          <a:noFill/>
        </p:spPr>
        <p:txBody>
          <a:bodyPr wrap="square" rtlCol="0">
            <a:spAutoFit/>
          </a:bodyPr>
          <a:lstStyle/>
          <a:p>
            <a:r>
              <a:rPr lang="en-US" dirty="0"/>
              <a:t>Now that answer is great and all, but for very long pipes, the pressure gradient usually isn’t linear, because the extremely high pressures required tend to lead to fluids being compressed, so commonly, you will see this equation instead</a:t>
            </a:r>
          </a:p>
        </p:txBody>
      </p:sp>
      <p:pic>
        <p:nvPicPr>
          <p:cNvPr id="4" name="Picture 3">
            <a:extLst>
              <a:ext uri="{FF2B5EF4-FFF2-40B4-BE49-F238E27FC236}">
                <a16:creationId xmlns:a16="http://schemas.microsoft.com/office/drawing/2014/main" id="{739F79F3-61DB-E3FD-4C74-6B3EE687C003}"/>
              </a:ext>
            </a:extLst>
          </p:cNvPr>
          <p:cNvPicPr>
            <a:picLocks noChangeAspect="1"/>
          </p:cNvPicPr>
          <p:nvPr/>
        </p:nvPicPr>
        <p:blipFill>
          <a:blip r:embed="rId2"/>
          <a:stretch>
            <a:fillRect/>
          </a:stretch>
        </p:blipFill>
        <p:spPr>
          <a:xfrm>
            <a:off x="1038288" y="1225473"/>
            <a:ext cx="6677957" cy="1105054"/>
          </a:xfrm>
          <a:prstGeom prst="rect">
            <a:avLst/>
          </a:prstGeom>
        </p:spPr>
      </p:pic>
      <p:pic>
        <p:nvPicPr>
          <p:cNvPr id="6" name="Picture 5">
            <a:extLst>
              <a:ext uri="{FF2B5EF4-FFF2-40B4-BE49-F238E27FC236}">
                <a16:creationId xmlns:a16="http://schemas.microsoft.com/office/drawing/2014/main" id="{DB250778-816C-ADD2-FA6C-AB309ED3039C}"/>
              </a:ext>
            </a:extLst>
          </p:cNvPr>
          <p:cNvPicPr>
            <a:picLocks noChangeAspect="1"/>
          </p:cNvPicPr>
          <p:nvPr/>
        </p:nvPicPr>
        <p:blipFill>
          <a:blip r:embed="rId3"/>
          <a:stretch>
            <a:fillRect/>
          </a:stretch>
        </p:blipFill>
        <p:spPr>
          <a:xfrm>
            <a:off x="0" y="2476660"/>
            <a:ext cx="8686800" cy="4258411"/>
          </a:xfrm>
          <a:prstGeom prst="rect">
            <a:avLst/>
          </a:prstGeom>
        </p:spPr>
      </p:pic>
      <p:pic>
        <p:nvPicPr>
          <p:cNvPr id="8" name="Picture 7">
            <a:extLst>
              <a:ext uri="{FF2B5EF4-FFF2-40B4-BE49-F238E27FC236}">
                <a16:creationId xmlns:a16="http://schemas.microsoft.com/office/drawing/2014/main" id="{D1FBA2DA-64F0-0A6E-0CD2-E269ACF604D8}"/>
              </a:ext>
            </a:extLst>
          </p:cNvPr>
          <p:cNvPicPr>
            <a:picLocks noChangeAspect="1"/>
          </p:cNvPicPr>
          <p:nvPr/>
        </p:nvPicPr>
        <p:blipFill>
          <a:blip r:embed="rId4"/>
          <a:stretch>
            <a:fillRect/>
          </a:stretch>
        </p:blipFill>
        <p:spPr>
          <a:xfrm>
            <a:off x="0" y="6851108"/>
            <a:ext cx="8686800" cy="5093784"/>
          </a:xfrm>
          <a:prstGeom prst="rect">
            <a:avLst/>
          </a:prstGeom>
        </p:spPr>
      </p:pic>
      <p:sp>
        <p:nvSpPr>
          <p:cNvPr id="3" name="TextBox 2">
            <a:extLst>
              <a:ext uri="{FF2B5EF4-FFF2-40B4-BE49-F238E27FC236}">
                <a16:creationId xmlns:a16="http://schemas.microsoft.com/office/drawing/2014/main" id="{73BE062A-2DD4-447F-3A15-D23A837FEBFE}"/>
              </a:ext>
            </a:extLst>
          </p:cNvPr>
          <p:cNvSpPr txBox="1"/>
          <p:nvPr/>
        </p:nvSpPr>
        <p:spPr>
          <a:xfrm>
            <a:off x="2369127" y="11861762"/>
            <a:ext cx="2431948" cy="369332"/>
          </a:xfrm>
          <a:prstGeom prst="rect">
            <a:avLst/>
          </a:prstGeom>
          <a:noFill/>
        </p:spPr>
        <p:txBody>
          <a:bodyPr wrap="none" rtlCol="0">
            <a:spAutoFit/>
          </a:bodyPr>
          <a:lstStyle/>
          <a:p>
            <a:r>
              <a:rPr lang="en-US" dirty="0"/>
              <a:t>Good for laminar flows</a:t>
            </a:r>
          </a:p>
        </p:txBody>
      </p:sp>
    </p:spTree>
    <p:extLst>
      <p:ext uri="{BB962C8B-B14F-4D97-AF65-F5344CB8AC3E}">
        <p14:creationId xmlns:p14="http://schemas.microsoft.com/office/powerpoint/2010/main" val="33885183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35EF8A-1640-6D30-0AA9-454B5EC4AE04}"/>
              </a:ext>
            </a:extLst>
          </p:cNvPr>
          <p:cNvSpPr txBox="1"/>
          <p:nvPr/>
        </p:nvSpPr>
        <p:spPr>
          <a:xfrm>
            <a:off x="1473200" y="0"/>
            <a:ext cx="5419561" cy="369332"/>
          </a:xfrm>
          <a:prstGeom prst="rect">
            <a:avLst/>
          </a:prstGeom>
          <a:noFill/>
        </p:spPr>
        <p:txBody>
          <a:bodyPr wrap="none" rtlCol="0">
            <a:spAutoFit/>
          </a:bodyPr>
          <a:lstStyle/>
          <a:p>
            <a:r>
              <a:rPr lang="en-US" dirty="0"/>
              <a:t>What is the max shear stress in the pipe? And where?</a:t>
            </a:r>
          </a:p>
        </p:txBody>
      </p:sp>
      <p:pic>
        <p:nvPicPr>
          <p:cNvPr id="6" name="Picture 5">
            <a:extLst>
              <a:ext uri="{FF2B5EF4-FFF2-40B4-BE49-F238E27FC236}">
                <a16:creationId xmlns:a16="http://schemas.microsoft.com/office/drawing/2014/main" id="{DDCE892B-A434-2504-24FF-BDE2C850A60A}"/>
              </a:ext>
            </a:extLst>
          </p:cNvPr>
          <p:cNvPicPr>
            <a:picLocks noChangeAspect="1"/>
          </p:cNvPicPr>
          <p:nvPr/>
        </p:nvPicPr>
        <p:blipFill>
          <a:blip r:embed="rId2"/>
          <a:stretch>
            <a:fillRect/>
          </a:stretch>
        </p:blipFill>
        <p:spPr>
          <a:xfrm>
            <a:off x="225241" y="665078"/>
            <a:ext cx="2648320" cy="1209844"/>
          </a:xfrm>
          <a:prstGeom prst="rect">
            <a:avLst/>
          </a:prstGeom>
        </p:spPr>
      </p:pic>
      <p:cxnSp>
        <p:nvCxnSpPr>
          <p:cNvPr id="8" name="Straight Arrow Connector 7">
            <a:extLst>
              <a:ext uri="{FF2B5EF4-FFF2-40B4-BE49-F238E27FC236}">
                <a16:creationId xmlns:a16="http://schemas.microsoft.com/office/drawing/2014/main" id="{3F37A378-D1F2-2D2A-5183-4ADB5CE002A3}"/>
              </a:ext>
            </a:extLst>
          </p:cNvPr>
          <p:cNvCxnSpPr/>
          <p:nvPr/>
        </p:nvCxnSpPr>
        <p:spPr>
          <a:xfrm flipH="1">
            <a:off x="2641600" y="762000"/>
            <a:ext cx="829733" cy="1862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1303C22-7391-6437-0D9D-55EDC1E3766C}"/>
              </a:ext>
            </a:extLst>
          </p:cNvPr>
          <p:cNvSpPr txBox="1"/>
          <p:nvPr/>
        </p:nvSpPr>
        <p:spPr>
          <a:xfrm>
            <a:off x="3420534" y="558799"/>
            <a:ext cx="1818447" cy="369332"/>
          </a:xfrm>
          <a:prstGeom prst="rect">
            <a:avLst/>
          </a:prstGeom>
          <a:noFill/>
        </p:spPr>
        <p:txBody>
          <a:bodyPr wrap="none" rtlCol="0">
            <a:spAutoFit/>
          </a:bodyPr>
          <a:lstStyle/>
          <a:p>
            <a:r>
              <a:rPr lang="en-US" dirty="0"/>
              <a:t>Our shear stress</a:t>
            </a:r>
          </a:p>
        </p:txBody>
      </p:sp>
      <p:pic>
        <p:nvPicPr>
          <p:cNvPr id="11" name="Picture 10">
            <a:extLst>
              <a:ext uri="{FF2B5EF4-FFF2-40B4-BE49-F238E27FC236}">
                <a16:creationId xmlns:a16="http://schemas.microsoft.com/office/drawing/2014/main" id="{B7199C2B-7022-7515-53D7-32EDB76058C8}"/>
              </a:ext>
            </a:extLst>
          </p:cNvPr>
          <p:cNvPicPr>
            <a:picLocks noChangeAspect="1"/>
          </p:cNvPicPr>
          <p:nvPr/>
        </p:nvPicPr>
        <p:blipFill>
          <a:blip r:embed="rId3"/>
          <a:stretch>
            <a:fillRect/>
          </a:stretch>
        </p:blipFill>
        <p:spPr>
          <a:xfrm>
            <a:off x="3179690" y="1033604"/>
            <a:ext cx="2600688" cy="838317"/>
          </a:xfrm>
          <a:prstGeom prst="rect">
            <a:avLst/>
          </a:prstGeom>
        </p:spPr>
      </p:pic>
      <p:pic>
        <p:nvPicPr>
          <p:cNvPr id="13" name="Picture 12">
            <a:extLst>
              <a:ext uri="{FF2B5EF4-FFF2-40B4-BE49-F238E27FC236}">
                <a16:creationId xmlns:a16="http://schemas.microsoft.com/office/drawing/2014/main" id="{13D24ED2-C831-7237-10A6-2FA636ECD2F2}"/>
              </a:ext>
            </a:extLst>
          </p:cNvPr>
          <p:cNvPicPr>
            <a:picLocks noChangeAspect="1"/>
          </p:cNvPicPr>
          <p:nvPr/>
        </p:nvPicPr>
        <p:blipFill>
          <a:blip r:embed="rId4"/>
          <a:stretch>
            <a:fillRect/>
          </a:stretch>
        </p:blipFill>
        <p:spPr>
          <a:xfrm>
            <a:off x="636516" y="2018643"/>
            <a:ext cx="7287642" cy="2353003"/>
          </a:xfrm>
          <a:prstGeom prst="rect">
            <a:avLst/>
          </a:prstGeom>
        </p:spPr>
      </p:pic>
      <p:sp>
        <p:nvSpPr>
          <p:cNvPr id="14" name="TextBox 13">
            <a:extLst>
              <a:ext uri="{FF2B5EF4-FFF2-40B4-BE49-F238E27FC236}">
                <a16:creationId xmlns:a16="http://schemas.microsoft.com/office/drawing/2014/main" id="{2DE53712-DD63-9C89-6CEE-718330F3ECC0}"/>
              </a:ext>
            </a:extLst>
          </p:cNvPr>
          <p:cNvSpPr txBox="1"/>
          <p:nvPr/>
        </p:nvSpPr>
        <p:spPr>
          <a:xfrm>
            <a:off x="5549462" y="4335517"/>
            <a:ext cx="1870577" cy="369332"/>
          </a:xfrm>
          <a:prstGeom prst="rect">
            <a:avLst/>
          </a:prstGeom>
          <a:noFill/>
        </p:spPr>
        <p:txBody>
          <a:bodyPr wrap="none" rtlCol="0">
            <a:spAutoFit/>
          </a:bodyPr>
          <a:lstStyle/>
          <a:p>
            <a:r>
              <a:rPr lang="en-US" dirty="0"/>
              <a:t>Shear wall stress</a:t>
            </a:r>
          </a:p>
        </p:txBody>
      </p:sp>
      <p:sp>
        <p:nvSpPr>
          <p:cNvPr id="15" name="TextBox 14">
            <a:extLst>
              <a:ext uri="{FF2B5EF4-FFF2-40B4-BE49-F238E27FC236}">
                <a16:creationId xmlns:a16="http://schemas.microsoft.com/office/drawing/2014/main" id="{7EBFC570-46DF-57E4-8286-EAA1A815B3EF}"/>
              </a:ext>
            </a:extLst>
          </p:cNvPr>
          <p:cNvSpPr txBox="1"/>
          <p:nvPr/>
        </p:nvSpPr>
        <p:spPr>
          <a:xfrm>
            <a:off x="630621" y="4650828"/>
            <a:ext cx="6415924" cy="369332"/>
          </a:xfrm>
          <a:prstGeom prst="rect">
            <a:avLst/>
          </a:prstGeom>
          <a:noFill/>
        </p:spPr>
        <p:txBody>
          <a:bodyPr wrap="none" rtlCol="0">
            <a:spAutoFit/>
          </a:bodyPr>
          <a:lstStyle/>
          <a:p>
            <a:r>
              <a:rPr lang="en-US" dirty="0"/>
              <a:t>Max stress at the wall, minimum stress at the center of the flow</a:t>
            </a:r>
          </a:p>
        </p:txBody>
      </p:sp>
      <p:sp>
        <p:nvSpPr>
          <p:cNvPr id="16" name="TextBox 15">
            <a:extLst>
              <a:ext uri="{FF2B5EF4-FFF2-40B4-BE49-F238E27FC236}">
                <a16:creationId xmlns:a16="http://schemas.microsoft.com/office/drawing/2014/main" id="{40500EB9-8405-178C-9445-634B9018DA7B}"/>
              </a:ext>
            </a:extLst>
          </p:cNvPr>
          <p:cNvSpPr txBox="1"/>
          <p:nvPr/>
        </p:nvSpPr>
        <p:spPr>
          <a:xfrm>
            <a:off x="157655" y="5076496"/>
            <a:ext cx="3854901" cy="461665"/>
          </a:xfrm>
          <a:prstGeom prst="rect">
            <a:avLst/>
          </a:prstGeom>
          <a:noFill/>
        </p:spPr>
        <p:txBody>
          <a:bodyPr wrap="none" rtlCol="0">
            <a:spAutoFit/>
          </a:bodyPr>
          <a:lstStyle/>
          <a:p>
            <a:r>
              <a:rPr lang="en-US" sz="2400" dirty="0"/>
              <a:t>Example 2: rectangular flow</a:t>
            </a:r>
          </a:p>
        </p:txBody>
      </p:sp>
      <p:pic>
        <p:nvPicPr>
          <p:cNvPr id="18" name="Picture 17">
            <a:extLst>
              <a:ext uri="{FF2B5EF4-FFF2-40B4-BE49-F238E27FC236}">
                <a16:creationId xmlns:a16="http://schemas.microsoft.com/office/drawing/2014/main" id="{BDB43B67-88FB-966C-0EB0-1A1A2F949869}"/>
              </a:ext>
            </a:extLst>
          </p:cNvPr>
          <p:cNvPicPr>
            <a:picLocks noChangeAspect="1"/>
          </p:cNvPicPr>
          <p:nvPr/>
        </p:nvPicPr>
        <p:blipFill>
          <a:blip r:embed="rId5"/>
          <a:stretch>
            <a:fillRect/>
          </a:stretch>
        </p:blipFill>
        <p:spPr>
          <a:xfrm>
            <a:off x="546408" y="5555616"/>
            <a:ext cx="4220164" cy="1238423"/>
          </a:xfrm>
          <a:prstGeom prst="rect">
            <a:avLst/>
          </a:prstGeom>
        </p:spPr>
      </p:pic>
      <p:pic>
        <p:nvPicPr>
          <p:cNvPr id="20" name="Picture 19">
            <a:extLst>
              <a:ext uri="{FF2B5EF4-FFF2-40B4-BE49-F238E27FC236}">
                <a16:creationId xmlns:a16="http://schemas.microsoft.com/office/drawing/2014/main" id="{B83538F0-73CC-2A5D-DA90-6D809B3D3AC8}"/>
              </a:ext>
            </a:extLst>
          </p:cNvPr>
          <p:cNvPicPr>
            <a:picLocks noChangeAspect="1"/>
          </p:cNvPicPr>
          <p:nvPr/>
        </p:nvPicPr>
        <p:blipFill>
          <a:blip r:embed="rId6"/>
          <a:stretch>
            <a:fillRect/>
          </a:stretch>
        </p:blipFill>
        <p:spPr>
          <a:xfrm>
            <a:off x="1200717" y="6936886"/>
            <a:ext cx="6001588" cy="3867690"/>
          </a:xfrm>
          <a:prstGeom prst="rect">
            <a:avLst/>
          </a:prstGeom>
        </p:spPr>
      </p:pic>
    </p:spTree>
    <p:extLst>
      <p:ext uri="{BB962C8B-B14F-4D97-AF65-F5344CB8AC3E}">
        <p14:creationId xmlns:p14="http://schemas.microsoft.com/office/powerpoint/2010/main" val="3807318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6F1BF7-2B7E-5E95-9C46-3FD3D7364F05}"/>
              </a:ext>
            </a:extLst>
          </p:cNvPr>
          <p:cNvPicPr>
            <a:picLocks noChangeAspect="1"/>
          </p:cNvPicPr>
          <p:nvPr/>
        </p:nvPicPr>
        <p:blipFill>
          <a:blip r:embed="rId2"/>
          <a:stretch>
            <a:fillRect/>
          </a:stretch>
        </p:blipFill>
        <p:spPr>
          <a:xfrm>
            <a:off x="375684" y="0"/>
            <a:ext cx="7935432" cy="5973009"/>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8CCBFB1-073E-C3B4-2C08-C25387C54955}"/>
                  </a:ext>
                </a:extLst>
              </p:cNvPr>
              <p:cNvSpPr txBox="1"/>
              <p:nvPr/>
            </p:nvSpPr>
            <p:spPr>
              <a:xfrm>
                <a:off x="0" y="5973009"/>
                <a:ext cx="8686800" cy="690830"/>
              </a:xfrm>
              <a:prstGeom prst="rect">
                <a:avLst/>
              </a:prstGeom>
              <a:noFill/>
            </p:spPr>
            <p:txBody>
              <a:bodyPr wrap="square" rtlCol="0">
                <a:spAutoFit/>
              </a:bodyPr>
              <a:lstStyle/>
              <a:p>
                <a:pPr marL="285750" indent="-285750">
                  <a:buFont typeface="Arial" panose="020B0604020202020204" pitchFamily="34" charset="0"/>
                  <a:buChar char="•"/>
                </a:pPr>
                <a:r>
                  <a:rPr lang="en-US" dirty="0"/>
                  <a:t>Some other common units are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𝑓</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𝑓</m:t>
                        </m:r>
                      </m:sub>
                    </m:sSub>
                  </m:oMath>
                </a14:m>
                <a:r>
                  <a:rPr lang="en-US" dirty="0"/>
                  <a:t>, which are units of force that are normalized so that the weight of 1 kg is 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𝑓</m:t>
                        </m:r>
                      </m:sub>
                    </m:sSub>
                  </m:oMath>
                </a14:m>
                <a:r>
                  <a:rPr lang="en-US" dirty="0"/>
                  <a:t> </a:t>
                </a:r>
              </a:p>
            </p:txBody>
          </p:sp>
        </mc:Choice>
        <mc:Fallback xmlns="">
          <p:sp>
            <p:nvSpPr>
              <p:cNvPr id="4" name="TextBox 3">
                <a:extLst>
                  <a:ext uri="{FF2B5EF4-FFF2-40B4-BE49-F238E27FC236}">
                    <a16:creationId xmlns:a16="http://schemas.microsoft.com/office/drawing/2014/main" id="{78CCBFB1-073E-C3B4-2C08-C25387C54955}"/>
                  </a:ext>
                </a:extLst>
              </p:cNvPr>
              <p:cNvSpPr txBox="1">
                <a:spLocks noRot="1" noChangeAspect="1" noMove="1" noResize="1" noEditPoints="1" noAdjustHandles="1" noChangeArrowheads="1" noChangeShapeType="1" noTextEdit="1"/>
              </p:cNvSpPr>
              <p:nvPr/>
            </p:nvSpPr>
            <p:spPr>
              <a:xfrm>
                <a:off x="0" y="5973009"/>
                <a:ext cx="8686800" cy="690830"/>
              </a:xfrm>
              <a:prstGeom prst="rect">
                <a:avLst/>
              </a:prstGeom>
              <a:blipFill>
                <a:blip r:embed="rId3"/>
                <a:stretch>
                  <a:fillRect l="-421" t="-3540" b="-115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D97651A7-FEF8-810A-B5EE-8831B9B0A4AC}"/>
                  </a:ext>
                </a:extLst>
              </p:cNvPr>
              <p:cNvGraphicFramePr>
                <a:graphicFrameLocks noGrp="1"/>
              </p:cNvGraphicFramePr>
              <p:nvPr>
                <p:extLst>
                  <p:ext uri="{D42A27DB-BD31-4B8C-83A1-F6EECF244321}">
                    <p14:modId xmlns:p14="http://schemas.microsoft.com/office/powerpoint/2010/main" val="2892437508"/>
                  </p:ext>
                </p:extLst>
              </p:nvPr>
            </p:nvGraphicFramePr>
            <p:xfrm>
              <a:off x="810610" y="6663839"/>
              <a:ext cx="7065580" cy="5267921"/>
            </p:xfrm>
            <a:graphic>
              <a:graphicData uri="http://schemas.openxmlformats.org/drawingml/2006/table">
                <a:tbl>
                  <a:tblPr firstRow="1" bandRow="1">
                    <a:tableStyleId>{5C22544A-7EE6-4342-B048-85BDC9FD1C3A}</a:tableStyleId>
                  </a:tblPr>
                  <a:tblGrid>
                    <a:gridCol w="3532790">
                      <a:extLst>
                        <a:ext uri="{9D8B030D-6E8A-4147-A177-3AD203B41FA5}">
                          <a16:colId xmlns:a16="http://schemas.microsoft.com/office/drawing/2014/main" val="1623680519"/>
                        </a:ext>
                      </a:extLst>
                    </a:gridCol>
                    <a:gridCol w="3532790">
                      <a:extLst>
                        <a:ext uri="{9D8B030D-6E8A-4147-A177-3AD203B41FA5}">
                          <a16:colId xmlns:a16="http://schemas.microsoft.com/office/drawing/2014/main" val="1368690942"/>
                        </a:ext>
                      </a:extLst>
                    </a:gridCol>
                  </a:tblGrid>
                  <a:tr h="586828">
                    <a:tc>
                      <a:txBody>
                        <a:bodyPr/>
                        <a:lstStyle/>
                        <a:p>
                          <a:pPr algn="ctr"/>
                          <a:r>
                            <a:rPr lang="en-US" dirty="0"/>
                            <a:t>Unit system</a:t>
                          </a:r>
                        </a:p>
                      </a:txBody>
                      <a:tcPr anchor="ctr"/>
                    </a:tc>
                    <a:tc>
                      <a:txBody>
                        <a:bodyPr/>
                        <a:lstStyle/>
                        <a:p>
                          <a:pPr algn="ct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𝒈</m:t>
                                  </m:r>
                                </m:e>
                                <m:sub>
                                  <m:r>
                                    <a:rPr lang="en-US" b="1" i="1" smtClean="0">
                                      <a:latin typeface="Cambria Math" panose="02040503050406030204" pitchFamily="18" charset="0"/>
                                    </a:rPr>
                                    <m:t>𝒄</m:t>
                                  </m:r>
                                </m:sub>
                              </m:sSub>
                            </m:oMath>
                          </a14:m>
                          <a:r>
                            <a:rPr lang="en-US" dirty="0"/>
                            <a:t>value</a:t>
                          </a:r>
                        </a:p>
                      </a:txBody>
                      <a:tcPr anchor="ctr"/>
                    </a:tc>
                    <a:extLst>
                      <a:ext uri="{0D108BD9-81ED-4DB2-BD59-A6C34878D82A}">
                        <a16:rowId xmlns:a16="http://schemas.microsoft.com/office/drawing/2014/main" val="1355802773"/>
                      </a:ext>
                    </a:extLst>
                  </a:tr>
                  <a:tr h="586828">
                    <a:tc>
                      <a:txBody>
                        <a:bodyPr/>
                        <a:lstStyle/>
                        <a:p>
                          <a:pPr algn="ctr"/>
                          <a:r>
                            <a:rPr lang="en-US" dirty="0"/>
                            <a:t>SI (scientific)</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𝑁</m:t>
                                    </m:r>
                                  </m:den>
                                </m:f>
                              </m:oMath>
                            </m:oMathPara>
                          </a14:m>
                          <a:endParaRPr lang="en-US" dirty="0"/>
                        </a:p>
                      </a:txBody>
                      <a:tcPr anchor="ctr"/>
                    </a:tc>
                    <a:extLst>
                      <a:ext uri="{0D108BD9-81ED-4DB2-BD59-A6C34878D82A}">
                        <a16:rowId xmlns:a16="http://schemas.microsoft.com/office/drawing/2014/main" val="2105108045"/>
                      </a:ext>
                    </a:extLst>
                  </a:tr>
                  <a:tr h="586828">
                    <a:tc>
                      <a:txBody>
                        <a:bodyPr/>
                        <a:lstStyle/>
                        <a:p>
                          <a:pPr algn="ctr"/>
                          <a:r>
                            <a:rPr lang="en-US" dirty="0"/>
                            <a:t>SI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9.806 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𝑘𝑔</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2777918421"/>
                      </a:ext>
                    </a:extLst>
                  </a:tr>
                  <a:tr h="586828">
                    <a:tc>
                      <a:txBody>
                        <a:bodyPr/>
                        <a:lstStyle/>
                        <a:p>
                          <a:pPr algn="ctr"/>
                          <a:r>
                            <a:rPr lang="en-US" dirty="0"/>
                            <a:t>CGS (scientific)</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𝑑𝑦𝑛</m:t>
                                    </m:r>
                                  </m:den>
                                </m:f>
                              </m:oMath>
                            </m:oMathPara>
                          </a14:m>
                          <a:endParaRPr lang="en-US" dirty="0"/>
                        </a:p>
                      </a:txBody>
                      <a:tcPr anchor="ctr"/>
                    </a:tc>
                    <a:extLst>
                      <a:ext uri="{0D108BD9-81ED-4DB2-BD59-A6C34878D82A}">
                        <a16:rowId xmlns:a16="http://schemas.microsoft.com/office/drawing/2014/main" val="2503886444"/>
                      </a:ext>
                    </a:extLst>
                  </a:tr>
                  <a:tr h="586828">
                    <a:tc>
                      <a:txBody>
                        <a:bodyPr/>
                        <a:lstStyle/>
                        <a:p>
                          <a:pPr algn="ctr"/>
                          <a:r>
                            <a:rPr lang="en-US" dirty="0"/>
                            <a:t>CGS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980.6 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5472073"/>
                      </a:ext>
                    </a:extLst>
                  </a:tr>
                  <a:tr h="586828">
                    <a:tc>
                      <a:txBody>
                        <a:bodyPr/>
                        <a:lstStyle/>
                        <a:p>
                          <a:pPr algn="ctr"/>
                          <a:r>
                            <a:rPr lang="en-US" dirty="0"/>
                            <a:t>English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32.174 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𝑙𝑏</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𝑙𝑏</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837089820"/>
                      </a:ext>
                    </a:extLst>
                  </a:tr>
                  <a:tr h="586828">
                    <a:tc>
                      <a:txBody>
                        <a:bodyPr/>
                        <a:lstStyle/>
                        <a:p>
                          <a:pPr algn="ctr"/>
                          <a:r>
                            <a:rPr lang="en-US" dirty="0"/>
                            <a:t>English Absolute</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𝑙𝑏</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𝑝𝑜𝑢𝑛𝑑𝑎𝑙</m:t>
                                    </m:r>
                                  </m:den>
                                </m:f>
                              </m:oMath>
                            </m:oMathPara>
                          </a14:m>
                          <a:endParaRPr lang="en-US" dirty="0"/>
                        </a:p>
                      </a:txBody>
                      <a:tcPr anchor="ctr"/>
                    </a:tc>
                    <a:extLst>
                      <a:ext uri="{0D108BD9-81ED-4DB2-BD59-A6C34878D82A}">
                        <a16:rowId xmlns:a16="http://schemas.microsoft.com/office/drawing/2014/main" val="1347769508"/>
                      </a:ext>
                    </a:extLst>
                  </a:tr>
                  <a:tr h="586828">
                    <a:tc>
                      <a:txBody>
                        <a:bodyPr/>
                        <a:lstStyle/>
                        <a:p>
                          <a:pPr algn="ctr"/>
                          <a:r>
                            <a:rPr lang="en-US" dirty="0"/>
                            <a:t>British Gravitational</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𝑠𝑙𝑢𝑔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𝑙𝑏</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264482273"/>
                      </a:ext>
                    </a:extLst>
                  </a:tr>
                </a:tbl>
              </a:graphicData>
            </a:graphic>
          </p:graphicFrame>
        </mc:Choice>
        <mc:Fallback xmlns="">
          <p:graphicFrame>
            <p:nvGraphicFramePr>
              <p:cNvPr id="5" name="Table 4">
                <a:extLst>
                  <a:ext uri="{FF2B5EF4-FFF2-40B4-BE49-F238E27FC236}">
                    <a16:creationId xmlns:a16="http://schemas.microsoft.com/office/drawing/2014/main" id="{D97651A7-FEF8-810A-B5EE-8831B9B0A4AC}"/>
                  </a:ext>
                </a:extLst>
              </p:cNvPr>
              <p:cNvGraphicFramePr>
                <a:graphicFrameLocks noGrp="1"/>
              </p:cNvGraphicFramePr>
              <p:nvPr>
                <p:extLst>
                  <p:ext uri="{D42A27DB-BD31-4B8C-83A1-F6EECF244321}">
                    <p14:modId xmlns:p14="http://schemas.microsoft.com/office/powerpoint/2010/main" val="2892437508"/>
                  </p:ext>
                </p:extLst>
              </p:nvPr>
            </p:nvGraphicFramePr>
            <p:xfrm>
              <a:off x="810610" y="6663839"/>
              <a:ext cx="7065580" cy="5267921"/>
            </p:xfrm>
            <a:graphic>
              <a:graphicData uri="http://schemas.openxmlformats.org/drawingml/2006/table">
                <a:tbl>
                  <a:tblPr firstRow="1" bandRow="1">
                    <a:tableStyleId>{5C22544A-7EE6-4342-B048-85BDC9FD1C3A}</a:tableStyleId>
                  </a:tblPr>
                  <a:tblGrid>
                    <a:gridCol w="3532790">
                      <a:extLst>
                        <a:ext uri="{9D8B030D-6E8A-4147-A177-3AD203B41FA5}">
                          <a16:colId xmlns:a16="http://schemas.microsoft.com/office/drawing/2014/main" val="1623680519"/>
                        </a:ext>
                      </a:extLst>
                    </a:gridCol>
                    <a:gridCol w="3532790">
                      <a:extLst>
                        <a:ext uri="{9D8B030D-6E8A-4147-A177-3AD203B41FA5}">
                          <a16:colId xmlns:a16="http://schemas.microsoft.com/office/drawing/2014/main" val="1368690942"/>
                        </a:ext>
                      </a:extLst>
                    </a:gridCol>
                  </a:tblGrid>
                  <a:tr h="586828">
                    <a:tc>
                      <a:txBody>
                        <a:bodyPr/>
                        <a:lstStyle/>
                        <a:p>
                          <a:pPr algn="ctr"/>
                          <a:r>
                            <a:rPr lang="en-US" dirty="0"/>
                            <a:t>Unit system</a:t>
                          </a:r>
                        </a:p>
                      </a:txBody>
                      <a:tcPr anchor="ctr"/>
                    </a:tc>
                    <a:tc>
                      <a:txBody>
                        <a:bodyPr/>
                        <a:lstStyle/>
                        <a:p>
                          <a:endParaRPr lang="en-US"/>
                        </a:p>
                      </a:txBody>
                      <a:tcPr anchor="ctr">
                        <a:blipFill>
                          <a:blip r:embed="rId4"/>
                          <a:stretch>
                            <a:fillRect l="-100345" t="-1042" r="-690" b="-803125"/>
                          </a:stretch>
                        </a:blipFill>
                      </a:tcPr>
                    </a:tc>
                    <a:extLst>
                      <a:ext uri="{0D108BD9-81ED-4DB2-BD59-A6C34878D82A}">
                        <a16:rowId xmlns:a16="http://schemas.microsoft.com/office/drawing/2014/main" val="1355802773"/>
                      </a:ext>
                    </a:extLst>
                  </a:tr>
                  <a:tr h="612648">
                    <a:tc>
                      <a:txBody>
                        <a:bodyPr/>
                        <a:lstStyle/>
                        <a:p>
                          <a:pPr algn="ctr"/>
                          <a:r>
                            <a:rPr lang="en-US" dirty="0"/>
                            <a:t>SI (scientific)</a:t>
                          </a:r>
                        </a:p>
                      </a:txBody>
                      <a:tcPr anchor="ctr"/>
                    </a:tc>
                    <a:tc>
                      <a:txBody>
                        <a:bodyPr/>
                        <a:lstStyle/>
                        <a:p>
                          <a:endParaRPr lang="en-US"/>
                        </a:p>
                      </a:txBody>
                      <a:tcPr anchor="ctr">
                        <a:blipFill>
                          <a:blip r:embed="rId4"/>
                          <a:stretch>
                            <a:fillRect l="-100345" t="-96040" r="-690" b="-663366"/>
                          </a:stretch>
                        </a:blipFill>
                      </a:tcPr>
                    </a:tc>
                    <a:extLst>
                      <a:ext uri="{0D108BD9-81ED-4DB2-BD59-A6C34878D82A}">
                        <a16:rowId xmlns:a16="http://schemas.microsoft.com/office/drawing/2014/main" val="2105108045"/>
                      </a:ext>
                    </a:extLst>
                  </a:tr>
                  <a:tr h="687832">
                    <a:tc>
                      <a:txBody>
                        <a:bodyPr/>
                        <a:lstStyle/>
                        <a:p>
                          <a:pPr algn="ctr"/>
                          <a:r>
                            <a:rPr lang="en-US" dirty="0"/>
                            <a:t>SI (engineering)</a:t>
                          </a:r>
                        </a:p>
                      </a:txBody>
                      <a:tcPr anchor="ctr"/>
                    </a:tc>
                    <a:tc>
                      <a:txBody>
                        <a:bodyPr/>
                        <a:lstStyle/>
                        <a:p>
                          <a:endParaRPr lang="en-US"/>
                        </a:p>
                      </a:txBody>
                      <a:tcPr anchor="ctr">
                        <a:blipFill>
                          <a:blip r:embed="rId4"/>
                          <a:stretch>
                            <a:fillRect l="-100345" t="-175221" r="-690" b="-492920"/>
                          </a:stretch>
                        </a:blipFill>
                      </a:tcPr>
                    </a:tc>
                    <a:extLst>
                      <a:ext uri="{0D108BD9-81ED-4DB2-BD59-A6C34878D82A}">
                        <a16:rowId xmlns:a16="http://schemas.microsoft.com/office/drawing/2014/main" val="2777918421"/>
                      </a:ext>
                    </a:extLst>
                  </a:tr>
                  <a:tr h="658876">
                    <a:tc>
                      <a:txBody>
                        <a:bodyPr/>
                        <a:lstStyle/>
                        <a:p>
                          <a:pPr algn="ctr"/>
                          <a:r>
                            <a:rPr lang="en-US" dirty="0"/>
                            <a:t>CGS (scientific)</a:t>
                          </a:r>
                        </a:p>
                      </a:txBody>
                      <a:tcPr anchor="ctr"/>
                    </a:tc>
                    <a:tc>
                      <a:txBody>
                        <a:bodyPr/>
                        <a:lstStyle/>
                        <a:p>
                          <a:endParaRPr lang="en-US"/>
                        </a:p>
                      </a:txBody>
                      <a:tcPr anchor="ctr">
                        <a:blipFill>
                          <a:blip r:embed="rId4"/>
                          <a:stretch>
                            <a:fillRect l="-100345" t="-287963" r="-690" b="-415741"/>
                          </a:stretch>
                        </a:blipFill>
                      </a:tcPr>
                    </a:tc>
                    <a:extLst>
                      <a:ext uri="{0D108BD9-81ED-4DB2-BD59-A6C34878D82A}">
                        <a16:rowId xmlns:a16="http://schemas.microsoft.com/office/drawing/2014/main" val="2503886444"/>
                      </a:ext>
                    </a:extLst>
                  </a:tr>
                  <a:tr h="687832">
                    <a:tc>
                      <a:txBody>
                        <a:bodyPr/>
                        <a:lstStyle/>
                        <a:p>
                          <a:pPr algn="ctr"/>
                          <a:r>
                            <a:rPr lang="en-US" dirty="0"/>
                            <a:t>CGS (engineering)</a:t>
                          </a:r>
                        </a:p>
                      </a:txBody>
                      <a:tcPr anchor="ctr"/>
                    </a:tc>
                    <a:tc>
                      <a:txBody>
                        <a:bodyPr/>
                        <a:lstStyle/>
                        <a:p>
                          <a:endParaRPr lang="en-US"/>
                        </a:p>
                      </a:txBody>
                      <a:tcPr anchor="ctr">
                        <a:blipFill>
                          <a:blip r:embed="rId4"/>
                          <a:stretch>
                            <a:fillRect l="-100345" t="-370796" r="-690" b="-297345"/>
                          </a:stretch>
                        </a:blipFill>
                      </a:tcPr>
                    </a:tc>
                    <a:extLst>
                      <a:ext uri="{0D108BD9-81ED-4DB2-BD59-A6C34878D82A}">
                        <a16:rowId xmlns:a16="http://schemas.microsoft.com/office/drawing/2014/main" val="35472073"/>
                      </a:ext>
                    </a:extLst>
                  </a:tr>
                  <a:tr h="687832">
                    <a:tc>
                      <a:txBody>
                        <a:bodyPr/>
                        <a:lstStyle/>
                        <a:p>
                          <a:pPr algn="ctr"/>
                          <a:r>
                            <a:rPr lang="en-US" dirty="0"/>
                            <a:t>English Engineering</a:t>
                          </a:r>
                        </a:p>
                      </a:txBody>
                      <a:tcPr anchor="ctr"/>
                    </a:tc>
                    <a:tc>
                      <a:txBody>
                        <a:bodyPr/>
                        <a:lstStyle/>
                        <a:p>
                          <a:endParaRPr lang="en-US"/>
                        </a:p>
                      </a:txBody>
                      <a:tcPr anchor="ctr">
                        <a:blipFill>
                          <a:blip r:embed="rId4"/>
                          <a:stretch>
                            <a:fillRect l="-100345" t="-470796" r="-690" b="-197345"/>
                          </a:stretch>
                        </a:blipFill>
                      </a:tcPr>
                    </a:tc>
                    <a:extLst>
                      <a:ext uri="{0D108BD9-81ED-4DB2-BD59-A6C34878D82A}">
                        <a16:rowId xmlns:a16="http://schemas.microsoft.com/office/drawing/2014/main" val="3837089820"/>
                      </a:ext>
                    </a:extLst>
                  </a:tr>
                  <a:tr h="658241">
                    <a:tc>
                      <a:txBody>
                        <a:bodyPr/>
                        <a:lstStyle/>
                        <a:p>
                          <a:pPr algn="ctr"/>
                          <a:r>
                            <a:rPr lang="en-US" dirty="0"/>
                            <a:t>English Absolute</a:t>
                          </a:r>
                        </a:p>
                      </a:txBody>
                      <a:tcPr anchor="ctr"/>
                    </a:tc>
                    <a:tc>
                      <a:txBody>
                        <a:bodyPr/>
                        <a:lstStyle/>
                        <a:p>
                          <a:endParaRPr lang="en-US"/>
                        </a:p>
                      </a:txBody>
                      <a:tcPr anchor="ctr">
                        <a:blipFill>
                          <a:blip r:embed="rId4"/>
                          <a:stretch>
                            <a:fillRect l="-100345" t="-597222" r="-690" b="-106481"/>
                          </a:stretch>
                        </a:blipFill>
                      </a:tcPr>
                    </a:tc>
                    <a:extLst>
                      <a:ext uri="{0D108BD9-81ED-4DB2-BD59-A6C34878D82A}">
                        <a16:rowId xmlns:a16="http://schemas.microsoft.com/office/drawing/2014/main" val="1347769508"/>
                      </a:ext>
                    </a:extLst>
                  </a:tr>
                  <a:tr h="687832">
                    <a:tc>
                      <a:txBody>
                        <a:bodyPr/>
                        <a:lstStyle/>
                        <a:p>
                          <a:pPr algn="ctr"/>
                          <a:r>
                            <a:rPr lang="en-US" dirty="0"/>
                            <a:t>British Gravitational</a:t>
                          </a:r>
                        </a:p>
                      </a:txBody>
                      <a:tcPr anchor="ctr"/>
                    </a:tc>
                    <a:tc>
                      <a:txBody>
                        <a:bodyPr/>
                        <a:lstStyle/>
                        <a:p>
                          <a:endParaRPr lang="en-US"/>
                        </a:p>
                      </a:txBody>
                      <a:tcPr anchor="ctr">
                        <a:blipFill>
                          <a:blip r:embed="rId4"/>
                          <a:stretch>
                            <a:fillRect l="-100345" t="-666372" r="-690" b="-1770"/>
                          </a:stretch>
                        </a:blipFill>
                      </a:tcPr>
                    </a:tc>
                    <a:extLst>
                      <a:ext uri="{0D108BD9-81ED-4DB2-BD59-A6C34878D82A}">
                        <a16:rowId xmlns:a16="http://schemas.microsoft.com/office/drawing/2014/main" val="3264482273"/>
                      </a:ext>
                    </a:extLst>
                  </a:tr>
                </a:tbl>
              </a:graphicData>
            </a:graphic>
          </p:graphicFrame>
        </mc:Fallback>
      </mc:AlternateContent>
    </p:spTree>
    <p:extLst>
      <p:ext uri="{BB962C8B-B14F-4D97-AF65-F5344CB8AC3E}">
        <p14:creationId xmlns:p14="http://schemas.microsoft.com/office/powerpoint/2010/main" val="10814579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EEFC42-6F6D-64CF-D297-A1A0634CA17B}"/>
              </a:ext>
            </a:extLst>
          </p:cNvPr>
          <p:cNvSpPr txBox="1"/>
          <p:nvPr/>
        </p:nvSpPr>
        <p:spPr>
          <a:xfrm>
            <a:off x="0" y="0"/>
            <a:ext cx="8686800" cy="584775"/>
          </a:xfrm>
          <a:prstGeom prst="rect">
            <a:avLst/>
          </a:prstGeom>
          <a:noFill/>
        </p:spPr>
        <p:txBody>
          <a:bodyPr wrap="square" rtlCol="0">
            <a:spAutoFit/>
          </a:bodyPr>
          <a:lstStyle/>
          <a:p>
            <a:pPr algn="ctr"/>
            <a:r>
              <a:rPr lang="en-US" sz="3200" dirty="0"/>
              <a:t>Flow in Pipes: Turbulence, Friction, and Losses</a:t>
            </a:r>
          </a:p>
        </p:txBody>
      </p:sp>
      <p:sp>
        <p:nvSpPr>
          <p:cNvPr id="3" name="TextBox 2">
            <a:extLst>
              <a:ext uri="{FF2B5EF4-FFF2-40B4-BE49-F238E27FC236}">
                <a16:creationId xmlns:a16="http://schemas.microsoft.com/office/drawing/2014/main" id="{C31B40A8-E8EB-102B-736A-B95567940E4E}"/>
              </a:ext>
            </a:extLst>
          </p:cNvPr>
          <p:cNvSpPr txBox="1"/>
          <p:nvPr/>
        </p:nvSpPr>
        <p:spPr>
          <a:xfrm>
            <a:off x="0" y="772510"/>
            <a:ext cx="8686800" cy="646331"/>
          </a:xfrm>
          <a:prstGeom prst="rect">
            <a:avLst/>
          </a:prstGeom>
          <a:noFill/>
        </p:spPr>
        <p:txBody>
          <a:bodyPr wrap="square" rtlCol="0">
            <a:spAutoFit/>
          </a:bodyPr>
          <a:lstStyle/>
          <a:p>
            <a:pPr algn="ctr"/>
            <a:r>
              <a:rPr lang="en-US" dirty="0"/>
              <a:t>While Navier-Stokes is great, having non-ode equations are much preferable. Especially for turbulent flows (Re &gt; 2000) </a:t>
            </a:r>
          </a:p>
        </p:txBody>
      </p:sp>
      <p:pic>
        <p:nvPicPr>
          <p:cNvPr id="5" name="Picture 4">
            <a:extLst>
              <a:ext uri="{FF2B5EF4-FFF2-40B4-BE49-F238E27FC236}">
                <a16:creationId xmlns:a16="http://schemas.microsoft.com/office/drawing/2014/main" id="{BD10FA35-1BB2-AC1A-1ECC-9D1FB4B6B9C0}"/>
              </a:ext>
            </a:extLst>
          </p:cNvPr>
          <p:cNvPicPr>
            <a:picLocks noChangeAspect="1"/>
          </p:cNvPicPr>
          <p:nvPr/>
        </p:nvPicPr>
        <p:blipFill>
          <a:blip r:embed="rId2"/>
          <a:stretch>
            <a:fillRect/>
          </a:stretch>
        </p:blipFill>
        <p:spPr>
          <a:xfrm>
            <a:off x="557689" y="1615920"/>
            <a:ext cx="7287642" cy="3000794"/>
          </a:xfrm>
          <a:prstGeom prst="rect">
            <a:avLst/>
          </a:prstGeom>
        </p:spPr>
      </p:pic>
      <p:pic>
        <p:nvPicPr>
          <p:cNvPr id="7" name="Picture 6">
            <a:extLst>
              <a:ext uri="{FF2B5EF4-FFF2-40B4-BE49-F238E27FC236}">
                <a16:creationId xmlns:a16="http://schemas.microsoft.com/office/drawing/2014/main" id="{5F8DD899-560C-6D36-051E-3D4FAC88F5B3}"/>
              </a:ext>
            </a:extLst>
          </p:cNvPr>
          <p:cNvPicPr>
            <a:picLocks noChangeAspect="1"/>
          </p:cNvPicPr>
          <p:nvPr/>
        </p:nvPicPr>
        <p:blipFill>
          <a:blip r:embed="rId3"/>
          <a:stretch>
            <a:fillRect/>
          </a:stretch>
        </p:blipFill>
        <p:spPr>
          <a:xfrm>
            <a:off x="953974" y="5564607"/>
            <a:ext cx="7125694" cy="1819529"/>
          </a:xfrm>
          <a:prstGeom prst="rect">
            <a:avLst/>
          </a:prstGeom>
        </p:spPr>
      </p:pic>
      <p:sp>
        <p:nvSpPr>
          <p:cNvPr id="8" name="TextBox 7">
            <a:extLst>
              <a:ext uri="{FF2B5EF4-FFF2-40B4-BE49-F238E27FC236}">
                <a16:creationId xmlns:a16="http://schemas.microsoft.com/office/drawing/2014/main" id="{35CF9FF8-45CD-7A22-413C-DE289518F771}"/>
              </a:ext>
            </a:extLst>
          </p:cNvPr>
          <p:cNvSpPr txBox="1"/>
          <p:nvPr/>
        </p:nvSpPr>
        <p:spPr>
          <a:xfrm>
            <a:off x="0" y="5013433"/>
            <a:ext cx="8686800" cy="369332"/>
          </a:xfrm>
          <a:prstGeom prst="rect">
            <a:avLst/>
          </a:prstGeom>
          <a:noFill/>
        </p:spPr>
        <p:txBody>
          <a:bodyPr wrap="square" rtlCol="0">
            <a:spAutoFit/>
          </a:bodyPr>
          <a:lstStyle/>
          <a:p>
            <a:pPr algn="ctr"/>
            <a:r>
              <a:rPr lang="en-US" dirty="0"/>
              <a:t>For turbulent flows, the velocity profile is much blunter than the laminar flow,</a:t>
            </a:r>
          </a:p>
        </p:txBody>
      </p:sp>
      <p:sp>
        <p:nvSpPr>
          <p:cNvPr id="9" name="TextBox 8">
            <a:extLst>
              <a:ext uri="{FF2B5EF4-FFF2-40B4-BE49-F238E27FC236}">
                <a16:creationId xmlns:a16="http://schemas.microsoft.com/office/drawing/2014/main" id="{1FC6A49D-E2F8-414C-81F9-E8C0D0C0100C}"/>
              </a:ext>
            </a:extLst>
          </p:cNvPr>
          <p:cNvSpPr txBox="1"/>
          <p:nvPr/>
        </p:nvSpPr>
        <p:spPr>
          <a:xfrm>
            <a:off x="363431" y="7441325"/>
            <a:ext cx="8323369" cy="369332"/>
          </a:xfrm>
          <a:prstGeom prst="rect">
            <a:avLst/>
          </a:prstGeom>
          <a:noFill/>
        </p:spPr>
        <p:txBody>
          <a:bodyPr wrap="none" rtlCol="0">
            <a:spAutoFit/>
          </a:bodyPr>
          <a:lstStyle/>
          <a:p>
            <a:r>
              <a:rPr lang="en-US" dirty="0"/>
              <a:t>The velocity of turbulent flows is commonly modeled with a power law relationship</a:t>
            </a:r>
          </a:p>
        </p:txBody>
      </p:sp>
      <p:sp>
        <p:nvSpPr>
          <p:cNvPr id="10" name="TextBox 9">
            <a:extLst>
              <a:ext uri="{FF2B5EF4-FFF2-40B4-BE49-F238E27FC236}">
                <a16:creationId xmlns:a16="http://schemas.microsoft.com/office/drawing/2014/main" id="{C438F31F-CADD-DB85-0453-5252A54B57FD}"/>
              </a:ext>
            </a:extLst>
          </p:cNvPr>
          <p:cNvSpPr txBox="1"/>
          <p:nvPr/>
        </p:nvSpPr>
        <p:spPr>
          <a:xfrm>
            <a:off x="1292773" y="4587765"/>
            <a:ext cx="6004914" cy="369332"/>
          </a:xfrm>
          <a:prstGeom prst="rect">
            <a:avLst/>
          </a:prstGeom>
          <a:noFill/>
        </p:spPr>
        <p:txBody>
          <a:bodyPr wrap="none" rtlCol="0">
            <a:spAutoFit/>
          </a:bodyPr>
          <a:lstStyle/>
          <a:p>
            <a:r>
              <a:rPr lang="en-US" i="1" dirty="0"/>
              <a:t>for laminar flows, this can last up to 100 times the diameter</a:t>
            </a:r>
          </a:p>
        </p:txBody>
      </p:sp>
      <p:pic>
        <p:nvPicPr>
          <p:cNvPr id="12" name="Picture 11">
            <a:extLst>
              <a:ext uri="{FF2B5EF4-FFF2-40B4-BE49-F238E27FC236}">
                <a16:creationId xmlns:a16="http://schemas.microsoft.com/office/drawing/2014/main" id="{413D6F4A-9059-75D1-CE01-92AAA2B1D5B6}"/>
              </a:ext>
            </a:extLst>
          </p:cNvPr>
          <p:cNvPicPr>
            <a:picLocks noChangeAspect="1"/>
          </p:cNvPicPr>
          <p:nvPr/>
        </p:nvPicPr>
        <p:blipFill>
          <a:blip r:embed="rId4"/>
          <a:stretch>
            <a:fillRect/>
          </a:stretch>
        </p:blipFill>
        <p:spPr>
          <a:xfrm>
            <a:off x="1330853" y="8305055"/>
            <a:ext cx="2619741" cy="1257475"/>
          </a:xfrm>
          <a:prstGeom prst="rect">
            <a:avLst/>
          </a:prstGeom>
        </p:spPr>
      </p:pic>
      <p:pic>
        <p:nvPicPr>
          <p:cNvPr id="14" name="Picture 13">
            <a:extLst>
              <a:ext uri="{FF2B5EF4-FFF2-40B4-BE49-F238E27FC236}">
                <a16:creationId xmlns:a16="http://schemas.microsoft.com/office/drawing/2014/main" id="{68C22161-99EA-9E1E-EC29-E1541CBE2B5A}"/>
              </a:ext>
            </a:extLst>
          </p:cNvPr>
          <p:cNvPicPr>
            <a:picLocks noChangeAspect="1"/>
          </p:cNvPicPr>
          <p:nvPr/>
        </p:nvPicPr>
        <p:blipFill>
          <a:blip r:embed="rId5"/>
          <a:stretch>
            <a:fillRect/>
          </a:stretch>
        </p:blipFill>
        <p:spPr>
          <a:xfrm>
            <a:off x="5060730" y="7929507"/>
            <a:ext cx="2402821" cy="2374045"/>
          </a:xfrm>
          <a:prstGeom prst="rect">
            <a:avLst/>
          </a:prstGeom>
        </p:spPr>
      </p:pic>
      <p:sp>
        <p:nvSpPr>
          <p:cNvPr id="15" name="TextBox 14">
            <a:extLst>
              <a:ext uri="{FF2B5EF4-FFF2-40B4-BE49-F238E27FC236}">
                <a16:creationId xmlns:a16="http://schemas.microsoft.com/office/drawing/2014/main" id="{56F4EEF6-8688-5057-D9E5-753310A4C912}"/>
              </a:ext>
            </a:extLst>
          </p:cNvPr>
          <p:cNvSpPr txBox="1"/>
          <p:nvPr/>
        </p:nvSpPr>
        <p:spPr>
          <a:xfrm>
            <a:off x="677917" y="10436772"/>
            <a:ext cx="7267903" cy="646331"/>
          </a:xfrm>
          <a:prstGeom prst="rect">
            <a:avLst/>
          </a:prstGeom>
          <a:noFill/>
        </p:spPr>
        <p:txBody>
          <a:bodyPr wrap="square" rtlCol="0">
            <a:spAutoFit/>
          </a:bodyPr>
          <a:lstStyle/>
          <a:p>
            <a:r>
              <a:rPr lang="en-US" dirty="0"/>
              <a:t>The goal is to fix the idealized Bernoulli equation to account for realistic velocity profiles and take viscous losses into consideration </a:t>
            </a:r>
          </a:p>
        </p:txBody>
      </p:sp>
    </p:spTree>
    <p:extLst>
      <p:ext uri="{BB962C8B-B14F-4D97-AF65-F5344CB8AC3E}">
        <p14:creationId xmlns:p14="http://schemas.microsoft.com/office/powerpoint/2010/main" val="25392501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9608CC-3574-D9C2-0574-67F3D8A06CB0}"/>
              </a:ext>
            </a:extLst>
          </p:cNvPr>
          <p:cNvSpPr txBox="1"/>
          <p:nvPr/>
        </p:nvSpPr>
        <p:spPr>
          <a:xfrm>
            <a:off x="0" y="0"/>
            <a:ext cx="2634054" cy="400110"/>
          </a:xfrm>
          <a:prstGeom prst="rect">
            <a:avLst/>
          </a:prstGeom>
          <a:noFill/>
        </p:spPr>
        <p:txBody>
          <a:bodyPr wrap="none" rtlCol="0">
            <a:spAutoFit/>
          </a:bodyPr>
          <a:lstStyle/>
          <a:p>
            <a:r>
              <a:rPr lang="en-US" sz="2000" dirty="0"/>
              <a:t>Fixing Velocity Profiles</a:t>
            </a:r>
          </a:p>
        </p:txBody>
      </p:sp>
      <p:pic>
        <p:nvPicPr>
          <p:cNvPr id="6" name="Picture 5">
            <a:extLst>
              <a:ext uri="{FF2B5EF4-FFF2-40B4-BE49-F238E27FC236}">
                <a16:creationId xmlns:a16="http://schemas.microsoft.com/office/drawing/2014/main" id="{19089E50-92CF-258F-EC80-489A8229040B}"/>
              </a:ext>
            </a:extLst>
          </p:cNvPr>
          <p:cNvPicPr>
            <a:picLocks noChangeAspect="1"/>
          </p:cNvPicPr>
          <p:nvPr/>
        </p:nvPicPr>
        <p:blipFill>
          <a:blip r:embed="rId2"/>
          <a:stretch>
            <a:fillRect/>
          </a:stretch>
        </p:blipFill>
        <p:spPr>
          <a:xfrm>
            <a:off x="1083313" y="626514"/>
            <a:ext cx="5763429" cy="2362530"/>
          </a:xfrm>
          <a:prstGeom prst="rect">
            <a:avLst/>
          </a:prstGeom>
        </p:spPr>
      </p:pic>
      <p:pic>
        <p:nvPicPr>
          <p:cNvPr id="8" name="Picture 7">
            <a:extLst>
              <a:ext uri="{FF2B5EF4-FFF2-40B4-BE49-F238E27FC236}">
                <a16:creationId xmlns:a16="http://schemas.microsoft.com/office/drawing/2014/main" id="{E8546034-D0BD-19D7-4A22-9DE05F2CA96F}"/>
              </a:ext>
            </a:extLst>
          </p:cNvPr>
          <p:cNvPicPr>
            <a:picLocks noChangeAspect="1"/>
          </p:cNvPicPr>
          <p:nvPr/>
        </p:nvPicPr>
        <p:blipFill>
          <a:blip r:embed="rId3"/>
          <a:stretch>
            <a:fillRect/>
          </a:stretch>
        </p:blipFill>
        <p:spPr>
          <a:xfrm>
            <a:off x="1239891" y="3251433"/>
            <a:ext cx="4725059" cy="581106"/>
          </a:xfrm>
          <a:prstGeom prst="rect">
            <a:avLst/>
          </a:prstGeom>
        </p:spPr>
      </p:pic>
      <p:sp>
        <p:nvSpPr>
          <p:cNvPr id="9" name="TextBox 8">
            <a:extLst>
              <a:ext uri="{FF2B5EF4-FFF2-40B4-BE49-F238E27FC236}">
                <a16:creationId xmlns:a16="http://schemas.microsoft.com/office/drawing/2014/main" id="{E612A4F6-5349-4084-3EEE-74579067C521}"/>
              </a:ext>
            </a:extLst>
          </p:cNvPr>
          <p:cNvSpPr txBox="1"/>
          <p:nvPr/>
        </p:nvSpPr>
        <p:spPr>
          <a:xfrm>
            <a:off x="3673366" y="3815255"/>
            <a:ext cx="4365362" cy="923330"/>
          </a:xfrm>
          <a:prstGeom prst="rect">
            <a:avLst/>
          </a:prstGeom>
          <a:noFill/>
        </p:spPr>
        <p:txBody>
          <a:bodyPr wrap="none" rtlCol="0">
            <a:spAutoFit/>
          </a:bodyPr>
          <a:lstStyle/>
          <a:p>
            <a:r>
              <a:rPr lang="en-US" dirty="0"/>
              <a:t>Kinetic energy correction factor:</a:t>
            </a:r>
          </a:p>
          <a:p>
            <a:r>
              <a:rPr lang="en-US" dirty="0"/>
              <a:t>Takes the shape of the profile into account</a:t>
            </a:r>
          </a:p>
          <a:p>
            <a:r>
              <a:rPr lang="en-US" dirty="0"/>
              <a:t>Different for different types of flow</a:t>
            </a:r>
          </a:p>
        </p:txBody>
      </p:sp>
      <p:sp>
        <p:nvSpPr>
          <p:cNvPr id="10" name="TextBox 9">
            <a:extLst>
              <a:ext uri="{FF2B5EF4-FFF2-40B4-BE49-F238E27FC236}">
                <a16:creationId xmlns:a16="http://schemas.microsoft.com/office/drawing/2014/main" id="{6041C2CA-FFE8-EE89-4C8D-E665502E25F2}"/>
              </a:ext>
            </a:extLst>
          </p:cNvPr>
          <p:cNvSpPr txBox="1"/>
          <p:nvPr/>
        </p:nvSpPr>
        <p:spPr>
          <a:xfrm>
            <a:off x="2207172" y="3846786"/>
            <a:ext cx="1181093" cy="369332"/>
          </a:xfrm>
          <a:prstGeom prst="rect">
            <a:avLst/>
          </a:prstGeom>
          <a:noFill/>
        </p:spPr>
        <p:txBody>
          <a:bodyPr wrap="none" rtlCol="0">
            <a:spAutoFit/>
          </a:bodyPr>
          <a:lstStyle/>
          <a:p>
            <a:r>
              <a:rPr lang="en-US" dirty="0"/>
              <a:t>Mass flow</a:t>
            </a:r>
          </a:p>
        </p:txBody>
      </p:sp>
      <p:sp>
        <p:nvSpPr>
          <p:cNvPr id="11" name="TextBox 10">
            <a:extLst>
              <a:ext uri="{FF2B5EF4-FFF2-40B4-BE49-F238E27FC236}">
                <a16:creationId xmlns:a16="http://schemas.microsoft.com/office/drawing/2014/main" id="{8A144CD2-E9E5-D0B6-84C4-73A60BE5356B}"/>
              </a:ext>
            </a:extLst>
          </p:cNvPr>
          <p:cNvSpPr txBox="1"/>
          <p:nvPr/>
        </p:nvSpPr>
        <p:spPr>
          <a:xfrm>
            <a:off x="1229710" y="3894083"/>
            <a:ext cx="973152" cy="646331"/>
          </a:xfrm>
          <a:prstGeom prst="rect">
            <a:avLst/>
          </a:prstGeom>
          <a:noFill/>
        </p:spPr>
        <p:txBody>
          <a:bodyPr wrap="none" rtlCol="0">
            <a:spAutoFit/>
          </a:bodyPr>
          <a:lstStyle/>
          <a:p>
            <a:r>
              <a:rPr lang="en-US" dirty="0"/>
              <a:t>Velocity</a:t>
            </a:r>
          </a:p>
          <a:p>
            <a:r>
              <a:rPr lang="en-US" dirty="0"/>
              <a:t>profile</a:t>
            </a:r>
          </a:p>
        </p:txBody>
      </p:sp>
      <p:pic>
        <p:nvPicPr>
          <p:cNvPr id="13" name="Picture 12">
            <a:extLst>
              <a:ext uri="{FF2B5EF4-FFF2-40B4-BE49-F238E27FC236}">
                <a16:creationId xmlns:a16="http://schemas.microsoft.com/office/drawing/2014/main" id="{C5A5A57C-10C1-880B-C6ED-81E6FE3B96D5}"/>
              </a:ext>
            </a:extLst>
          </p:cNvPr>
          <p:cNvPicPr>
            <a:picLocks noChangeAspect="1"/>
          </p:cNvPicPr>
          <p:nvPr/>
        </p:nvPicPr>
        <p:blipFill>
          <a:blip r:embed="rId4"/>
          <a:stretch>
            <a:fillRect/>
          </a:stretch>
        </p:blipFill>
        <p:spPr>
          <a:xfrm>
            <a:off x="2346756" y="4731045"/>
            <a:ext cx="3092347" cy="1576254"/>
          </a:xfrm>
          <a:prstGeom prst="rect">
            <a:avLst/>
          </a:prstGeom>
        </p:spPr>
      </p:pic>
      <p:pic>
        <p:nvPicPr>
          <p:cNvPr id="15" name="Picture 14">
            <a:extLst>
              <a:ext uri="{FF2B5EF4-FFF2-40B4-BE49-F238E27FC236}">
                <a16:creationId xmlns:a16="http://schemas.microsoft.com/office/drawing/2014/main" id="{2E48E300-4DBB-91AD-8D30-E9AE78069425}"/>
              </a:ext>
            </a:extLst>
          </p:cNvPr>
          <p:cNvPicPr>
            <a:picLocks noChangeAspect="1"/>
          </p:cNvPicPr>
          <p:nvPr/>
        </p:nvPicPr>
        <p:blipFill>
          <a:blip r:embed="rId5"/>
          <a:stretch>
            <a:fillRect/>
          </a:stretch>
        </p:blipFill>
        <p:spPr>
          <a:xfrm>
            <a:off x="1248866" y="4513344"/>
            <a:ext cx="828791" cy="390580"/>
          </a:xfrm>
          <a:prstGeom prst="rect">
            <a:avLst/>
          </a:prstGeom>
        </p:spPr>
      </p:pic>
      <p:pic>
        <p:nvPicPr>
          <p:cNvPr id="17" name="Picture 16">
            <a:extLst>
              <a:ext uri="{FF2B5EF4-FFF2-40B4-BE49-F238E27FC236}">
                <a16:creationId xmlns:a16="http://schemas.microsoft.com/office/drawing/2014/main" id="{643FB00A-328C-6C68-BE00-3E98766528CF}"/>
              </a:ext>
            </a:extLst>
          </p:cNvPr>
          <p:cNvPicPr>
            <a:picLocks noChangeAspect="1"/>
          </p:cNvPicPr>
          <p:nvPr/>
        </p:nvPicPr>
        <p:blipFill>
          <a:blip r:embed="rId6"/>
          <a:stretch>
            <a:fillRect/>
          </a:stretch>
        </p:blipFill>
        <p:spPr>
          <a:xfrm>
            <a:off x="2100484" y="6314706"/>
            <a:ext cx="3886742" cy="571580"/>
          </a:xfrm>
          <a:prstGeom prst="rect">
            <a:avLst/>
          </a:prstGeom>
        </p:spPr>
      </p:pic>
      <p:sp>
        <p:nvSpPr>
          <p:cNvPr id="18" name="TextBox 17">
            <a:extLst>
              <a:ext uri="{FF2B5EF4-FFF2-40B4-BE49-F238E27FC236}">
                <a16:creationId xmlns:a16="http://schemas.microsoft.com/office/drawing/2014/main" id="{561FD849-05DD-5FFC-CF1D-3ABD769F892D}"/>
              </a:ext>
            </a:extLst>
          </p:cNvPr>
          <p:cNvSpPr txBox="1"/>
          <p:nvPr/>
        </p:nvSpPr>
        <p:spPr>
          <a:xfrm>
            <a:off x="819806" y="6999890"/>
            <a:ext cx="6698116" cy="369332"/>
          </a:xfrm>
          <a:prstGeom prst="rect">
            <a:avLst/>
          </a:prstGeom>
          <a:noFill/>
        </p:spPr>
        <p:txBody>
          <a:bodyPr wrap="none" rtlCol="0">
            <a:spAutoFit/>
          </a:bodyPr>
          <a:lstStyle/>
          <a:p>
            <a:r>
              <a:rPr lang="en-US" dirty="0"/>
              <a:t>Assuming incompressible and simplifying the last term to A * Vavg</a:t>
            </a:r>
          </a:p>
        </p:txBody>
      </p:sp>
      <p:pic>
        <p:nvPicPr>
          <p:cNvPr id="20" name="Picture 19">
            <a:extLst>
              <a:ext uri="{FF2B5EF4-FFF2-40B4-BE49-F238E27FC236}">
                <a16:creationId xmlns:a16="http://schemas.microsoft.com/office/drawing/2014/main" id="{96D2AE54-F84C-8FC2-CF42-7F1310D8CD9F}"/>
              </a:ext>
            </a:extLst>
          </p:cNvPr>
          <p:cNvPicPr>
            <a:picLocks noChangeAspect="1"/>
          </p:cNvPicPr>
          <p:nvPr/>
        </p:nvPicPr>
        <p:blipFill>
          <a:blip r:embed="rId7"/>
          <a:stretch>
            <a:fillRect/>
          </a:stretch>
        </p:blipFill>
        <p:spPr>
          <a:xfrm>
            <a:off x="2720701" y="7434529"/>
            <a:ext cx="2362530" cy="885949"/>
          </a:xfrm>
          <a:prstGeom prst="rect">
            <a:avLst/>
          </a:prstGeom>
        </p:spPr>
      </p:pic>
      <p:sp>
        <p:nvSpPr>
          <p:cNvPr id="21" name="TextBox 20">
            <a:extLst>
              <a:ext uri="{FF2B5EF4-FFF2-40B4-BE49-F238E27FC236}">
                <a16:creationId xmlns:a16="http://schemas.microsoft.com/office/drawing/2014/main" id="{A41B3156-A509-FA0F-CC3B-2DF7FEADF7E5}"/>
              </a:ext>
            </a:extLst>
          </p:cNvPr>
          <p:cNvSpPr txBox="1"/>
          <p:nvPr/>
        </p:nvSpPr>
        <p:spPr>
          <a:xfrm>
            <a:off x="425669" y="8292662"/>
            <a:ext cx="5435462" cy="369332"/>
          </a:xfrm>
          <a:prstGeom prst="rect">
            <a:avLst/>
          </a:prstGeom>
          <a:noFill/>
        </p:spPr>
        <p:txBody>
          <a:bodyPr wrap="none" rtlCol="0">
            <a:spAutoFit/>
          </a:bodyPr>
          <a:lstStyle/>
          <a:p>
            <a:r>
              <a:rPr lang="en-US" dirty="0"/>
              <a:t>Special Cases for the Kinetic energy correction factor</a:t>
            </a:r>
          </a:p>
        </p:txBody>
      </p:sp>
      <p:sp>
        <p:nvSpPr>
          <p:cNvPr id="22" name="TextBox 21">
            <a:extLst>
              <a:ext uri="{FF2B5EF4-FFF2-40B4-BE49-F238E27FC236}">
                <a16:creationId xmlns:a16="http://schemas.microsoft.com/office/drawing/2014/main" id="{00FEC461-B6E7-0168-FA82-5E8474D3C5EC}"/>
              </a:ext>
            </a:extLst>
          </p:cNvPr>
          <p:cNvSpPr txBox="1"/>
          <p:nvPr/>
        </p:nvSpPr>
        <p:spPr>
          <a:xfrm>
            <a:off x="646386" y="8655269"/>
            <a:ext cx="3651962" cy="2031325"/>
          </a:xfrm>
          <a:prstGeom prst="rect">
            <a:avLst/>
          </a:prstGeom>
          <a:noFill/>
        </p:spPr>
        <p:txBody>
          <a:bodyPr wrap="none" rtlCol="0">
            <a:spAutoFit/>
          </a:bodyPr>
          <a:lstStyle/>
          <a:p>
            <a:pPr marL="342900" indent="-342900">
              <a:buFont typeface="+mj-lt"/>
              <a:buAutoNum type="arabicPeriod"/>
            </a:pPr>
            <a:r>
              <a:rPr lang="en-US" dirty="0"/>
              <a:t>Uniform flow over cross section</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Laminar flow in pipe</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Turbulent Pipe flow</a:t>
            </a:r>
          </a:p>
        </p:txBody>
      </p:sp>
      <p:pic>
        <p:nvPicPr>
          <p:cNvPr id="24" name="Picture 23">
            <a:extLst>
              <a:ext uri="{FF2B5EF4-FFF2-40B4-BE49-F238E27FC236}">
                <a16:creationId xmlns:a16="http://schemas.microsoft.com/office/drawing/2014/main" id="{D9EF130E-8835-42EA-7918-B4689143557E}"/>
              </a:ext>
            </a:extLst>
          </p:cNvPr>
          <p:cNvPicPr>
            <a:picLocks noChangeAspect="1"/>
          </p:cNvPicPr>
          <p:nvPr/>
        </p:nvPicPr>
        <p:blipFill>
          <a:blip r:embed="rId8"/>
          <a:stretch>
            <a:fillRect/>
          </a:stretch>
        </p:blipFill>
        <p:spPr>
          <a:xfrm>
            <a:off x="1146495" y="8977604"/>
            <a:ext cx="1695687" cy="543001"/>
          </a:xfrm>
          <a:prstGeom prst="rect">
            <a:avLst/>
          </a:prstGeom>
        </p:spPr>
      </p:pic>
      <p:pic>
        <p:nvPicPr>
          <p:cNvPr id="26" name="Picture 25">
            <a:extLst>
              <a:ext uri="{FF2B5EF4-FFF2-40B4-BE49-F238E27FC236}">
                <a16:creationId xmlns:a16="http://schemas.microsoft.com/office/drawing/2014/main" id="{29191781-042F-D17F-80AE-5ADE07A6D35E}"/>
              </a:ext>
            </a:extLst>
          </p:cNvPr>
          <p:cNvPicPr>
            <a:picLocks noChangeAspect="1"/>
          </p:cNvPicPr>
          <p:nvPr/>
        </p:nvPicPr>
        <p:blipFill>
          <a:blip r:embed="rId9"/>
          <a:stretch>
            <a:fillRect/>
          </a:stretch>
        </p:blipFill>
        <p:spPr>
          <a:xfrm>
            <a:off x="1053178" y="9806937"/>
            <a:ext cx="2229161" cy="523948"/>
          </a:xfrm>
          <a:prstGeom prst="rect">
            <a:avLst/>
          </a:prstGeom>
        </p:spPr>
      </p:pic>
      <p:pic>
        <p:nvPicPr>
          <p:cNvPr id="28" name="Picture 27">
            <a:extLst>
              <a:ext uri="{FF2B5EF4-FFF2-40B4-BE49-F238E27FC236}">
                <a16:creationId xmlns:a16="http://schemas.microsoft.com/office/drawing/2014/main" id="{AB64EBC2-151E-9C98-8F35-D4D955519DD4}"/>
              </a:ext>
            </a:extLst>
          </p:cNvPr>
          <p:cNvPicPr>
            <a:picLocks noChangeAspect="1"/>
          </p:cNvPicPr>
          <p:nvPr/>
        </p:nvPicPr>
        <p:blipFill>
          <a:blip r:embed="rId10"/>
          <a:stretch>
            <a:fillRect/>
          </a:stretch>
        </p:blipFill>
        <p:spPr>
          <a:xfrm>
            <a:off x="3501931" y="9830753"/>
            <a:ext cx="2124371" cy="476316"/>
          </a:xfrm>
          <a:prstGeom prst="rect">
            <a:avLst/>
          </a:prstGeom>
        </p:spPr>
      </p:pic>
      <p:pic>
        <p:nvPicPr>
          <p:cNvPr id="30" name="Picture 29">
            <a:extLst>
              <a:ext uri="{FF2B5EF4-FFF2-40B4-BE49-F238E27FC236}">
                <a16:creationId xmlns:a16="http://schemas.microsoft.com/office/drawing/2014/main" id="{0362BA23-B15E-4141-33B6-73973C74F570}"/>
              </a:ext>
            </a:extLst>
          </p:cNvPr>
          <p:cNvPicPr>
            <a:picLocks noChangeAspect="1"/>
          </p:cNvPicPr>
          <p:nvPr/>
        </p:nvPicPr>
        <p:blipFill>
          <a:blip r:embed="rId11"/>
          <a:stretch>
            <a:fillRect/>
          </a:stretch>
        </p:blipFill>
        <p:spPr>
          <a:xfrm>
            <a:off x="860042" y="10634458"/>
            <a:ext cx="4696480" cy="571580"/>
          </a:xfrm>
          <a:prstGeom prst="rect">
            <a:avLst/>
          </a:prstGeom>
        </p:spPr>
      </p:pic>
      <p:pic>
        <p:nvPicPr>
          <p:cNvPr id="32" name="Picture 31">
            <a:extLst>
              <a:ext uri="{FF2B5EF4-FFF2-40B4-BE49-F238E27FC236}">
                <a16:creationId xmlns:a16="http://schemas.microsoft.com/office/drawing/2014/main" id="{DC1938D6-C06A-E157-CC3B-D9C261AD9DA6}"/>
              </a:ext>
            </a:extLst>
          </p:cNvPr>
          <p:cNvPicPr>
            <a:picLocks noChangeAspect="1"/>
          </p:cNvPicPr>
          <p:nvPr/>
        </p:nvPicPr>
        <p:blipFill>
          <a:blip r:embed="rId12"/>
          <a:stretch>
            <a:fillRect/>
          </a:stretch>
        </p:blipFill>
        <p:spPr>
          <a:xfrm>
            <a:off x="504489" y="11424210"/>
            <a:ext cx="7173326" cy="600159"/>
          </a:xfrm>
          <a:prstGeom prst="rect">
            <a:avLst/>
          </a:prstGeom>
        </p:spPr>
      </p:pic>
    </p:spTree>
    <p:extLst>
      <p:ext uri="{BB962C8B-B14F-4D97-AF65-F5344CB8AC3E}">
        <p14:creationId xmlns:p14="http://schemas.microsoft.com/office/powerpoint/2010/main" val="10585623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D4495D-1643-67B1-1707-741965386AE4}"/>
              </a:ext>
            </a:extLst>
          </p:cNvPr>
          <p:cNvSpPr txBox="1"/>
          <p:nvPr/>
        </p:nvSpPr>
        <p:spPr>
          <a:xfrm>
            <a:off x="0" y="0"/>
            <a:ext cx="3326295" cy="400110"/>
          </a:xfrm>
          <a:prstGeom prst="rect">
            <a:avLst/>
          </a:prstGeom>
          <a:noFill/>
        </p:spPr>
        <p:txBody>
          <a:bodyPr wrap="none" rtlCol="0">
            <a:spAutoFit/>
          </a:bodyPr>
          <a:lstStyle/>
          <a:p>
            <a:r>
              <a:rPr lang="en-US" sz="2000" dirty="0"/>
              <a:t>Incorporating viscous losses</a:t>
            </a:r>
          </a:p>
        </p:txBody>
      </p:sp>
      <p:pic>
        <p:nvPicPr>
          <p:cNvPr id="4" name="Picture 3">
            <a:extLst>
              <a:ext uri="{FF2B5EF4-FFF2-40B4-BE49-F238E27FC236}">
                <a16:creationId xmlns:a16="http://schemas.microsoft.com/office/drawing/2014/main" id="{10780780-E958-84C0-01B5-5D494BFF8437}"/>
              </a:ext>
            </a:extLst>
          </p:cNvPr>
          <p:cNvPicPr>
            <a:picLocks noChangeAspect="1"/>
          </p:cNvPicPr>
          <p:nvPr/>
        </p:nvPicPr>
        <p:blipFill>
          <a:blip r:embed="rId2"/>
          <a:stretch>
            <a:fillRect/>
          </a:stretch>
        </p:blipFill>
        <p:spPr>
          <a:xfrm>
            <a:off x="908950" y="722176"/>
            <a:ext cx="5134692" cy="1162212"/>
          </a:xfrm>
          <a:prstGeom prst="rect">
            <a:avLst/>
          </a:prstGeom>
        </p:spPr>
      </p:pic>
      <p:sp>
        <p:nvSpPr>
          <p:cNvPr id="5" name="TextBox 4">
            <a:extLst>
              <a:ext uri="{FF2B5EF4-FFF2-40B4-BE49-F238E27FC236}">
                <a16:creationId xmlns:a16="http://schemas.microsoft.com/office/drawing/2014/main" id="{DB4A2E5F-C23D-6EED-66EB-F656F974FD74}"/>
              </a:ext>
            </a:extLst>
          </p:cNvPr>
          <p:cNvSpPr txBox="1"/>
          <p:nvPr/>
        </p:nvSpPr>
        <p:spPr>
          <a:xfrm>
            <a:off x="141890" y="1986455"/>
            <a:ext cx="7053854" cy="369332"/>
          </a:xfrm>
          <a:prstGeom prst="rect">
            <a:avLst/>
          </a:prstGeom>
          <a:noFill/>
        </p:spPr>
        <p:txBody>
          <a:bodyPr wrap="none" rtlCol="0">
            <a:spAutoFit/>
          </a:bodyPr>
          <a:lstStyle/>
          <a:p>
            <a:r>
              <a:rPr lang="en-US" dirty="0"/>
              <a:t>Let’s remake our Bernoulli's equation using macroscopic momentum</a:t>
            </a:r>
          </a:p>
        </p:txBody>
      </p:sp>
      <p:pic>
        <p:nvPicPr>
          <p:cNvPr id="7" name="Picture 6">
            <a:extLst>
              <a:ext uri="{FF2B5EF4-FFF2-40B4-BE49-F238E27FC236}">
                <a16:creationId xmlns:a16="http://schemas.microsoft.com/office/drawing/2014/main" id="{91845169-C793-9E65-5ADA-525421421B86}"/>
              </a:ext>
            </a:extLst>
          </p:cNvPr>
          <p:cNvPicPr>
            <a:picLocks noChangeAspect="1"/>
          </p:cNvPicPr>
          <p:nvPr/>
        </p:nvPicPr>
        <p:blipFill>
          <a:blip r:embed="rId3"/>
          <a:stretch>
            <a:fillRect/>
          </a:stretch>
        </p:blipFill>
        <p:spPr>
          <a:xfrm>
            <a:off x="616387" y="2352264"/>
            <a:ext cx="6287377" cy="1181265"/>
          </a:xfrm>
          <a:prstGeom prst="rect">
            <a:avLst/>
          </a:prstGeom>
        </p:spPr>
      </p:pic>
      <p:sp>
        <p:nvSpPr>
          <p:cNvPr id="8" name="TextBox 7">
            <a:extLst>
              <a:ext uri="{FF2B5EF4-FFF2-40B4-BE49-F238E27FC236}">
                <a16:creationId xmlns:a16="http://schemas.microsoft.com/office/drawing/2014/main" id="{6CD91609-1846-3903-6826-A22DC1931F63}"/>
              </a:ext>
            </a:extLst>
          </p:cNvPr>
          <p:cNvSpPr txBox="1"/>
          <p:nvPr/>
        </p:nvSpPr>
        <p:spPr>
          <a:xfrm>
            <a:off x="1529256" y="3626069"/>
            <a:ext cx="3736920" cy="369332"/>
          </a:xfrm>
          <a:prstGeom prst="rect">
            <a:avLst/>
          </a:prstGeom>
          <a:noFill/>
        </p:spPr>
        <p:txBody>
          <a:bodyPr wrap="none" rtlCol="0">
            <a:spAutoFit/>
          </a:bodyPr>
          <a:lstStyle/>
          <a:p>
            <a:r>
              <a:rPr lang="en-US" dirty="0"/>
              <a:t>Assume steady state and one outlet</a:t>
            </a:r>
          </a:p>
        </p:txBody>
      </p:sp>
      <p:pic>
        <p:nvPicPr>
          <p:cNvPr id="10" name="Picture 9">
            <a:extLst>
              <a:ext uri="{FF2B5EF4-FFF2-40B4-BE49-F238E27FC236}">
                <a16:creationId xmlns:a16="http://schemas.microsoft.com/office/drawing/2014/main" id="{A3AD934B-678E-71CA-991E-7B2FDD5BE994}"/>
              </a:ext>
            </a:extLst>
          </p:cNvPr>
          <p:cNvPicPr>
            <a:picLocks noChangeAspect="1"/>
          </p:cNvPicPr>
          <p:nvPr/>
        </p:nvPicPr>
        <p:blipFill>
          <a:blip r:embed="rId4"/>
          <a:stretch>
            <a:fillRect/>
          </a:stretch>
        </p:blipFill>
        <p:spPr>
          <a:xfrm>
            <a:off x="2163809" y="3984362"/>
            <a:ext cx="2467319" cy="628738"/>
          </a:xfrm>
          <a:prstGeom prst="rect">
            <a:avLst/>
          </a:prstGeom>
        </p:spPr>
      </p:pic>
      <p:pic>
        <p:nvPicPr>
          <p:cNvPr id="12" name="Picture 11">
            <a:extLst>
              <a:ext uri="{FF2B5EF4-FFF2-40B4-BE49-F238E27FC236}">
                <a16:creationId xmlns:a16="http://schemas.microsoft.com/office/drawing/2014/main" id="{4BB9DFEC-5160-CD3B-C09C-C4B7DF4AD47B}"/>
              </a:ext>
            </a:extLst>
          </p:cNvPr>
          <p:cNvPicPr>
            <a:picLocks noChangeAspect="1"/>
          </p:cNvPicPr>
          <p:nvPr/>
        </p:nvPicPr>
        <p:blipFill>
          <a:blip r:embed="rId5"/>
          <a:stretch>
            <a:fillRect/>
          </a:stretch>
        </p:blipFill>
        <p:spPr>
          <a:xfrm>
            <a:off x="494628" y="4844828"/>
            <a:ext cx="7287642" cy="1619476"/>
          </a:xfrm>
          <a:prstGeom prst="rect">
            <a:avLst/>
          </a:prstGeom>
        </p:spPr>
      </p:pic>
      <p:pic>
        <p:nvPicPr>
          <p:cNvPr id="14" name="Picture 13">
            <a:extLst>
              <a:ext uri="{FF2B5EF4-FFF2-40B4-BE49-F238E27FC236}">
                <a16:creationId xmlns:a16="http://schemas.microsoft.com/office/drawing/2014/main" id="{4E137878-138C-0600-92EA-BF8CC7D171C4}"/>
              </a:ext>
            </a:extLst>
          </p:cNvPr>
          <p:cNvPicPr>
            <a:picLocks noChangeAspect="1"/>
          </p:cNvPicPr>
          <p:nvPr/>
        </p:nvPicPr>
        <p:blipFill>
          <a:blip r:embed="rId6"/>
          <a:stretch>
            <a:fillRect/>
          </a:stretch>
        </p:blipFill>
        <p:spPr>
          <a:xfrm>
            <a:off x="1448400" y="6835440"/>
            <a:ext cx="5506218" cy="885949"/>
          </a:xfrm>
          <a:prstGeom prst="rect">
            <a:avLst/>
          </a:prstGeom>
        </p:spPr>
      </p:pic>
      <p:sp>
        <p:nvSpPr>
          <p:cNvPr id="15" name="TextBox 14">
            <a:extLst>
              <a:ext uri="{FF2B5EF4-FFF2-40B4-BE49-F238E27FC236}">
                <a16:creationId xmlns:a16="http://schemas.microsoft.com/office/drawing/2014/main" id="{30E5F7B7-946D-62F5-E869-81BC72445AE8}"/>
              </a:ext>
            </a:extLst>
          </p:cNvPr>
          <p:cNvSpPr txBox="1"/>
          <p:nvPr/>
        </p:nvSpPr>
        <p:spPr>
          <a:xfrm>
            <a:off x="1702676" y="6495393"/>
            <a:ext cx="4340034" cy="369332"/>
          </a:xfrm>
          <a:prstGeom prst="rect">
            <a:avLst/>
          </a:prstGeom>
          <a:noFill/>
        </p:spPr>
        <p:txBody>
          <a:bodyPr wrap="none" rtlCol="0">
            <a:spAutoFit/>
          </a:bodyPr>
          <a:lstStyle/>
          <a:p>
            <a:r>
              <a:rPr lang="en-US" dirty="0"/>
              <a:t>Simplifying flow stream momentum terms</a:t>
            </a:r>
          </a:p>
        </p:txBody>
      </p:sp>
      <p:sp>
        <p:nvSpPr>
          <p:cNvPr id="16" name="TextBox 15">
            <a:extLst>
              <a:ext uri="{FF2B5EF4-FFF2-40B4-BE49-F238E27FC236}">
                <a16:creationId xmlns:a16="http://schemas.microsoft.com/office/drawing/2014/main" id="{B134AD64-AB5C-E124-9BC3-66747036CFE7}"/>
              </a:ext>
            </a:extLst>
          </p:cNvPr>
          <p:cNvSpPr txBox="1"/>
          <p:nvPr/>
        </p:nvSpPr>
        <p:spPr>
          <a:xfrm>
            <a:off x="0" y="7866993"/>
            <a:ext cx="2716385" cy="369332"/>
          </a:xfrm>
          <a:prstGeom prst="rect">
            <a:avLst/>
          </a:prstGeom>
          <a:noFill/>
        </p:spPr>
        <p:txBody>
          <a:bodyPr wrap="none" rtlCol="0">
            <a:spAutoFit/>
          </a:bodyPr>
          <a:lstStyle/>
          <a:p>
            <a:r>
              <a:rPr lang="en-US" dirty="0"/>
              <a:t>Accounting for the forces</a:t>
            </a:r>
          </a:p>
        </p:txBody>
      </p:sp>
      <p:sp>
        <p:nvSpPr>
          <p:cNvPr id="17" name="TextBox 16">
            <a:extLst>
              <a:ext uri="{FF2B5EF4-FFF2-40B4-BE49-F238E27FC236}">
                <a16:creationId xmlns:a16="http://schemas.microsoft.com/office/drawing/2014/main" id="{10CF467A-4446-BCA2-DBA6-0894E613EDD0}"/>
              </a:ext>
            </a:extLst>
          </p:cNvPr>
          <p:cNvSpPr txBox="1"/>
          <p:nvPr/>
        </p:nvSpPr>
        <p:spPr>
          <a:xfrm>
            <a:off x="204952" y="8213834"/>
            <a:ext cx="1517851" cy="1200329"/>
          </a:xfrm>
          <a:prstGeom prst="rect">
            <a:avLst/>
          </a:prstGeom>
          <a:noFill/>
        </p:spPr>
        <p:txBody>
          <a:bodyPr wrap="none" rtlCol="0">
            <a:spAutoFit/>
          </a:bodyPr>
          <a:lstStyle/>
          <a:p>
            <a:pPr marL="342900" indent="-342900">
              <a:buFont typeface="+mj-lt"/>
              <a:buAutoNum type="arabicPeriod"/>
            </a:pPr>
            <a:r>
              <a:rPr lang="en-US" dirty="0"/>
              <a:t>Pressures</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Gravity</a:t>
            </a:r>
          </a:p>
        </p:txBody>
      </p:sp>
      <p:pic>
        <p:nvPicPr>
          <p:cNvPr id="19" name="Picture 18">
            <a:extLst>
              <a:ext uri="{FF2B5EF4-FFF2-40B4-BE49-F238E27FC236}">
                <a16:creationId xmlns:a16="http://schemas.microsoft.com/office/drawing/2014/main" id="{F8734AA5-FC40-5C2B-F6AA-8530DF894353}"/>
              </a:ext>
            </a:extLst>
          </p:cNvPr>
          <p:cNvPicPr>
            <a:picLocks noChangeAspect="1"/>
          </p:cNvPicPr>
          <p:nvPr/>
        </p:nvPicPr>
        <p:blipFill>
          <a:blip r:embed="rId7"/>
          <a:stretch>
            <a:fillRect/>
          </a:stretch>
        </p:blipFill>
        <p:spPr>
          <a:xfrm>
            <a:off x="616651" y="8511212"/>
            <a:ext cx="4867954" cy="466790"/>
          </a:xfrm>
          <a:prstGeom prst="rect">
            <a:avLst/>
          </a:prstGeom>
        </p:spPr>
      </p:pic>
      <p:pic>
        <p:nvPicPr>
          <p:cNvPr id="21" name="Picture 20">
            <a:extLst>
              <a:ext uri="{FF2B5EF4-FFF2-40B4-BE49-F238E27FC236}">
                <a16:creationId xmlns:a16="http://schemas.microsoft.com/office/drawing/2014/main" id="{6C80F9BC-C863-3423-0C68-E897F048FDC3}"/>
              </a:ext>
            </a:extLst>
          </p:cNvPr>
          <p:cNvPicPr>
            <a:picLocks noChangeAspect="1"/>
          </p:cNvPicPr>
          <p:nvPr/>
        </p:nvPicPr>
        <p:blipFill>
          <a:blip r:embed="rId8"/>
          <a:stretch>
            <a:fillRect/>
          </a:stretch>
        </p:blipFill>
        <p:spPr>
          <a:xfrm>
            <a:off x="538158" y="9511955"/>
            <a:ext cx="4772691" cy="1019317"/>
          </a:xfrm>
          <a:prstGeom prst="rect">
            <a:avLst/>
          </a:prstGeom>
        </p:spPr>
      </p:pic>
      <p:sp>
        <p:nvSpPr>
          <p:cNvPr id="22" name="TextBox 21">
            <a:extLst>
              <a:ext uri="{FF2B5EF4-FFF2-40B4-BE49-F238E27FC236}">
                <a16:creationId xmlns:a16="http://schemas.microsoft.com/office/drawing/2014/main" id="{6F14A062-BF04-4B3E-F651-82C7EFDBE4F0}"/>
              </a:ext>
            </a:extLst>
          </p:cNvPr>
          <p:cNvSpPr txBox="1"/>
          <p:nvPr/>
        </p:nvSpPr>
        <p:spPr>
          <a:xfrm>
            <a:off x="851338" y="10641724"/>
            <a:ext cx="7205049" cy="369332"/>
          </a:xfrm>
          <a:prstGeom prst="rect">
            <a:avLst/>
          </a:prstGeom>
          <a:noFill/>
        </p:spPr>
        <p:txBody>
          <a:bodyPr wrap="none" rtlCol="0">
            <a:spAutoFit/>
          </a:bodyPr>
          <a:lstStyle/>
          <a:p>
            <a:r>
              <a:rPr lang="en-US" dirty="0"/>
              <a:t>However, instead of putting our gravity in terms of x, we want it in height</a:t>
            </a:r>
          </a:p>
        </p:txBody>
      </p:sp>
      <p:pic>
        <p:nvPicPr>
          <p:cNvPr id="24" name="Picture 23">
            <a:extLst>
              <a:ext uri="{FF2B5EF4-FFF2-40B4-BE49-F238E27FC236}">
                <a16:creationId xmlns:a16="http://schemas.microsoft.com/office/drawing/2014/main" id="{32A0191F-5BEB-CBCA-4477-E6B380AEEE17}"/>
              </a:ext>
            </a:extLst>
          </p:cNvPr>
          <p:cNvPicPr>
            <a:picLocks noChangeAspect="1"/>
          </p:cNvPicPr>
          <p:nvPr/>
        </p:nvPicPr>
        <p:blipFill>
          <a:blip r:embed="rId9"/>
          <a:stretch>
            <a:fillRect/>
          </a:stretch>
        </p:blipFill>
        <p:spPr>
          <a:xfrm>
            <a:off x="172519" y="11129093"/>
            <a:ext cx="1152686" cy="685896"/>
          </a:xfrm>
          <a:prstGeom prst="rect">
            <a:avLst/>
          </a:prstGeom>
        </p:spPr>
      </p:pic>
      <p:pic>
        <p:nvPicPr>
          <p:cNvPr id="26" name="Picture 25">
            <a:extLst>
              <a:ext uri="{FF2B5EF4-FFF2-40B4-BE49-F238E27FC236}">
                <a16:creationId xmlns:a16="http://schemas.microsoft.com/office/drawing/2014/main" id="{3DC8CFC9-EE6B-7482-EFE5-2A73FD89B013}"/>
              </a:ext>
            </a:extLst>
          </p:cNvPr>
          <p:cNvPicPr>
            <a:picLocks noChangeAspect="1"/>
          </p:cNvPicPr>
          <p:nvPr/>
        </p:nvPicPr>
        <p:blipFill>
          <a:blip r:embed="rId10"/>
          <a:stretch>
            <a:fillRect/>
          </a:stretch>
        </p:blipFill>
        <p:spPr>
          <a:xfrm>
            <a:off x="1355268" y="11248172"/>
            <a:ext cx="1057423" cy="447737"/>
          </a:xfrm>
          <a:prstGeom prst="rect">
            <a:avLst/>
          </a:prstGeom>
        </p:spPr>
      </p:pic>
      <p:pic>
        <p:nvPicPr>
          <p:cNvPr id="28" name="Picture 27">
            <a:extLst>
              <a:ext uri="{FF2B5EF4-FFF2-40B4-BE49-F238E27FC236}">
                <a16:creationId xmlns:a16="http://schemas.microsoft.com/office/drawing/2014/main" id="{3783E560-FE7D-D3BC-EA95-B46B03B7E526}"/>
              </a:ext>
            </a:extLst>
          </p:cNvPr>
          <p:cNvPicPr>
            <a:picLocks noChangeAspect="1"/>
          </p:cNvPicPr>
          <p:nvPr/>
        </p:nvPicPr>
        <p:blipFill>
          <a:blip r:embed="rId11"/>
          <a:stretch>
            <a:fillRect/>
          </a:stretch>
        </p:blipFill>
        <p:spPr>
          <a:xfrm>
            <a:off x="2634437" y="11328477"/>
            <a:ext cx="5372850" cy="476316"/>
          </a:xfrm>
          <a:prstGeom prst="rect">
            <a:avLst/>
          </a:prstGeom>
        </p:spPr>
      </p:pic>
    </p:spTree>
    <p:extLst>
      <p:ext uri="{BB962C8B-B14F-4D97-AF65-F5344CB8AC3E}">
        <p14:creationId xmlns:p14="http://schemas.microsoft.com/office/powerpoint/2010/main" val="29040018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7AD0A5-D45A-1529-154C-7CEA2447A618}"/>
              </a:ext>
            </a:extLst>
          </p:cNvPr>
          <p:cNvSpPr txBox="1"/>
          <p:nvPr/>
        </p:nvSpPr>
        <p:spPr>
          <a:xfrm>
            <a:off x="346841" y="157655"/>
            <a:ext cx="1618135" cy="3139321"/>
          </a:xfrm>
          <a:prstGeom prst="rect">
            <a:avLst/>
          </a:prstGeom>
          <a:noFill/>
        </p:spPr>
        <p:txBody>
          <a:bodyPr wrap="none" rtlCol="0">
            <a:spAutoFit/>
          </a:bodyPr>
          <a:lstStyle/>
          <a:p>
            <a:pPr marL="342900" indent="-342900">
              <a:buAutoNum type="arabicPeriod" startAt="3"/>
            </a:pPr>
            <a:r>
              <a:rPr lang="en-US" dirty="0"/>
              <a:t>Wall Drag</a:t>
            </a:r>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r>
              <a:rPr lang="en-US" dirty="0"/>
              <a:t>Shaft Work</a:t>
            </a:r>
          </a:p>
        </p:txBody>
      </p:sp>
      <p:pic>
        <p:nvPicPr>
          <p:cNvPr id="6" name="Picture 5">
            <a:extLst>
              <a:ext uri="{FF2B5EF4-FFF2-40B4-BE49-F238E27FC236}">
                <a16:creationId xmlns:a16="http://schemas.microsoft.com/office/drawing/2014/main" id="{F7553B59-B2E2-4B2C-20ED-2F539D0ACE7A}"/>
              </a:ext>
            </a:extLst>
          </p:cNvPr>
          <p:cNvPicPr>
            <a:picLocks noChangeAspect="1"/>
          </p:cNvPicPr>
          <p:nvPr/>
        </p:nvPicPr>
        <p:blipFill>
          <a:blip r:embed="rId2"/>
          <a:stretch>
            <a:fillRect/>
          </a:stretch>
        </p:blipFill>
        <p:spPr>
          <a:xfrm>
            <a:off x="812410" y="624568"/>
            <a:ext cx="4791744" cy="2019582"/>
          </a:xfrm>
          <a:prstGeom prst="rect">
            <a:avLst/>
          </a:prstGeom>
        </p:spPr>
      </p:pic>
      <p:pic>
        <p:nvPicPr>
          <p:cNvPr id="8" name="Picture 7">
            <a:extLst>
              <a:ext uri="{FF2B5EF4-FFF2-40B4-BE49-F238E27FC236}">
                <a16:creationId xmlns:a16="http://schemas.microsoft.com/office/drawing/2014/main" id="{76BBC540-8CDD-026E-3A0F-A37C0AF87283}"/>
              </a:ext>
            </a:extLst>
          </p:cNvPr>
          <p:cNvPicPr>
            <a:picLocks noChangeAspect="1"/>
          </p:cNvPicPr>
          <p:nvPr/>
        </p:nvPicPr>
        <p:blipFill>
          <a:blip r:embed="rId3"/>
          <a:stretch>
            <a:fillRect/>
          </a:stretch>
        </p:blipFill>
        <p:spPr>
          <a:xfrm>
            <a:off x="681922" y="3362597"/>
            <a:ext cx="3791479" cy="800212"/>
          </a:xfrm>
          <a:prstGeom prst="rect">
            <a:avLst/>
          </a:prstGeom>
        </p:spPr>
      </p:pic>
      <p:pic>
        <p:nvPicPr>
          <p:cNvPr id="10" name="Picture 9">
            <a:extLst>
              <a:ext uri="{FF2B5EF4-FFF2-40B4-BE49-F238E27FC236}">
                <a16:creationId xmlns:a16="http://schemas.microsoft.com/office/drawing/2014/main" id="{408BF332-112B-7636-DA28-6711B8648D80}"/>
              </a:ext>
            </a:extLst>
          </p:cNvPr>
          <p:cNvPicPr>
            <a:picLocks noChangeAspect="1"/>
          </p:cNvPicPr>
          <p:nvPr/>
        </p:nvPicPr>
        <p:blipFill>
          <a:blip r:embed="rId4"/>
          <a:stretch>
            <a:fillRect/>
          </a:stretch>
        </p:blipFill>
        <p:spPr>
          <a:xfrm>
            <a:off x="5057085" y="3082240"/>
            <a:ext cx="2829320" cy="1171739"/>
          </a:xfrm>
          <a:prstGeom prst="rect">
            <a:avLst/>
          </a:prstGeom>
          <a:ln>
            <a:solidFill>
              <a:srgbClr val="FF0000"/>
            </a:solidFill>
          </a:ln>
        </p:spPr>
      </p:pic>
      <p:sp>
        <p:nvSpPr>
          <p:cNvPr id="11" name="TextBox 10">
            <a:extLst>
              <a:ext uri="{FF2B5EF4-FFF2-40B4-BE49-F238E27FC236}">
                <a16:creationId xmlns:a16="http://schemas.microsoft.com/office/drawing/2014/main" id="{E40A4C21-E945-7EF0-7807-9E69952A3CDA}"/>
              </a:ext>
            </a:extLst>
          </p:cNvPr>
          <p:cNvSpPr txBox="1"/>
          <p:nvPr/>
        </p:nvSpPr>
        <p:spPr>
          <a:xfrm>
            <a:off x="5376041" y="4225159"/>
            <a:ext cx="2115131" cy="369332"/>
          </a:xfrm>
          <a:prstGeom prst="rect">
            <a:avLst/>
          </a:prstGeom>
          <a:noFill/>
        </p:spPr>
        <p:txBody>
          <a:bodyPr wrap="none" rtlCol="0">
            <a:spAutoFit/>
          </a:bodyPr>
          <a:lstStyle/>
          <a:p>
            <a:r>
              <a:rPr lang="en-US" dirty="0"/>
              <a:t>Opposite of thermo</a:t>
            </a:r>
          </a:p>
        </p:txBody>
      </p:sp>
      <p:pic>
        <p:nvPicPr>
          <p:cNvPr id="13" name="Picture 12">
            <a:extLst>
              <a:ext uri="{FF2B5EF4-FFF2-40B4-BE49-F238E27FC236}">
                <a16:creationId xmlns:a16="http://schemas.microsoft.com/office/drawing/2014/main" id="{CD0F3109-D4D2-E7A9-3D0B-7911A47EFEAD}"/>
              </a:ext>
            </a:extLst>
          </p:cNvPr>
          <p:cNvPicPr>
            <a:picLocks noChangeAspect="1"/>
          </p:cNvPicPr>
          <p:nvPr/>
        </p:nvPicPr>
        <p:blipFill>
          <a:blip r:embed="rId5"/>
          <a:stretch>
            <a:fillRect/>
          </a:stretch>
        </p:blipFill>
        <p:spPr>
          <a:xfrm>
            <a:off x="541588" y="4609150"/>
            <a:ext cx="7382905" cy="1838582"/>
          </a:xfrm>
          <a:prstGeom prst="rect">
            <a:avLst/>
          </a:prstGeom>
        </p:spPr>
      </p:pic>
      <p:pic>
        <p:nvPicPr>
          <p:cNvPr id="15" name="Picture 14">
            <a:extLst>
              <a:ext uri="{FF2B5EF4-FFF2-40B4-BE49-F238E27FC236}">
                <a16:creationId xmlns:a16="http://schemas.microsoft.com/office/drawing/2014/main" id="{BEB6C387-F497-3BC7-5F85-ACC366AAAC17}"/>
              </a:ext>
            </a:extLst>
          </p:cNvPr>
          <p:cNvPicPr>
            <a:picLocks noChangeAspect="1"/>
          </p:cNvPicPr>
          <p:nvPr/>
        </p:nvPicPr>
        <p:blipFill>
          <a:blip r:embed="rId6"/>
          <a:stretch>
            <a:fillRect/>
          </a:stretch>
        </p:blipFill>
        <p:spPr>
          <a:xfrm>
            <a:off x="703202" y="6445410"/>
            <a:ext cx="7154273" cy="5544324"/>
          </a:xfrm>
          <a:prstGeom prst="rect">
            <a:avLst/>
          </a:prstGeom>
        </p:spPr>
      </p:pic>
    </p:spTree>
    <p:extLst>
      <p:ext uri="{BB962C8B-B14F-4D97-AF65-F5344CB8AC3E}">
        <p14:creationId xmlns:p14="http://schemas.microsoft.com/office/powerpoint/2010/main" val="41234231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FD7CD9-D025-E171-0675-CAA34C246661}"/>
              </a:ext>
            </a:extLst>
          </p:cNvPr>
          <p:cNvSpPr txBox="1"/>
          <p:nvPr/>
        </p:nvSpPr>
        <p:spPr>
          <a:xfrm>
            <a:off x="78826" y="78830"/>
            <a:ext cx="4600555" cy="369332"/>
          </a:xfrm>
          <a:prstGeom prst="rect">
            <a:avLst/>
          </a:prstGeom>
          <a:noFill/>
        </p:spPr>
        <p:txBody>
          <a:bodyPr wrap="none" rtlCol="0">
            <a:spAutoFit/>
          </a:bodyPr>
          <a:lstStyle/>
          <a:p>
            <a:r>
              <a:rPr lang="en-US" dirty="0"/>
              <a:t>How do we simplify the viscous losses term?</a:t>
            </a:r>
          </a:p>
        </p:txBody>
      </p:sp>
      <p:pic>
        <p:nvPicPr>
          <p:cNvPr id="4" name="Picture 3">
            <a:extLst>
              <a:ext uri="{FF2B5EF4-FFF2-40B4-BE49-F238E27FC236}">
                <a16:creationId xmlns:a16="http://schemas.microsoft.com/office/drawing/2014/main" id="{49DEA92B-C49D-ADDC-5174-9113E6451909}"/>
              </a:ext>
            </a:extLst>
          </p:cNvPr>
          <p:cNvPicPr>
            <a:picLocks noChangeAspect="1"/>
          </p:cNvPicPr>
          <p:nvPr/>
        </p:nvPicPr>
        <p:blipFill>
          <a:blip r:embed="rId2"/>
          <a:stretch>
            <a:fillRect/>
          </a:stretch>
        </p:blipFill>
        <p:spPr>
          <a:xfrm>
            <a:off x="3437257" y="900225"/>
            <a:ext cx="1686160" cy="743054"/>
          </a:xfrm>
          <a:prstGeom prst="rect">
            <a:avLst/>
          </a:prstGeom>
        </p:spPr>
      </p:pic>
      <p:pic>
        <p:nvPicPr>
          <p:cNvPr id="6" name="Picture 5">
            <a:extLst>
              <a:ext uri="{FF2B5EF4-FFF2-40B4-BE49-F238E27FC236}">
                <a16:creationId xmlns:a16="http://schemas.microsoft.com/office/drawing/2014/main" id="{75F6FF6B-8939-EC6F-0C28-7214F2BD3381}"/>
              </a:ext>
            </a:extLst>
          </p:cNvPr>
          <p:cNvPicPr>
            <a:picLocks noChangeAspect="1"/>
          </p:cNvPicPr>
          <p:nvPr/>
        </p:nvPicPr>
        <p:blipFill>
          <a:blip r:embed="rId3"/>
          <a:stretch>
            <a:fillRect/>
          </a:stretch>
        </p:blipFill>
        <p:spPr>
          <a:xfrm>
            <a:off x="588063" y="822538"/>
            <a:ext cx="2686425" cy="866896"/>
          </a:xfrm>
          <a:prstGeom prst="rect">
            <a:avLst/>
          </a:prstGeom>
        </p:spPr>
      </p:pic>
      <p:pic>
        <p:nvPicPr>
          <p:cNvPr id="8" name="Picture 7">
            <a:extLst>
              <a:ext uri="{FF2B5EF4-FFF2-40B4-BE49-F238E27FC236}">
                <a16:creationId xmlns:a16="http://schemas.microsoft.com/office/drawing/2014/main" id="{10B510F4-24A9-616A-C402-3687D09AD2CD}"/>
              </a:ext>
            </a:extLst>
          </p:cNvPr>
          <p:cNvPicPr>
            <a:picLocks noChangeAspect="1"/>
          </p:cNvPicPr>
          <p:nvPr/>
        </p:nvPicPr>
        <p:blipFill>
          <a:blip r:embed="rId4"/>
          <a:stretch>
            <a:fillRect/>
          </a:stretch>
        </p:blipFill>
        <p:spPr>
          <a:xfrm>
            <a:off x="5138777" y="713791"/>
            <a:ext cx="3248478" cy="1305107"/>
          </a:xfrm>
          <a:prstGeom prst="rect">
            <a:avLst/>
          </a:prstGeom>
        </p:spPr>
      </p:pic>
      <p:pic>
        <p:nvPicPr>
          <p:cNvPr id="10" name="Picture 9">
            <a:extLst>
              <a:ext uri="{FF2B5EF4-FFF2-40B4-BE49-F238E27FC236}">
                <a16:creationId xmlns:a16="http://schemas.microsoft.com/office/drawing/2014/main" id="{85948C65-CB85-099B-3EBB-A9496DE2424A}"/>
              </a:ext>
            </a:extLst>
          </p:cNvPr>
          <p:cNvPicPr>
            <a:picLocks noChangeAspect="1"/>
          </p:cNvPicPr>
          <p:nvPr/>
        </p:nvPicPr>
        <p:blipFill>
          <a:blip r:embed="rId5"/>
          <a:stretch>
            <a:fillRect/>
          </a:stretch>
        </p:blipFill>
        <p:spPr>
          <a:xfrm>
            <a:off x="1698766" y="2005224"/>
            <a:ext cx="4248743" cy="1686160"/>
          </a:xfrm>
          <a:prstGeom prst="rect">
            <a:avLst/>
          </a:prstGeom>
        </p:spPr>
      </p:pic>
      <p:pic>
        <p:nvPicPr>
          <p:cNvPr id="12" name="Picture 11">
            <a:extLst>
              <a:ext uri="{FF2B5EF4-FFF2-40B4-BE49-F238E27FC236}">
                <a16:creationId xmlns:a16="http://schemas.microsoft.com/office/drawing/2014/main" id="{EB513473-439A-01A9-78A5-B82CBFAF8871}"/>
              </a:ext>
            </a:extLst>
          </p:cNvPr>
          <p:cNvPicPr>
            <a:picLocks noChangeAspect="1"/>
          </p:cNvPicPr>
          <p:nvPr/>
        </p:nvPicPr>
        <p:blipFill>
          <a:blip r:embed="rId6"/>
          <a:stretch>
            <a:fillRect/>
          </a:stretch>
        </p:blipFill>
        <p:spPr>
          <a:xfrm>
            <a:off x="1361596" y="3776533"/>
            <a:ext cx="6878010" cy="1895740"/>
          </a:xfrm>
          <a:prstGeom prst="rect">
            <a:avLst/>
          </a:prstGeom>
        </p:spPr>
      </p:pic>
      <p:sp>
        <p:nvSpPr>
          <p:cNvPr id="13" name="TextBox 12">
            <a:extLst>
              <a:ext uri="{FF2B5EF4-FFF2-40B4-BE49-F238E27FC236}">
                <a16:creationId xmlns:a16="http://schemas.microsoft.com/office/drawing/2014/main" id="{99945038-6358-FF0A-5C17-282CBE8B31E3}"/>
              </a:ext>
            </a:extLst>
          </p:cNvPr>
          <p:cNvSpPr txBox="1"/>
          <p:nvPr/>
        </p:nvSpPr>
        <p:spPr>
          <a:xfrm>
            <a:off x="0" y="5754414"/>
            <a:ext cx="4773871" cy="369332"/>
          </a:xfrm>
          <a:prstGeom prst="rect">
            <a:avLst/>
          </a:prstGeom>
          <a:noFill/>
        </p:spPr>
        <p:txBody>
          <a:bodyPr wrap="none" rtlCol="0">
            <a:spAutoFit/>
          </a:bodyPr>
          <a:lstStyle/>
          <a:p>
            <a:r>
              <a:rPr lang="en-US" dirty="0"/>
              <a:t>Now define another term – The loss coefficient</a:t>
            </a:r>
          </a:p>
        </p:txBody>
      </p:sp>
      <p:pic>
        <p:nvPicPr>
          <p:cNvPr id="15" name="Picture 14">
            <a:extLst>
              <a:ext uri="{FF2B5EF4-FFF2-40B4-BE49-F238E27FC236}">
                <a16:creationId xmlns:a16="http://schemas.microsoft.com/office/drawing/2014/main" id="{1A664BA0-68D5-A404-B64F-4F7E539AC918}"/>
              </a:ext>
            </a:extLst>
          </p:cNvPr>
          <p:cNvPicPr>
            <a:picLocks noChangeAspect="1"/>
          </p:cNvPicPr>
          <p:nvPr/>
        </p:nvPicPr>
        <p:blipFill>
          <a:blip r:embed="rId7"/>
          <a:stretch>
            <a:fillRect/>
          </a:stretch>
        </p:blipFill>
        <p:spPr>
          <a:xfrm>
            <a:off x="714123" y="6267546"/>
            <a:ext cx="3600953" cy="981212"/>
          </a:xfrm>
          <a:prstGeom prst="rect">
            <a:avLst/>
          </a:prstGeom>
        </p:spPr>
      </p:pic>
      <p:sp>
        <p:nvSpPr>
          <p:cNvPr id="16" name="TextBox 15">
            <a:extLst>
              <a:ext uri="{FF2B5EF4-FFF2-40B4-BE49-F238E27FC236}">
                <a16:creationId xmlns:a16="http://schemas.microsoft.com/office/drawing/2014/main" id="{3D4FF68B-9FD5-035A-6AFD-9A02A1092161}"/>
              </a:ext>
            </a:extLst>
          </p:cNvPr>
          <p:cNvSpPr txBox="1"/>
          <p:nvPr/>
        </p:nvSpPr>
        <p:spPr>
          <a:xfrm>
            <a:off x="4966138" y="6353502"/>
            <a:ext cx="2680138" cy="646331"/>
          </a:xfrm>
          <a:prstGeom prst="rect">
            <a:avLst/>
          </a:prstGeom>
          <a:noFill/>
        </p:spPr>
        <p:txBody>
          <a:bodyPr wrap="square" rtlCol="0">
            <a:spAutoFit/>
          </a:bodyPr>
          <a:lstStyle/>
          <a:p>
            <a:r>
              <a:rPr lang="en-US" dirty="0"/>
              <a:t>Note: We are looking for low loss coefficients</a:t>
            </a:r>
          </a:p>
        </p:txBody>
      </p:sp>
      <p:pic>
        <p:nvPicPr>
          <p:cNvPr id="1026" name="Picture 2" descr="Another One: Deconstructing DJ Khaled's Virality And The Keys To His  Success | by Braveen Kumar | Digital Culturist">
            <a:extLst>
              <a:ext uri="{FF2B5EF4-FFF2-40B4-BE49-F238E27FC236}">
                <a16:creationId xmlns:a16="http://schemas.microsoft.com/office/drawing/2014/main" id="{9EBE6881-BF80-3F02-E085-3BC1AB55EC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9762" y="7339834"/>
            <a:ext cx="6191250" cy="359092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2386EEF2-E883-2D38-AFD5-6D1E6BDE2D82}"/>
              </a:ext>
            </a:extLst>
          </p:cNvPr>
          <p:cNvPicPr>
            <a:picLocks noChangeAspect="1"/>
          </p:cNvPicPr>
          <p:nvPr/>
        </p:nvPicPr>
        <p:blipFill>
          <a:blip r:embed="rId9"/>
          <a:stretch>
            <a:fillRect/>
          </a:stretch>
        </p:blipFill>
        <p:spPr>
          <a:xfrm>
            <a:off x="1734390" y="11426941"/>
            <a:ext cx="4429743" cy="733527"/>
          </a:xfrm>
          <a:prstGeom prst="rect">
            <a:avLst/>
          </a:prstGeom>
        </p:spPr>
      </p:pic>
      <p:sp>
        <p:nvSpPr>
          <p:cNvPr id="19" name="TextBox 18">
            <a:extLst>
              <a:ext uri="{FF2B5EF4-FFF2-40B4-BE49-F238E27FC236}">
                <a16:creationId xmlns:a16="http://schemas.microsoft.com/office/drawing/2014/main" id="{DD2162E2-5C6F-1F13-6539-74DD376BBAAF}"/>
              </a:ext>
            </a:extLst>
          </p:cNvPr>
          <p:cNvSpPr txBox="1"/>
          <p:nvPr/>
        </p:nvSpPr>
        <p:spPr>
          <a:xfrm>
            <a:off x="2695903" y="11098924"/>
            <a:ext cx="2464906" cy="369332"/>
          </a:xfrm>
          <a:prstGeom prst="rect">
            <a:avLst/>
          </a:prstGeom>
          <a:noFill/>
        </p:spPr>
        <p:txBody>
          <a:bodyPr wrap="none" rtlCol="0">
            <a:spAutoFit/>
          </a:bodyPr>
          <a:lstStyle/>
          <a:p>
            <a:r>
              <a:rPr lang="en-US" dirty="0"/>
              <a:t>Fanning Friction Factor</a:t>
            </a:r>
          </a:p>
        </p:txBody>
      </p:sp>
    </p:spTree>
    <p:extLst>
      <p:ext uri="{BB962C8B-B14F-4D97-AF65-F5344CB8AC3E}">
        <p14:creationId xmlns:p14="http://schemas.microsoft.com/office/powerpoint/2010/main" val="12766112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B5010E-9AA6-7C4F-706C-AF3E9D2557A1}"/>
              </a:ext>
            </a:extLst>
          </p:cNvPr>
          <p:cNvPicPr>
            <a:picLocks noChangeAspect="1"/>
          </p:cNvPicPr>
          <p:nvPr/>
        </p:nvPicPr>
        <p:blipFill>
          <a:blip r:embed="rId2"/>
          <a:stretch>
            <a:fillRect/>
          </a:stretch>
        </p:blipFill>
        <p:spPr>
          <a:xfrm>
            <a:off x="1088211" y="302075"/>
            <a:ext cx="6163535" cy="1371791"/>
          </a:xfrm>
          <a:prstGeom prst="rect">
            <a:avLst/>
          </a:prstGeom>
        </p:spPr>
      </p:pic>
      <p:pic>
        <p:nvPicPr>
          <p:cNvPr id="5" name="Picture 4">
            <a:extLst>
              <a:ext uri="{FF2B5EF4-FFF2-40B4-BE49-F238E27FC236}">
                <a16:creationId xmlns:a16="http://schemas.microsoft.com/office/drawing/2014/main" id="{8E382FCF-E8E8-FACC-8397-C80378E911D8}"/>
              </a:ext>
            </a:extLst>
          </p:cNvPr>
          <p:cNvPicPr>
            <a:picLocks noChangeAspect="1"/>
          </p:cNvPicPr>
          <p:nvPr/>
        </p:nvPicPr>
        <p:blipFill>
          <a:blip r:embed="rId3"/>
          <a:stretch>
            <a:fillRect/>
          </a:stretch>
        </p:blipFill>
        <p:spPr>
          <a:xfrm>
            <a:off x="707493" y="1833613"/>
            <a:ext cx="6830378" cy="1619476"/>
          </a:xfrm>
          <a:prstGeom prst="rect">
            <a:avLst/>
          </a:prstGeom>
        </p:spPr>
      </p:pic>
      <p:sp>
        <p:nvSpPr>
          <p:cNvPr id="6" name="TextBox 5">
            <a:extLst>
              <a:ext uri="{FF2B5EF4-FFF2-40B4-BE49-F238E27FC236}">
                <a16:creationId xmlns:a16="http://schemas.microsoft.com/office/drawing/2014/main" id="{9BBD28F8-4387-3F25-D807-642C40F3AF4F}"/>
              </a:ext>
            </a:extLst>
          </p:cNvPr>
          <p:cNvSpPr txBox="1"/>
          <p:nvPr/>
        </p:nvSpPr>
        <p:spPr>
          <a:xfrm>
            <a:off x="1024759" y="3673366"/>
            <a:ext cx="5880328" cy="1200329"/>
          </a:xfrm>
          <a:prstGeom prst="rect">
            <a:avLst/>
          </a:prstGeom>
          <a:noFill/>
        </p:spPr>
        <p:txBody>
          <a:bodyPr wrap="none" rtlCol="0">
            <a:spAutoFit/>
          </a:bodyPr>
          <a:lstStyle/>
          <a:p>
            <a:r>
              <a:rPr lang="en-US" dirty="0"/>
              <a:t>Note: Other engineers use the (bad) Darcy Friction Factor,</a:t>
            </a:r>
          </a:p>
          <a:p>
            <a:r>
              <a:rPr lang="en-US" dirty="0"/>
              <a:t>Which is 4 times the Fanning friction factor. When reading</a:t>
            </a:r>
          </a:p>
          <a:p>
            <a:r>
              <a:rPr lang="en-US" dirty="0"/>
              <a:t>Charts, make sure you are aware of which one you are</a:t>
            </a:r>
          </a:p>
          <a:p>
            <a:r>
              <a:rPr lang="en-US" dirty="0"/>
              <a:t>Dealing with</a:t>
            </a:r>
          </a:p>
        </p:txBody>
      </p:sp>
      <p:pic>
        <p:nvPicPr>
          <p:cNvPr id="8" name="Picture 7">
            <a:extLst>
              <a:ext uri="{FF2B5EF4-FFF2-40B4-BE49-F238E27FC236}">
                <a16:creationId xmlns:a16="http://schemas.microsoft.com/office/drawing/2014/main" id="{1696EBD4-8A59-DE08-B934-B8CB89E6DCEE}"/>
              </a:ext>
            </a:extLst>
          </p:cNvPr>
          <p:cNvPicPr>
            <a:picLocks noChangeAspect="1"/>
          </p:cNvPicPr>
          <p:nvPr/>
        </p:nvPicPr>
        <p:blipFill>
          <a:blip r:embed="rId4"/>
          <a:stretch>
            <a:fillRect/>
          </a:stretch>
        </p:blipFill>
        <p:spPr>
          <a:xfrm>
            <a:off x="170100" y="4983981"/>
            <a:ext cx="8505384" cy="6359880"/>
          </a:xfrm>
          <a:prstGeom prst="rect">
            <a:avLst/>
          </a:prstGeom>
        </p:spPr>
      </p:pic>
    </p:spTree>
    <p:extLst>
      <p:ext uri="{BB962C8B-B14F-4D97-AF65-F5344CB8AC3E}">
        <p14:creationId xmlns:p14="http://schemas.microsoft.com/office/powerpoint/2010/main" val="11540866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05BEE6-B642-445A-3F27-634DC8BF065B}"/>
              </a:ext>
            </a:extLst>
          </p:cNvPr>
          <p:cNvPicPr>
            <a:picLocks noChangeAspect="1"/>
          </p:cNvPicPr>
          <p:nvPr/>
        </p:nvPicPr>
        <p:blipFill>
          <a:blip r:embed="rId2"/>
          <a:stretch>
            <a:fillRect/>
          </a:stretch>
        </p:blipFill>
        <p:spPr>
          <a:xfrm>
            <a:off x="391433" y="925661"/>
            <a:ext cx="3458058" cy="3372321"/>
          </a:xfrm>
          <a:prstGeom prst="rect">
            <a:avLst/>
          </a:prstGeom>
        </p:spPr>
      </p:pic>
      <p:sp>
        <p:nvSpPr>
          <p:cNvPr id="4" name="TextBox 3">
            <a:extLst>
              <a:ext uri="{FF2B5EF4-FFF2-40B4-BE49-F238E27FC236}">
                <a16:creationId xmlns:a16="http://schemas.microsoft.com/office/drawing/2014/main" id="{15D18EC8-7EEE-067B-B602-4B4DBD05CFCB}"/>
              </a:ext>
            </a:extLst>
          </p:cNvPr>
          <p:cNvSpPr txBox="1"/>
          <p:nvPr/>
        </p:nvSpPr>
        <p:spPr>
          <a:xfrm>
            <a:off x="740979" y="220717"/>
            <a:ext cx="2819811" cy="369332"/>
          </a:xfrm>
          <a:prstGeom prst="rect">
            <a:avLst/>
          </a:prstGeom>
          <a:noFill/>
        </p:spPr>
        <p:txBody>
          <a:bodyPr wrap="none" rtlCol="0">
            <a:spAutoFit/>
          </a:bodyPr>
          <a:lstStyle/>
          <a:p>
            <a:r>
              <a:rPr lang="en-US" dirty="0"/>
              <a:t>Looking up some variables</a:t>
            </a:r>
          </a:p>
        </p:txBody>
      </p:sp>
      <p:pic>
        <p:nvPicPr>
          <p:cNvPr id="6" name="Picture 5">
            <a:extLst>
              <a:ext uri="{FF2B5EF4-FFF2-40B4-BE49-F238E27FC236}">
                <a16:creationId xmlns:a16="http://schemas.microsoft.com/office/drawing/2014/main" id="{E39B8258-719F-B32E-C0AB-B0E5B7C8A185}"/>
              </a:ext>
            </a:extLst>
          </p:cNvPr>
          <p:cNvPicPr>
            <a:picLocks noChangeAspect="1"/>
          </p:cNvPicPr>
          <p:nvPr/>
        </p:nvPicPr>
        <p:blipFill>
          <a:blip r:embed="rId3"/>
          <a:stretch>
            <a:fillRect/>
          </a:stretch>
        </p:blipFill>
        <p:spPr>
          <a:xfrm>
            <a:off x="4299334" y="1643893"/>
            <a:ext cx="3115110" cy="2219635"/>
          </a:xfrm>
          <a:prstGeom prst="rect">
            <a:avLst/>
          </a:prstGeom>
        </p:spPr>
      </p:pic>
      <p:sp>
        <p:nvSpPr>
          <p:cNvPr id="2" name="TextBox 1">
            <a:extLst>
              <a:ext uri="{FF2B5EF4-FFF2-40B4-BE49-F238E27FC236}">
                <a16:creationId xmlns:a16="http://schemas.microsoft.com/office/drawing/2014/main" id="{7F129710-CEE7-65D0-92D4-111A92EB67D5}"/>
              </a:ext>
            </a:extLst>
          </p:cNvPr>
          <p:cNvSpPr txBox="1"/>
          <p:nvPr/>
        </p:nvSpPr>
        <p:spPr>
          <a:xfrm>
            <a:off x="1765739" y="4508937"/>
            <a:ext cx="4203587" cy="369332"/>
          </a:xfrm>
          <a:prstGeom prst="rect">
            <a:avLst/>
          </a:prstGeom>
          <a:noFill/>
        </p:spPr>
        <p:txBody>
          <a:bodyPr wrap="none" rtlCol="0">
            <a:spAutoFit/>
          </a:bodyPr>
          <a:lstStyle/>
          <a:p>
            <a:r>
              <a:rPr lang="en-US" dirty="0"/>
              <a:t>Getting friction factor with turbulent flow</a:t>
            </a:r>
          </a:p>
        </p:txBody>
      </p:sp>
      <p:sp>
        <p:nvSpPr>
          <p:cNvPr id="5" name="TextBox 4">
            <a:extLst>
              <a:ext uri="{FF2B5EF4-FFF2-40B4-BE49-F238E27FC236}">
                <a16:creationId xmlns:a16="http://schemas.microsoft.com/office/drawing/2014/main" id="{620FEDAD-06F8-D807-2A38-03E25F652BBF}"/>
              </a:ext>
            </a:extLst>
          </p:cNvPr>
          <p:cNvSpPr txBox="1"/>
          <p:nvPr/>
        </p:nvSpPr>
        <p:spPr>
          <a:xfrm>
            <a:off x="504497" y="4966137"/>
            <a:ext cx="7626318" cy="646331"/>
          </a:xfrm>
          <a:prstGeom prst="rect">
            <a:avLst/>
          </a:prstGeom>
          <a:noFill/>
        </p:spPr>
        <p:txBody>
          <a:bodyPr wrap="none" rtlCol="0">
            <a:spAutoFit/>
          </a:bodyPr>
          <a:lstStyle/>
          <a:p>
            <a:r>
              <a:rPr lang="en-US" dirty="0"/>
              <a:t>This is important because turbulent flow is most common in pipes,</a:t>
            </a:r>
          </a:p>
          <a:p>
            <a:r>
              <a:rPr lang="en-US" dirty="0"/>
              <a:t>But it is more challenging to get. Also, a high dependence on pipe roughness</a:t>
            </a:r>
          </a:p>
        </p:txBody>
      </p:sp>
      <p:pic>
        <p:nvPicPr>
          <p:cNvPr id="8" name="Picture 7">
            <a:extLst>
              <a:ext uri="{FF2B5EF4-FFF2-40B4-BE49-F238E27FC236}">
                <a16:creationId xmlns:a16="http://schemas.microsoft.com/office/drawing/2014/main" id="{7839CB7E-ACD9-3AC3-3F8B-FA6D1515553D}"/>
              </a:ext>
            </a:extLst>
          </p:cNvPr>
          <p:cNvPicPr>
            <a:picLocks noChangeAspect="1"/>
          </p:cNvPicPr>
          <p:nvPr/>
        </p:nvPicPr>
        <p:blipFill>
          <a:blip r:embed="rId4"/>
          <a:stretch>
            <a:fillRect/>
          </a:stretch>
        </p:blipFill>
        <p:spPr>
          <a:xfrm>
            <a:off x="484079" y="5690932"/>
            <a:ext cx="3115110" cy="1314633"/>
          </a:xfrm>
          <a:prstGeom prst="rect">
            <a:avLst/>
          </a:prstGeom>
        </p:spPr>
      </p:pic>
      <p:pic>
        <p:nvPicPr>
          <p:cNvPr id="10" name="Picture 9">
            <a:extLst>
              <a:ext uri="{FF2B5EF4-FFF2-40B4-BE49-F238E27FC236}">
                <a16:creationId xmlns:a16="http://schemas.microsoft.com/office/drawing/2014/main" id="{07EB2F33-B127-5890-890F-6DB70005BDA8}"/>
              </a:ext>
            </a:extLst>
          </p:cNvPr>
          <p:cNvPicPr>
            <a:picLocks noChangeAspect="1"/>
          </p:cNvPicPr>
          <p:nvPr/>
        </p:nvPicPr>
        <p:blipFill>
          <a:blip r:embed="rId5"/>
          <a:stretch>
            <a:fillRect/>
          </a:stretch>
        </p:blipFill>
        <p:spPr>
          <a:xfrm>
            <a:off x="4022872" y="5720452"/>
            <a:ext cx="4172532" cy="1886213"/>
          </a:xfrm>
          <a:prstGeom prst="rect">
            <a:avLst/>
          </a:prstGeom>
        </p:spPr>
      </p:pic>
      <p:pic>
        <p:nvPicPr>
          <p:cNvPr id="12" name="Picture 11">
            <a:extLst>
              <a:ext uri="{FF2B5EF4-FFF2-40B4-BE49-F238E27FC236}">
                <a16:creationId xmlns:a16="http://schemas.microsoft.com/office/drawing/2014/main" id="{4A2527EB-F68B-03C8-26C8-A1BB754CEA6E}"/>
              </a:ext>
            </a:extLst>
          </p:cNvPr>
          <p:cNvPicPr>
            <a:picLocks noChangeAspect="1"/>
          </p:cNvPicPr>
          <p:nvPr/>
        </p:nvPicPr>
        <p:blipFill>
          <a:blip r:embed="rId6"/>
          <a:stretch>
            <a:fillRect/>
          </a:stretch>
        </p:blipFill>
        <p:spPr>
          <a:xfrm>
            <a:off x="4436397" y="7739914"/>
            <a:ext cx="4039164" cy="1914792"/>
          </a:xfrm>
          <a:prstGeom prst="rect">
            <a:avLst/>
          </a:prstGeom>
        </p:spPr>
      </p:pic>
      <p:pic>
        <p:nvPicPr>
          <p:cNvPr id="16" name="Picture 15">
            <a:extLst>
              <a:ext uri="{FF2B5EF4-FFF2-40B4-BE49-F238E27FC236}">
                <a16:creationId xmlns:a16="http://schemas.microsoft.com/office/drawing/2014/main" id="{61F46537-78E1-A85C-8C4D-2C4C65D73FE3}"/>
              </a:ext>
            </a:extLst>
          </p:cNvPr>
          <p:cNvPicPr>
            <a:picLocks noChangeAspect="1"/>
          </p:cNvPicPr>
          <p:nvPr/>
        </p:nvPicPr>
        <p:blipFill>
          <a:blip r:embed="rId7"/>
          <a:stretch>
            <a:fillRect/>
          </a:stretch>
        </p:blipFill>
        <p:spPr>
          <a:xfrm>
            <a:off x="764789" y="7330074"/>
            <a:ext cx="4191585" cy="1000265"/>
          </a:xfrm>
          <a:prstGeom prst="rect">
            <a:avLst/>
          </a:prstGeom>
        </p:spPr>
      </p:pic>
      <p:pic>
        <p:nvPicPr>
          <p:cNvPr id="18" name="Picture 17">
            <a:extLst>
              <a:ext uri="{FF2B5EF4-FFF2-40B4-BE49-F238E27FC236}">
                <a16:creationId xmlns:a16="http://schemas.microsoft.com/office/drawing/2014/main" id="{F4154F55-79F9-709E-A493-537545B842E8}"/>
              </a:ext>
            </a:extLst>
          </p:cNvPr>
          <p:cNvPicPr>
            <a:picLocks noChangeAspect="1"/>
          </p:cNvPicPr>
          <p:nvPr/>
        </p:nvPicPr>
        <p:blipFill>
          <a:blip r:embed="rId8"/>
          <a:stretch>
            <a:fillRect/>
          </a:stretch>
        </p:blipFill>
        <p:spPr>
          <a:xfrm>
            <a:off x="791811" y="8410985"/>
            <a:ext cx="3477110" cy="1171739"/>
          </a:xfrm>
          <a:prstGeom prst="rect">
            <a:avLst/>
          </a:prstGeom>
        </p:spPr>
      </p:pic>
    </p:spTree>
    <p:extLst>
      <p:ext uri="{BB962C8B-B14F-4D97-AF65-F5344CB8AC3E}">
        <p14:creationId xmlns:p14="http://schemas.microsoft.com/office/powerpoint/2010/main" val="23545251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B7266F-47D3-0C89-14DA-FAFFE2F184DA}"/>
              </a:ext>
            </a:extLst>
          </p:cNvPr>
          <p:cNvSpPr txBox="1"/>
          <p:nvPr/>
        </p:nvSpPr>
        <p:spPr>
          <a:xfrm>
            <a:off x="3153103" y="0"/>
            <a:ext cx="2281458" cy="369332"/>
          </a:xfrm>
          <a:prstGeom prst="rect">
            <a:avLst/>
          </a:prstGeom>
          <a:noFill/>
        </p:spPr>
        <p:txBody>
          <a:bodyPr wrap="none" rtlCol="0">
            <a:spAutoFit/>
          </a:bodyPr>
          <a:lstStyle/>
          <a:p>
            <a:r>
              <a:rPr lang="en-US" dirty="0"/>
              <a:t>Pipe roughness chart</a:t>
            </a:r>
          </a:p>
        </p:txBody>
      </p:sp>
      <p:pic>
        <p:nvPicPr>
          <p:cNvPr id="4" name="Picture 3">
            <a:extLst>
              <a:ext uri="{FF2B5EF4-FFF2-40B4-BE49-F238E27FC236}">
                <a16:creationId xmlns:a16="http://schemas.microsoft.com/office/drawing/2014/main" id="{1DBA5E0F-D57B-FE76-A20D-A710FDFBAE71}"/>
              </a:ext>
            </a:extLst>
          </p:cNvPr>
          <p:cNvPicPr>
            <a:picLocks noChangeAspect="1"/>
          </p:cNvPicPr>
          <p:nvPr/>
        </p:nvPicPr>
        <p:blipFill>
          <a:blip r:embed="rId2"/>
          <a:stretch>
            <a:fillRect/>
          </a:stretch>
        </p:blipFill>
        <p:spPr>
          <a:xfrm>
            <a:off x="425668" y="1666982"/>
            <a:ext cx="7346731" cy="9167580"/>
          </a:xfrm>
          <a:prstGeom prst="rect">
            <a:avLst/>
          </a:prstGeom>
        </p:spPr>
      </p:pic>
      <p:sp>
        <p:nvSpPr>
          <p:cNvPr id="5" name="TextBox 4">
            <a:extLst>
              <a:ext uri="{FF2B5EF4-FFF2-40B4-BE49-F238E27FC236}">
                <a16:creationId xmlns:a16="http://schemas.microsoft.com/office/drawing/2014/main" id="{5A178FBB-97BC-DD44-08F6-20BC3AE15904}"/>
              </a:ext>
            </a:extLst>
          </p:cNvPr>
          <p:cNvSpPr txBox="1"/>
          <p:nvPr/>
        </p:nvSpPr>
        <p:spPr>
          <a:xfrm>
            <a:off x="1954924" y="740978"/>
            <a:ext cx="4635062" cy="646331"/>
          </a:xfrm>
          <a:prstGeom prst="rect">
            <a:avLst/>
          </a:prstGeom>
          <a:noFill/>
        </p:spPr>
        <p:txBody>
          <a:bodyPr wrap="square" rtlCol="0">
            <a:spAutoFit/>
          </a:bodyPr>
          <a:lstStyle/>
          <a:p>
            <a:r>
              <a:rPr lang="en-US" dirty="0"/>
              <a:t>The 0.3mm should be 0.381 (the values were converted to mm from inches and truncated)</a:t>
            </a:r>
          </a:p>
        </p:txBody>
      </p:sp>
    </p:spTree>
    <p:extLst>
      <p:ext uri="{BB962C8B-B14F-4D97-AF65-F5344CB8AC3E}">
        <p14:creationId xmlns:p14="http://schemas.microsoft.com/office/powerpoint/2010/main" val="1558857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F232F3-F70F-CDE6-6DE8-F0250E9FC110}"/>
              </a:ext>
            </a:extLst>
          </p:cNvPr>
          <p:cNvSpPr txBox="1"/>
          <p:nvPr/>
        </p:nvSpPr>
        <p:spPr>
          <a:xfrm>
            <a:off x="126124" y="157655"/>
            <a:ext cx="8560676" cy="2031325"/>
          </a:xfrm>
          <a:prstGeom prst="rect">
            <a:avLst/>
          </a:prstGeom>
          <a:noFill/>
        </p:spPr>
        <p:txBody>
          <a:bodyPr wrap="square" rtlCol="0">
            <a:spAutoFit/>
          </a:bodyPr>
          <a:lstStyle/>
          <a:p>
            <a:r>
              <a:rPr lang="en-US" dirty="0"/>
              <a:t>Pipe Schedule</a:t>
            </a:r>
          </a:p>
          <a:p>
            <a:pPr marL="285750" indent="-285750">
              <a:buFont typeface="Arial" panose="020B0604020202020204" pitchFamily="34" charset="0"/>
              <a:buChar char="•"/>
            </a:pPr>
            <a:r>
              <a:rPr lang="en-US" dirty="0"/>
              <a:t>A term used to describe the thickness of a pipe</a:t>
            </a:r>
          </a:p>
          <a:p>
            <a:pPr marL="285750" indent="-285750">
              <a:buFont typeface="Arial" panose="020B0604020202020204" pitchFamily="34" charset="0"/>
              <a:buChar char="•"/>
            </a:pPr>
            <a:r>
              <a:rPr lang="en-US" dirty="0"/>
              <a:t>For a given NPS (nominal pipe size) the OD (outside diameter) of a pipe is the same for all schedules</a:t>
            </a:r>
          </a:p>
          <a:p>
            <a:pPr marL="285750" indent="-285750">
              <a:buFont typeface="Arial" panose="020B0604020202020204" pitchFamily="34" charset="0"/>
              <a:buChar char="•"/>
            </a:pPr>
            <a:r>
              <a:rPr lang="en-US" dirty="0"/>
              <a:t>Schedule 40 is the most common</a:t>
            </a:r>
          </a:p>
          <a:p>
            <a:pPr marL="285750" indent="-285750">
              <a:buFont typeface="Arial" panose="020B0604020202020204" pitchFamily="34" charset="0"/>
              <a:buChar char="•"/>
            </a:pPr>
            <a:r>
              <a:rPr lang="en-US" dirty="0"/>
              <a:t>Higher the schedule, higher the price, thicker the walls, smaller the inside diameter</a:t>
            </a:r>
          </a:p>
        </p:txBody>
      </p:sp>
      <p:pic>
        <p:nvPicPr>
          <p:cNvPr id="6" name="Picture 5">
            <a:extLst>
              <a:ext uri="{FF2B5EF4-FFF2-40B4-BE49-F238E27FC236}">
                <a16:creationId xmlns:a16="http://schemas.microsoft.com/office/drawing/2014/main" id="{81A0E26B-6FE4-B0F3-4DF1-152C448DCD8E}"/>
              </a:ext>
            </a:extLst>
          </p:cNvPr>
          <p:cNvPicPr>
            <a:picLocks noChangeAspect="1"/>
          </p:cNvPicPr>
          <p:nvPr/>
        </p:nvPicPr>
        <p:blipFill>
          <a:blip r:embed="rId2"/>
          <a:stretch>
            <a:fillRect/>
          </a:stretch>
        </p:blipFill>
        <p:spPr>
          <a:xfrm>
            <a:off x="1719097" y="1980331"/>
            <a:ext cx="4744112" cy="695422"/>
          </a:xfrm>
          <a:prstGeom prst="rect">
            <a:avLst/>
          </a:prstGeom>
        </p:spPr>
      </p:pic>
      <p:pic>
        <p:nvPicPr>
          <p:cNvPr id="8" name="Picture 7">
            <a:extLst>
              <a:ext uri="{FF2B5EF4-FFF2-40B4-BE49-F238E27FC236}">
                <a16:creationId xmlns:a16="http://schemas.microsoft.com/office/drawing/2014/main" id="{59D3A476-6A01-374F-F41A-25BFFE11A101}"/>
              </a:ext>
            </a:extLst>
          </p:cNvPr>
          <p:cNvPicPr>
            <a:picLocks noChangeAspect="1"/>
          </p:cNvPicPr>
          <p:nvPr/>
        </p:nvPicPr>
        <p:blipFill>
          <a:blip r:embed="rId3"/>
          <a:stretch>
            <a:fillRect/>
          </a:stretch>
        </p:blipFill>
        <p:spPr>
          <a:xfrm>
            <a:off x="6124217" y="2641213"/>
            <a:ext cx="2562583" cy="2400635"/>
          </a:xfrm>
          <a:prstGeom prst="rect">
            <a:avLst/>
          </a:prstGeom>
        </p:spPr>
      </p:pic>
      <p:pic>
        <p:nvPicPr>
          <p:cNvPr id="10" name="Picture 9">
            <a:extLst>
              <a:ext uri="{FF2B5EF4-FFF2-40B4-BE49-F238E27FC236}">
                <a16:creationId xmlns:a16="http://schemas.microsoft.com/office/drawing/2014/main" id="{0AAB0A78-4D74-683E-5E26-E0A8C2C0176F}"/>
              </a:ext>
            </a:extLst>
          </p:cNvPr>
          <p:cNvPicPr>
            <a:picLocks noChangeAspect="1"/>
          </p:cNvPicPr>
          <p:nvPr/>
        </p:nvPicPr>
        <p:blipFill>
          <a:blip r:embed="rId4"/>
          <a:stretch>
            <a:fillRect/>
          </a:stretch>
        </p:blipFill>
        <p:spPr>
          <a:xfrm>
            <a:off x="409903" y="5569192"/>
            <a:ext cx="7930055" cy="6184227"/>
          </a:xfrm>
          <a:prstGeom prst="rect">
            <a:avLst/>
          </a:prstGeom>
        </p:spPr>
      </p:pic>
      <p:sp>
        <p:nvSpPr>
          <p:cNvPr id="11" name="TextBox 10">
            <a:extLst>
              <a:ext uri="{FF2B5EF4-FFF2-40B4-BE49-F238E27FC236}">
                <a16:creationId xmlns:a16="http://schemas.microsoft.com/office/drawing/2014/main" id="{29BCEB58-E5B5-522D-10F9-9B833B65C931}"/>
              </a:ext>
            </a:extLst>
          </p:cNvPr>
          <p:cNvSpPr txBox="1"/>
          <p:nvPr/>
        </p:nvSpPr>
        <p:spPr>
          <a:xfrm>
            <a:off x="362607" y="3153103"/>
            <a:ext cx="5439103" cy="923330"/>
          </a:xfrm>
          <a:prstGeom prst="rect">
            <a:avLst/>
          </a:prstGeom>
          <a:noFill/>
        </p:spPr>
        <p:txBody>
          <a:bodyPr wrap="square" rtlCol="0">
            <a:spAutoFit/>
          </a:bodyPr>
          <a:lstStyle/>
          <a:p>
            <a:r>
              <a:rPr lang="en-US" dirty="0"/>
              <a:t>Pg is the internal working gauge pressure in psi or psig</a:t>
            </a:r>
          </a:p>
          <a:p>
            <a:r>
              <a:rPr lang="en-US" dirty="0"/>
              <a:t>S is the allowable stress in psi for the </a:t>
            </a:r>
            <a:r>
              <a:rPr lang="en-US" u="sng" dirty="0"/>
              <a:t>material</a:t>
            </a:r>
            <a:r>
              <a:rPr lang="en-US" dirty="0"/>
              <a:t> the pipe is made of</a:t>
            </a:r>
          </a:p>
        </p:txBody>
      </p:sp>
    </p:spTree>
    <p:extLst>
      <p:ext uri="{BB962C8B-B14F-4D97-AF65-F5344CB8AC3E}">
        <p14:creationId xmlns:p14="http://schemas.microsoft.com/office/powerpoint/2010/main" val="30856336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48AC92-0BD9-B775-BAB4-2C7DC76ED6D6}"/>
              </a:ext>
            </a:extLst>
          </p:cNvPr>
          <p:cNvPicPr>
            <a:picLocks noChangeAspect="1"/>
          </p:cNvPicPr>
          <p:nvPr/>
        </p:nvPicPr>
        <p:blipFill>
          <a:blip r:embed="rId2"/>
          <a:stretch>
            <a:fillRect/>
          </a:stretch>
        </p:blipFill>
        <p:spPr>
          <a:xfrm>
            <a:off x="677918" y="0"/>
            <a:ext cx="7409793" cy="5537993"/>
          </a:xfrm>
          <a:prstGeom prst="rect">
            <a:avLst/>
          </a:prstGeom>
        </p:spPr>
      </p:pic>
      <p:pic>
        <p:nvPicPr>
          <p:cNvPr id="5" name="Picture 4">
            <a:extLst>
              <a:ext uri="{FF2B5EF4-FFF2-40B4-BE49-F238E27FC236}">
                <a16:creationId xmlns:a16="http://schemas.microsoft.com/office/drawing/2014/main" id="{CA927EF9-E4CF-87E6-18F4-B666F722F7C5}"/>
              </a:ext>
            </a:extLst>
          </p:cNvPr>
          <p:cNvPicPr>
            <a:picLocks noChangeAspect="1"/>
          </p:cNvPicPr>
          <p:nvPr/>
        </p:nvPicPr>
        <p:blipFill>
          <a:blip r:embed="rId3"/>
          <a:stretch>
            <a:fillRect/>
          </a:stretch>
        </p:blipFill>
        <p:spPr>
          <a:xfrm>
            <a:off x="0" y="5621330"/>
            <a:ext cx="8686800" cy="6570670"/>
          </a:xfrm>
          <a:prstGeom prst="rect">
            <a:avLst/>
          </a:prstGeom>
        </p:spPr>
      </p:pic>
    </p:spTree>
    <p:extLst>
      <p:ext uri="{BB962C8B-B14F-4D97-AF65-F5344CB8AC3E}">
        <p14:creationId xmlns:p14="http://schemas.microsoft.com/office/powerpoint/2010/main" val="261161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2D3886-1221-9A0C-F5D0-BBF9E1D41ED9}"/>
              </a:ext>
            </a:extLst>
          </p:cNvPr>
          <p:cNvSpPr txBox="1"/>
          <p:nvPr/>
        </p:nvSpPr>
        <p:spPr>
          <a:xfrm>
            <a:off x="0" y="0"/>
            <a:ext cx="3559051" cy="461665"/>
          </a:xfrm>
          <a:prstGeom prst="rect">
            <a:avLst/>
          </a:prstGeom>
          <a:noFill/>
        </p:spPr>
        <p:txBody>
          <a:bodyPr wrap="none" rtlCol="0">
            <a:spAutoFit/>
          </a:bodyPr>
          <a:lstStyle/>
          <a:p>
            <a:r>
              <a:rPr lang="en-US" sz="2400" dirty="0"/>
              <a:t>Basic Laws of Fluid Flows</a:t>
            </a:r>
          </a:p>
        </p:txBody>
      </p:sp>
      <p:sp>
        <p:nvSpPr>
          <p:cNvPr id="3" name="TextBox 2">
            <a:extLst>
              <a:ext uri="{FF2B5EF4-FFF2-40B4-BE49-F238E27FC236}">
                <a16:creationId xmlns:a16="http://schemas.microsoft.com/office/drawing/2014/main" id="{6D3081F6-67C8-8600-EACE-8E37DC6E58A8}"/>
              </a:ext>
            </a:extLst>
          </p:cNvPr>
          <p:cNvSpPr txBox="1"/>
          <p:nvPr/>
        </p:nvSpPr>
        <p:spPr>
          <a:xfrm>
            <a:off x="0" y="461665"/>
            <a:ext cx="4574073" cy="923330"/>
          </a:xfrm>
          <a:prstGeom prst="rect">
            <a:avLst/>
          </a:prstGeom>
          <a:noFill/>
        </p:spPr>
        <p:txBody>
          <a:bodyPr wrap="none" rtlCol="0">
            <a:spAutoFit/>
          </a:bodyPr>
          <a:lstStyle/>
          <a:p>
            <a:pPr marL="285750" indent="-285750">
              <a:buFont typeface="Arial" panose="020B0604020202020204" pitchFamily="34" charset="0"/>
              <a:buChar char="•"/>
            </a:pPr>
            <a:r>
              <a:rPr lang="en-US" dirty="0"/>
              <a:t>Conservation of Mass</a:t>
            </a:r>
          </a:p>
          <a:p>
            <a:pPr marL="285750" indent="-285750">
              <a:buFont typeface="Arial" panose="020B0604020202020204" pitchFamily="34" charset="0"/>
              <a:buChar char="•"/>
            </a:pPr>
            <a:r>
              <a:rPr lang="en-US" dirty="0"/>
              <a:t>Conservation of Energy –  1</a:t>
            </a:r>
            <a:r>
              <a:rPr lang="en-US" baseline="30000" dirty="0"/>
              <a:t>st</a:t>
            </a:r>
            <a:r>
              <a:rPr lang="en-US" dirty="0"/>
              <a:t> Thermo</a:t>
            </a:r>
          </a:p>
          <a:p>
            <a:pPr marL="285750" indent="-285750">
              <a:buFont typeface="Arial" panose="020B0604020202020204" pitchFamily="34" charset="0"/>
              <a:buChar char="•"/>
            </a:pPr>
            <a:r>
              <a:rPr lang="en-US" dirty="0"/>
              <a:t>Conservation of Momentum – 2</a:t>
            </a:r>
            <a:r>
              <a:rPr lang="en-US" baseline="30000" dirty="0"/>
              <a:t>nd</a:t>
            </a:r>
            <a:r>
              <a:rPr lang="en-US" dirty="0"/>
              <a:t> Newton</a:t>
            </a:r>
          </a:p>
        </p:txBody>
      </p:sp>
      <p:sp>
        <p:nvSpPr>
          <p:cNvPr id="4" name="TextBox 3">
            <a:extLst>
              <a:ext uri="{FF2B5EF4-FFF2-40B4-BE49-F238E27FC236}">
                <a16:creationId xmlns:a16="http://schemas.microsoft.com/office/drawing/2014/main" id="{29CC88E5-1A15-8AE2-C303-1873E24588AD}"/>
              </a:ext>
            </a:extLst>
          </p:cNvPr>
          <p:cNvSpPr txBox="1"/>
          <p:nvPr/>
        </p:nvSpPr>
        <p:spPr>
          <a:xfrm>
            <a:off x="0" y="1384995"/>
            <a:ext cx="2272545" cy="461665"/>
          </a:xfrm>
          <a:prstGeom prst="rect">
            <a:avLst/>
          </a:prstGeom>
          <a:noFill/>
        </p:spPr>
        <p:txBody>
          <a:bodyPr wrap="none" rtlCol="0">
            <a:spAutoFit/>
          </a:bodyPr>
          <a:lstStyle/>
          <a:p>
            <a:r>
              <a:rPr lang="en-US" sz="2400" dirty="0"/>
              <a:t>Fluid Properties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50C777-EAE8-EFCD-B97F-1F4CF00EFE51}"/>
                  </a:ext>
                </a:extLst>
              </p:cNvPr>
              <p:cNvSpPr txBox="1"/>
              <p:nvPr/>
            </p:nvSpPr>
            <p:spPr>
              <a:xfrm>
                <a:off x="0" y="1846659"/>
                <a:ext cx="8686800" cy="5200270"/>
              </a:xfrm>
              <a:prstGeom prst="rect">
                <a:avLst/>
              </a:prstGeom>
              <a:noFill/>
            </p:spPr>
            <p:txBody>
              <a:bodyPr wrap="square" rtlCol="0">
                <a:spAutoFit/>
              </a:bodyPr>
              <a:lstStyle/>
              <a:p>
                <a:pPr marL="285750" indent="-285750">
                  <a:buFont typeface="Arial" panose="020B0604020202020204" pitchFamily="34" charset="0"/>
                  <a:buChar char="•"/>
                </a:pPr>
                <a:r>
                  <a:rPr lang="en-US" dirty="0"/>
                  <a:t>Density/</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 (Mass/Volume)</a:t>
                </a:r>
              </a:p>
              <a:p>
                <a:pPr marL="742950" lvl="1" indent="-285750">
                  <a:buFont typeface="Arial" panose="020B0604020202020204" pitchFamily="34" charset="0"/>
                  <a:buChar char="•"/>
                </a:pPr>
                <a:r>
                  <a:rPr lang="en-US" dirty="0"/>
                  <a:t>We usually assume this is constant for liquids (incompressible)</a:t>
                </a:r>
              </a:p>
              <a:p>
                <a:pPr marL="742950" lvl="1" indent="-285750">
                  <a:buFont typeface="Arial" panose="020B0604020202020204" pitchFamily="34" charset="0"/>
                  <a:buChar char="•"/>
                </a:pPr>
                <a:r>
                  <a:rPr lang="en-US" dirty="0"/>
                  <a:t>EX densities: Water - 1000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𝑘𝑔</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3</m:t>
                            </m:r>
                          </m:sup>
                        </m:sSup>
                      </m:den>
                    </m:f>
                  </m:oMath>
                </a14:m>
                <a:r>
                  <a:rPr lang="en-US" dirty="0"/>
                  <a:t>  Mercury 13,588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𝑘𝑔</m:t>
                        </m:r>
                      </m:num>
                      <m:den>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den>
                    </m:f>
                  </m:oMath>
                </a14:m>
                <a:r>
                  <a:rPr lang="en-US" dirty="0"/>
                  <a:t>  Hydrogen 0.083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𝑘𝑔</m:t>
                        </m:r>
                      </m:num>
                      <m:den>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den>
                    </m:f>
                  </m:oMath>
                </a14:m>
                <a:endParaRPr lang="en-US" dirty="0"/>
              </a:p>
              <a:p>
                <a:pPr marL="285750" indent="-285750">
                  <a:buFont typeface="Arial" panose="020B0604020202020204" pitchFamily="34" charset="0"/>
                  <a:buChar char="•"/>
                </a:pPr>
                <a:r>
                  <a:rPr lang="en-US" dirty="0"/>
                  <a:t>Pressure/P (Force/Area)</a:t>
                </a:r>
              </a:p>
              <a:p>
                <a:pPr marL="742950" lvl="1" indent="-285750">
                  <a:buFont typeface="Arial" panose="020B0604020202020204" pitchFamily="34" charset="0"/>
                  <a:buChar char="•"/>
                </a:pPr>
                <a:r>
                  <a:rPr lang="en-US" dirty="0"/>
                  <a:t>Type of stress</a:t>
                </a:r>
              </a:p>
              <a:p>
                <a:pPr marL="742950" lvl="1" indent="-285750">
                  <a:buFont typeface="Arial" panose="020B0604020202020204" pitchFamily="34" charset="0"/>
                  <a:buChar char="•"/>
                </a:pPr>
                <a:r>
                  <a:rPr lang="en-US" dirty="0"/>
                  <a:t>Atmospheric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𝑎𝑡𝑚</m:t>
                        </m:r>
                      </m:sub>
                    </m:sSub>
                  </m:oMath>
                </a14:m>
                <a:r>
                  <a:rPr lang="en-US" dirty="0"/>
                  <a:t>)</a:t>
                </a:r>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𝑎𝑡𝑚</m:t>
                    </m:r>
                    <m:r>
                      <a:rPr lang="en-US" b="0" i="1" smtClean="0">
                        <a:latin typeface="Cambria Math" panose="02040503050406030204" pitchFamily="18" charset="0"/>
                      </a:rPr>
                      <m:t>=14.7 </m:t>
                    </m:r>
                    <m:r>
                      <a:rPr lang="en-US" b="0" i="1" smtClean="0">
                        <a:latin typeface="Cambria Math" panose="02040503050406030204" pitchFamily="18" charset="0"/>
                      </a:rPr>
                      <m:t>𝑝𝑠𝑖</m:t>
                    </m:r>
                    <m:r>
                      <a:rPr lang="en-US" b="0" i="1" smtClean="0">
                        <a:latin typeface="Cambria Math" panose="02040503050406030204" pitchFamily="18" charset="0"/>
                      </a:rPr>
                      <m:t>=101325 </m:t>
                    </m:r>
                    <m:r>
                      <a:rPr lang="en-US" b="0" i="1" smtClean="0">
                        <a:latin typeface="Cambria Math" panose="02040503050406030204" pitchFamily="18" charset="0"/>
                      </a:rPr>
                      <m:t>𝑃𝑎</m:t>
                    </m:r>
                    <m:r>
                      <a:rPr lang="en-US" b="0" i="1" smtClean="0">
                        <a:latin typeface="Cambria Math" panose="02040503050406030204" pitchFamily="18" charset="0"/>
                      </a:rPr>
                      <m:t>=1.01325 </m:t>
                    </m:r>
                    <m:r>
                      <a:rPr lang="en-US" b="0" i="1" smtClean="0">
                        <a:latin typeface="Cambria Math" panose="02040503050406030204" pitchFamily="18" charset="0"/>
                      </a:rPr>
                      <m:t>𝑏𝑎𝑟</m:t>
                    </m:r>
                  </m:oMath>
                </a14:m>
                <a:endParaRPr lang="en-US" dirty="0"/>
              </a:p>
              <a:p>
                <a:pPr marL="742950" lvl="1" indent="-285750">
                  <a:buFont typeface="Arial" panose="020B0604020202020204" pitchFamily="34" charset="0"/>
                  <a:buChar char="•"/>
                </a:pPr>
                <a:r>
                  <a:rPr lang="en-US" dirty="0"/>
                  <a:t>Guage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𝐺</m:t>
                        </m:r>
                      </m:sub>
                    </m:sSub>
                  </m:oMath>
                </a14:m>
                <a:r>
                  <a:rPr lang="en-US" dirty="0"/>
                  <a:t>)</a:t>
                </a:r>
              </a:p>
              <a:p>
                <a:pPr marL="1200150" lvl="2" indent="-285750">
                  <a:buFont typeface="Arial" panose="020B0604020202020204" pitchFamily="34" charset="0"/>
                  <a:buChar char="•"/>
                </a:pPr>
                <a:r>
                  <a:rPr lang="en-US" dirty="0"/>
                  <a:t>Pressure above atmospheric</a:t>
                </a:r>
              </a:p>
              <a:p>
                <a:pPr marL="1200150" lvl="2" indent="-285750">
                  <a:buFont typeface="Arial" panose="020B0604020202020204" pitchFamily="34" charset="0"/>
                  <a:buChar char="•"/>
                </a:pPr>
                <a:r>
                  <a:rPr lang="en-US" dirty="0"/>
                  <a:t>Negative gauge pressures are referred to as a vacuum</a:t>
                </a:r>
              </a:p>
              <a:p>
                <a:pPr marL="742950" lvl="1" indent="-285750">
                  <a:buFont typeface="Arial" panose="020B0604020202020204" pitchFamily="34" charset="0"/>
                  <a:buChar char="•"/>
                </a:pPr>
                <a:r>
                  <a:rPr lang="en-US" dirty="0"/>
                  <a:t>Absolute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𝑎𝑏𝑠</m:t>
                        </m:r>
                      </m:sub>
                    </m:sSub>
                  </m:oMath>
                </a14:m>
                <a:r>
                  <a:rPr lang="en-US" dirty="0"/>
                  <a:t>)</a:t>
                </a:r>
              </a:p>
              <a:p>
                <a:pPr marL="1200150" lvl="2"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𝑎𝑏𝑠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𝑎𝑡𝑚</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𝐺</m:t>
                        </m:r>
                      </m:sub>
                    </m:sSub>
                  </m:oMath>
                </a14:m>
                <a:endParaRPr lang="en-US" dirty="0"/>
              </a:p>
              <a:p>
                <a:pPr marL="285750" indent="-285750">
                  <a:buFont typeface="Arial" panose="020B0604020202020204" pitchFamily="34" charset="0"/>
                  <a:buChar char="•"/>
                </a:pPr>
                <a:r>
                  <a:rPr lang="en-US" dirty="0"/>
                  <a:t>Temperature</a:t>
                </a:r>
              </a:p>
              <a:p>
                <a:pPr marL="742950" lvl="1" indent="-285750">
                  <a:buFont typeface="Arial" panose="020B0604020202020204" pitchFamily="34" charset="0"/>
                  <a:buChar char="•"/>
                </a:pPr>
                <a:r>
                  <a:rPr lang="en-US" dirty="0"/>
                  <a:t>Relates to internal energy</a:t>
                </a:r>
              </a:p>
              <a:p>
                <a:pPr marL="285750" indent="-285750">
                  <a:buFont typeface="Arial" panose="020B0604020202020204" pitchFamily="34" charset="0"/>
                  <a:buChar char="•"/>
                </a:pPr>
                <a:r>
                  <a:rPr lang="en-US" dirty="0"/>
                  <a:t>These Properties can be related to each other through equations of state</a:t>
                </a:r>
              </a:p>
              <a:p>
                <a:pPr marL="742950" lvl="1" indent="-285750">
                  <a:buFont typeface="Arial" panose="020B0604020202020204" pitchFamily="34" charset="0"/>
                  <a:buChar char="•"/>
                </a:pPr>
                <a:r>
                  <a:rPr lang="en-US" b="0" dirty="0"/>
                  <a:t>EX: Ideal gas law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𝑅𝑇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oMath>
                </a14:m>
                <a:endParaRPr lang="en-US" dirty="0"/>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𝑀</m:t>
                    </m:r>
                  </m:oMath>
                </a14:m>
                <a:r>
                  <a:rPr lang="en-US" dirty="0"/>
                  <a:t> is molar mass</a:t>
                </a:r>
              </a:p>
              <a:p>
                <a:pPr marL="742950" lvl="1" indent="-285750">
                  <a:buFont typeface="Arial" panose="020B0604020202020204" pitchFamily="34" charset="0"/>
                  <a:buChar char="•"/>
                </a:pPr>
                <a:endParaRPr lang="en-US" dirty="0"/>
              </a:p>
            </p:txBody>
          </p:sp>
        </mc:Choice>
        <mc:Fallback xmlns="">
          <p:sp>
            <p:nvSpPr>
              <p:cNvPr id="5" name="TextBox 4">
                <a:extLst>
                  <a:ext uri="{FF2B5EF4-FFF2-40B4-BE49-F238E27FC236}">
                    <a16:creationId xmlns:a16="http://schemas.microsoft.com/office/drawing/2014/main" id="{8B50C777-EAE8-EFCD-B97F-1F4CF00EFE51}"/>
                  </a:ext>
                </a:extLst>
              </p:cNvPr>
              <p:cNvSpPr txBox="1">
                <a:spLocks noRot="1" noChangeAspect="1" noMove="1" noResize="1" noEditPoints="1" noAdjustHandles="1" noChangeArrowheads="1" noChangeShapeType="1" noTextEdit="1"/>
              </p:cNvSpPr>
              <p:nvPr/>
            </p:nvSpPr>
            <p:spPr>
              <a:xfrm>
                <a:off x="0" y="1846659"/>
                <a:ext cx="8686800" cy="5200270"/>
              </a:xfrm>
              <a:prstGeom prst="rect">
                <a:avLst/>
              </a:prstGeom>
              <a:blipFill>
                <a:blip r:embed="rId2"/>
                <a:stretch>
                  <a:fillRect l="-421" t="-58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440B7914-F680-FB7B-1D5B-6482FF4DC3D7}"/>
              </a:ext>
            </a:extLst>
          </p:cNvPr>
          <p:cNvPicPr>
            <a:picLocks noChangeAspect="1"/>
          </p:cNvPicPr>
          <p:nvPr/>
        </p:nvPicPr>
        <p:blipFill>
          <a:blip r:embed="rId3"/>
          <a:stretch>
            <a:fillRect/>
          </a:stretch>
        </p:blipFill>
        <p:spPr>
          <a:xfrm>
            <a:off x="6074099" y="3588320"/>
            <a:ext cx="1829055" cy="885949"/>
          </a:xfrm>
          <a:prstGeom prst="rect">
            <a:avLst/>
          </a:prstGeom>
        </p:spPr>
      </p:pic>
      <p:sp>
        <p:nvSpPr>
          <p:cNvPr id="8" name="TextBox 7">
            <a:extLst>
              <a:ext uri="{FF2B5EF4-FFF2-40B4-BE49-F238E27FC236}">
                <a16:creationId xmlns:a16="http://schemas.microsoft.com/office/drawing/2014/main" id="{6E4A5A05-BE68-BF92-F514-7A47D48560E8}"/>
              </a:ext>
            </a:extLst>
          </p:cNvPr>
          <p:cNvSpPr txBox="1"/>
          <p:nvPr/>
        </p:nvSpPr>
        <p:spPr>
          <a:xfrm>
            <a:off x="0" y="6599043"/>
            <a:ext cx="3353226" cy="461665"/>
          </a:xfrm>
          <a:prstGeom prst="rect">
            <a:avLst/>
          </a:prstGeom>
          <a:noFill/>
        </p:spPr>
        <p:txBody>
          <a:bodyPr wrap="none" rtlCol="0">
            <a:spAutoFit/>
          </a:bodyPr>
          <a:lstStyle/>
          <a:p>
            <a:r>
              <a:rPr lang="en-US" sz="2400" dirty="0"/>
              <a:t>Continuum Assumption</a:t>
            </a:r>
          </a:p>
        </p:txBody>
      </p:sp>
      <p:sp>
        <p:nvSpPr>
          <p:cNvPr id="9" name="TextBox 8">
            <a:extLst>
              <a:ext uri="{FF2B5EF4-FFF2-40B4-BE49-F238E27FC236}">
                <a16:creationId xmlns:a16="http://schemas.microsoft.com/office/drawing/2014/main" id="{7E59018B-C993-8490-5C11-57EBBE5DB543}"/>
              </a:ext>
            </a:extLst>
          </p:cNvPr>
          <p:cNvSpPr txBox="1"/>
          <p:nvPr/>
        </p:nvSpPr>
        <p:spPr>
          <a:xfrm>
            <a:off x="1" y="7046929"/>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Fluid molecules aren’t confined to a lattice, and move around, so how do we deal with a volume in which the number of particles is constantly changing?</a:t>
            </a:r>
          </a:p>
          <a:p>
            <a:pPr marL="742950" lvl="1" indent="-285750">
              <a:buFont typeface="Arial" panose="020B0604020202020204" pitchFamily="34" charset="0"/>
              <a:buChar char="•"/>
            </a:pPr>
            <a:r>
              <a:rPr lang="en-US" dirty="0"/>
              <a:t>Only at extremely small sizes this makes a difference, so we can assume that values vary continuously through space (Continuum)</a:t>
            </a:r>
          </a:p>
        </p:txBody>
      </p:sp>
      <p:pic>
        <p:nvPicPr>
          <p:cNvPr id="13" name="Picture 12">
            <a:extLst>
              <a:ext uri="{FF2B5EF4-FFF2-40B4-BE49-F238E27FC236}">
                <a16:creationId xmlns:a16="http://schemas.microsoft.com/office/drawing/2014/main" id="{A69AD5B8-AD60-DAC4-1039-94BC4B14C751}"/>
              </a:ext>
            </a:extLst>
          </p:cNvPr>
          <p:cNvPicPr>
            <a:picLocks noChangeAspect="1"/>
          </p:cNvPicPr>
          <p:nvPr/>
        </p:nvPicPr>
        <p:blipFill>
          <a:blip r:embed="rId4"/>
          <a:stretch>
            <a:fillRect/>
          </a:stretch>
        </p:blipFill>
        <p:spPr>
          <a:xfrm>
            <a:off x="4524958" y="8679358"/>
            <a:ext cx="3986314" cy="3050977"/>
          </a:xfrm>
          <a:prstGeom prst="rect">
            <a:avLst/>
          </a:prstGeom>
        </p:spPr>
      </p:pic>
      <p:sp>
        <p:nvSpPr>
          <p:cNvPr id="15" name="Rectangle 14">
            <a:extLst>
              <a:ext uri="{FF2B5EF4-FFF2-40B4-BE49-F238E27FC236}">
                <a16:creationId xmlns:a16="http://schemas.microsoft.com/office/drawing/2014/main" id="{5394FB8A-24F4-0735-E07E-86FB28DCEA07}"/>
              </a:ext>
            </a:extLst>
          </p:cNvPr>
          <p:cNvSpPr/>
          <p:nvPr/>
        </p:nvSpPr>
        <p:spPr>
          <a:xfrm>
            <a:off x="7070270" y="8679358"/>
            <a:ext cx="1616529" cy="13627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B70C048-3EBA-0B41-8A9A-C8AE06CCA5FD}"/>
              </a:ext>
            </a:extLst>
          </p:cNvPr>
          <p:cNvSpPr txBox="1"/>
          <p:nvPr/>
        </p:nvSpPr>
        <p:spPr>
          <a:xfrm>
            <a:off x="0" y="8217693"/>
            <a:ext cx="3160802" cy="461665"/>
          </a:xfrm>
          <a:prstGeom prst="rect">
            <a:avLst/>
          </a:prstGeom>
          <a:noFill/>
        </p:spPr>
        <p:txBody>
          <a:bodyPr wrap="none" rtlCol="0">
            <a:spAutoFit/>
          </a:bodyPr>
          <a:lstStyle/>
          <a:p>
            <a:r>
              <a:rPr lang="en-US" sz="2400" dirty="0"/>
              <a:t>Material Classification</a:t>
            </a:r>
          </a:p>
        </p:txBody>
      </p:sp>
      <p:sp>
        <p:nvSpPr>
          <p:cNvPr id="17" name="TextBox 16">
            <a:extLst>
              <a:ext uri="{FF2B5EF4-FFF2-40B4-BE49-F238E27FC236}">
                <a16:creationId xmlns:a16="http://schemas.microsoft.com/office/drawing/2014/main" id="{1EA3AAD8-141B-A436-9F2D-267EA39F7818}"/>
              </a:ext>
            </a:extLst>
          </p:cNvPr>
          <p:cNvSpPr txBox="1"/>
          <p:nvPr/>
        </p:nvSpPr>
        <p:spPr>
          <a:xfrm>
            <a:off x="0" y="8679358"/>
            <a:ext cx="452495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Materials can be classified based on how they respond to a shear force</a:t>
            </a:r>
          </a:p>
          <a:p>
            <a:pPr marL="285750" indent="-285750">
              <a:buFont typeface="Arial" panose="020B0604020202020204" pitchFamily="34" charset="0"/>
              <a:buChar char="•"/>
            </a:pPr>
            <a:r>
              <a:rPr lang="en-US" dirty="0"/>
              <a:t>In this class, we will only be focusing on Newtonian and Non-Newtonian fluids</a:t>
            </a:r>
          </a:p>
          <a:p>
            <a:pPr marL="742950" lvl="1" indent="-285750">
              <a:buFont typeface="Arial" panose="020B0604020202020204" pitchFamily="34" charset="0"/>
              <a:buChar char="•"/>
            </a:pPr>
            <a:r>
              <a:rPr lang="en-US" dirty="0"/>
              <a:t>Newtonian fluids have a constant viscosity, while Non-Newtonian fluids have viscosities that change</a:t>
            </a:r>
          </a:p>
        </p:txBody>
      </p:sp>
    </p:spTree>
    <p:extLst>
      <p:ext uri="{BB962C8B-B14F-4D97-AF65-F5344CB8AC3E}">
        <p14:creationId xmlns:p14="http://schemas.microsoft.com/office/powerpoint/2010/main" val="18579714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C70C16-FA04-DFE4-75DD-07C6432A3CE4}"/>
              </a:ext>
            </a:extLst>
          </p:cNvPr>
          <p:cNvSpPr txBox="1"/>
          <p:nvPr/>
        </p:nvSpPr>
        <p:spPr>
          <a:xfrm>
            <a:off x="236483" y="0"/>
            <a:ext cx="7991611" cy="369332"/>
          </a:xfrm>
          <a:prstGeom prst="rect">
            <a:avLst/>
          </a:prstGeom>
          <a:noFill/>
        </p:spPr>
        <p:txBody>
          <a:bodyPr wrap="none" rtlCol="0">
            <a:spAutoFit/>
          </a:bodyPr>
          <a:lstStyle/>
          <a:p>
            <a:pPr marL="285750" indent="-285750">
              <a:buFont typeface="Arial" panose="020B0604020202020204" pitchFamily="34" charset="0"/>
              <a:buChar char="•"/>
            </a:pPr>
            <a:r>
              <a:rPr lang="en-US" dirty="0"/>
              <a:t>Explicit form for the friction factor over the entire range of Reynolds numbers</a:t>
            </a:r>
          </a:p>
        </p:txBody>
      </p:sp>
      <p:pic>
        <p:nvPicPr>
          <p:cNvPr id="4" name="Picture 3">
            <a:extLst>
              <a:ext uri="{FF2B5EF4-FFF2-40B4-BE49-F238E27FC236}">
                <a16:creationId xmlns:a16="http://schemas.microsoft.com/office/drawing/2014/main" id="{5EFF6101-9BF7-008E-D4F7-D092235CBAF6}"/>
              </a:ext>
            </a:extLst>
          </p:cNvPr>
          <p:cNvPicPr>
            <a:picLocks noChangeAspect="1"/>
          </p:cNvPicPr>
          <p:nvPr/>
        </p:nvPicPr>
        <p:blipFill>
          <a:blip r:embed="rId2"/>
          <a:stretch>
            <a:fillRect/>
          </a:stretch>
        </p:blipFill>
        <p:spPr>
          <a:xfrm>
            <a:off x="123563" y="645440"/>
            <a:ext cx="5425899" cy="3690628"/>
          </a:xfrm>
          <a:prstGeom prst="rect">
            <a:avLst/>
          </a:prstGeom>
        </p:spPr>
      </p:pic>
      <p:pic>
        <p:nvPicPr>
          <p:cNvPr id="5" name="Picture 4">
            <a:extLst>
              <a:ext uri="{FF2B5EF4-FFF2-40B4-BE49-F238E27FC236}">
                <a16:creationId xmlns:a16="http://schemas.microsoft.com/office/drawing/2014/main" id="{8A6D6CD4-CEEF-0D9E-F0A7-894DD028F757}"/>
              </a:ext>
            </a:extLst>
          </p:cNvPr>
          <p:cNvPicPr>
            <a:picLocks noChangeAspect="1"/>
          </p:cNvPicPr>
          <p:nvPr/>
        </p:nvPicPr>
        <p:blipFill>
          <a:blip r:embed="rId3"/>
          <a:stretch>
            <a:fillRect/>
          </a:stretch>
        </p:blipFill>
        <p:spPr>
          <a:xfrm>
            <a:off x="5707774" y="928523"/>
            <a:ext cx="2095500" cy="2609850"/>
          </a:xfrm>
          <a:prstGeom prst="rect">
            <a:avLst/>
          </a:prstGeom>
        </p:spPr>
      </p:pic>
      <p:sp>
        <p:nvSpPr>
          <p:cNvPr id="6" name="TextBox 5">
            <a:extLst>
              <a:ext uri="{FF2B5EF4-FFF2-40B4-BE49-F238E27FC236}">
                <a16:creationId xmlns:a16="http://schemas.microsoft.com/office/drawing/2014/main" id="{3478243A-3320-5B36-8DD6-117558BF7F36}"/>
              </a:ext>
            </a:extLst>
          </p:cNvPr>
          <p:cNvSpPr txBox="1"/>
          <p:nvPr/>
        </p:nvSpPr>
        <p:spPr>
          <a:xfrm>
            <a:off x="472966" y="4572000"/>
            <a:ext cx="7663636" cy="646331"/>
          </a:xfrm>
          <a:prstGeom prst="rect">
            <a:avLst/>
          </a:prstGeom>
          <a:noFill/>
        </p:spPr>
        <p:txBody>
          <a:bodyPr wrap="none" rtlCol="0">
            <a:spAutoFit/>
          </a:bodyPr>
          <a:lstStyle/>
          <a:p>
            <a:r>
              <a:rPr lang="en-US" dirty="0"/>
              <a:t>Non-Newtonian flow (won’t be tested on this but hey, it’s here)</a:t>
            </a:r>
          </a:p>
          <a:p>
            <a:r>
              <a:rPr lang="en-US" dirty="0"/>
              <a:t>Specifically for power-law behaving fluids (shear thinning at high shear rates)</a:t>
            </a:r>
          </a:p>
        </p:txBody>
      </p:sp>
      <p:pic>
        <p:nvPicPr>
          <p:cNvPr id="8" name="Picture 7">
            <a:extLst>
              <a:ext uri="{FF2B5EF4-FFF2-40B4-BE49-F238E27FC236}">
                <a16:creationId xmlns:a16="http://schemas.microsoft.com/office/drawing/2014/main" id="{C2891BD6-37D5-D566-B689-F06514EB6688}"/>
              </a:ext>
            </a:extLst>
          </p:cNvPr>
          <p:cNvPicPr>
            <a:picLocks noChangeAspect="1"/>
          </p:cNvPicPr>
          <p:nvPr/>
        </p:nvPicPr>
        <p:blipFill>
          <a:blip r:embed="rId4"/>
          <a:stretch>
            <a:fillRect/>
          </a:stretch>
        </p:blipFill>
        <p:spPr>
          <a:xfrm>
            <a:off x="547492" y="5230173"/>
            <a:ext cx="7497221" cy="533474"/>
          </a:xfrm>
          <a:prstGeom prst="rect">
            <a:avLst/>
          </a:prstGeom>
        </p:spPr>
      </p:pic>
      <p:pic>
        <p:nvPicPr>
          <p:cNvPr id="10" name="Picture 9">
            <a:extLst>
              <a:ext uri="{FF2B5EF4-FFF2-40B4-BE49-F238E27FC236}">
                <a16:creationId xmlns:a16="http://schemas.microsoft.com/office/drawing/2014/main" id="{C786716B-8CF2-4560-8E62-1A58A069AD8A}"/>
              </a:ext>
            </a:extLst>
          </p:cNvPr>
          <p:cNvPicPr>
            <a:picLocks noChangeAspect="1"/>
          </p:cNvPicPr>
          <p:nvPr/>
        </p:nvPicPr>
        <p:blipFill>
          <a:blip r:embed="rId5"/>
          <a:stretch>
            <a:fillRect/>
          </a:stretch>
        </p:blipFill>
        <p:spPr>
          <a:xfrm>
            <a:off x="2049230" y="5924662"/>
            <a:ext cx="4115374" cy="752580"/>
          </a:xfrm>
          <a:prstGeom prst="rect">
            <a:avLst/>
          </a:prstGeom>
        </p:spPr>
      </p:pic>
      <p:pic>
        <p:nvPicPr>
          <p:cNvPr id="12" name="Picture 11">
            <a:extLst>
              <a:ext uri="{FF2B5EF4-FFF2-40B4-BE49-F238E27FC236}">
                <a16:creationId xmlns:a16="http://schemas.microsoft.com/office/drawing/2014/main" id="{A2C95C3D-FCAC-0CCC-49FA-32C1FFC6920F}"/>
              </a:ext>
            </a:extLst>
          </p:cNvPr>
          <p:cNvPicPr>
            <a:picLocks noChangeAspect="1"/>
          </p:cNvPicPr>
          <p:nvPr/>
        </p:nvPicPr>
        <p:blipFill>
          <a:blip r:embed="rId6"/>
          <a:stretch>
            <a:fillRect/>
          </a:stretch>
        </p:blipFill>
        <p:spPr>
          <a:xfrm>
            <a:off x="0" y="6705991"/>
            <a:ext cx="8686800" cy="924128"/>
          </a:xfrm>
          <a:prstGeom prst="rect">
            <a:avLst/>
          </a:prstGeom>
        </p:spPr>
      </p:pic>
      <p:pic>
        <p:nvPicPr>
          <p:cNvPr id="14" name="Picture 13">
            <a:extLst>
              <a:ext uri="{FF2B5EF4-FFF2-40B4-BE49-F238E27FC236}">
                <a16:creationId xmlns:a16="http://schemas.microsoft.com/office/drawing/2014/main" id="{E8FF776D-50DB-6B4B-9803-3B7E80100C0F}"/>
              </a:ext>
            </a:extLst>
          </p:cNvPr>
          <p:cNvPicPr>
            <a:picLocks noChangeAspect="1"/>
          </p:cNvPicPr>
          <p:nvPr/>
        </p:nvPicPr>
        <p:blipFill>
          <a:blip r:embed="rId7"/>
          <a:stretch>
            <a:fillRect/>
          </a:stretch>
        </p:blipFill>
        <p:spPr>
          <a:xfrm>
            <a:off x="0" y="7812968"/>
            <a:ext cx="8686800" cy="2588491"/>
          </a:xfrm>
          <a:prstGeom prst="rect">
            <a:avLst/>
          </a:prstGeom>
        </p:spPr>
      </p:pic>
    </p:spTree>
    <p:extLst>
      <p:ext uri="{BB962C8B-B14F-4D97-AF65-F5344CB8AC3E}">
        <p14:creationId xmlns:p14="http://schemas.microsoft.com/office/powerpoint/2010/main" val="40000854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238237-AD1A-7480-4373-3774FE249C0D}"/>
              </a:ext>
            </a:extLst>
          </p:cNvPr>
          <p:cNvSpPr txBox="1"/>
          <p:nvPr/>
        </p:nvSpPr>
        <p:spPr>
          <a:xfrm>
            <a:off x="1608083" y="0"/>
            <a:ext cx="5421741" cy="369332"/>
          </a:xfrm>
          <a:prstGeom prst="rect">
            <a:avLst/>
          </a:prstGeom>
          <a:noFill/>
        </p:spPr>
        <p:txBody>
          <a:bodyPr wrap="none" rtlCol="0">
            <a:spAutoFit/>
          </a:bodyPr>
          <a:lstStyle/>
          <a:p>
            <a:r>
              <a:rPr lang="en-US" dirty="0"/>
              <a:t>Other ways to write the modified Bernoulli’s equation</a:t>
            </a:r>
          </a:p>
        </p:txBody>
      </p:sp>
      <p:sp>
        <p:nvSpPr>
          <p:cNvPr id="4" name="TextBox 3">
            <a:extLst>
              <a:ext uri="{FF2B5EF4-FFF2-40B4-BE49-F238E27FC236}">
                <a16:creationId xmlns:a16="http://schemas.microsoft.com/office/drawing/2014/main" id="{7982957B-B80C-C39E-4B81-51695A89F16A}"/>
              </a:ext>
            </a:extLst>
          </p:cNvPr>
          <p:cNvSpPr txBox="1"/>
          <p:nvPr/>
        </p:nvSpPr>
        <p:spPr>
          <a:xfrm>
            <a:off x="252249" y="394138"/>
            <a:ext cx="8229599" cy="923330"/>
          </a:xfrm>
          <a:prstGeom prst="rect">
            <a:avLst/>
          </a:prstGeom>
          <a:noFill/>
        </p:spPr>
        <p:txBody>
          <a:bodyPr wrap="square" rtlCol="0">
            <a:spAutoFit/>
          </a:bodyPr>
          <a:lstStyle/>
          <a:p>
            <a:r>
              <a:rPr lang="en-US" dirty="0"/>
              <a:t>Expressing in terms of power</a:t>
            </a:r>
          </a:p>
          <a:p>
            <a:pPr marL="285750" indent="-285750">
              <a:buFont typeface="Arial" panose="020B0604020202020204" pitchFamily="34" charset="0"/>
              <a:buChar char="•"/>
            </a:pPr>
            <a:r>
              <a:rPr lang="en-US" dirty="0"/>
              <a:t>Original Bernoulli’s equation is represented in energy per unit mass, so multiplying by mass flow rate will give it in terms of power</a:t>
            </a:r>
          </a:p>
        </p:txBody>
      </p:sp>
      <p:pic>
        <p:nvPicPr>
          <p:cNvPr id="6" name="Picture 5">
            <a:extLst>
              <a:ext uri="{FF2B5EF4-FFF2-40B4-BE49-F238E27FC236}">
                <a16:creationId xmlns:a16="http://schemas.microsoft.com/office/drawing/2014/main" id="{9F776BAB-591F-7DDF-B88D-2107D26DF9F6}"/>
              </a:ext>
            </a:extLst>
          </p:cNvPr>
          <p:cNvPicPr>
            <a:picLocks noChangeAspect="1"/>
          </p:cNvPicPr>
          <p:nvPr/>
        </p:nvPicPr>
        <p:blipFill>
          <a:blip r:embed="rId2"/>
          <a:stretch>
            <a:fillRect/>
          </a:stretch>
        </p:blipFill>
        <p:spPr>
          <a:xfrm>
            <a:off x="1091833" y="1506360"/>
            <a:ext cx="6030167" cy="981212"/>
          </a:xfrm>
          <a:prstGeom prst="rect">
            <a:avLst/>
          </a:prstGeom>
        </p:spPr>
      </p:pic>
      <p:pic>
        <p:nvPicPr>
          <p:cNvPr id="8" name="Picture 7">
            <a:extLst>
              <a:ext uri="{FF2B5EF4-FFF2-40B4-BE49-F238E27FC236}">
                <a16:creationId xmlns:a16="http://schemas.microsoft.com/office/drawing/2014/main" id="{3822CB19-519B-A9B5-E4AE-BBF418C00653}"/>
              </a:ext>
            </a:extLst>
          </p:cNvPr>
          <p:cNvPicPr>
            <a:picLocks noChangeAspect="1"/>
          </p:cNvPicPr>
          <p:nvPr/>
        </p:nvPicPr>
        <p:blipFill>
          <a:blip r:embed="rId3"/>
          <a:stretch>
            <a:fillRect/>
          </a:stretch>
        </p:blipFill>
        <p:spPr>
          <a:xfrm>
            <a:off x="1101830" y="2789135"/>
            <a:ext cx="6325483" cy="685896"/>
          </a:xfrm>
          <a:prstGeom prst="rect">
            <a:avLst/>
          </a:prstGeom>
        </p:spPr>
      </p:pic>
      <p:pic>
        <p:nvPicPr>
          <p:cNvPr id="10" name="Picture 9">
            <a:extLst>
              <a:ext uri="{FF2B5EF4-FFF2-40B4-BE49-F238E27FC236}">
                <a16:creationId xmlns:a16="http://schemas.microsoft.com/office/drawing/2014/main" id="{1959DB5F-E15E-41DD-3DC6-D7EE78146133}"/>
              </a:ext>
            </a:extLst>
          </p:cNvPr>
          <p:cNvPicPr>
            <a:picLocks noChangeAspect="1"/>
          </p:cNvPicPr>
          <p:nvPr/>
        </p:nvPicPr>
        <p:blipFill>
          <a:blip r:embed="rId4"/>
          <a:stretch>
            <a:fillRect/>
          </a:stretch>
        </p:blipFill>
        <p:spPr>
          <a:xfrm>
            <a:off x="0" y="3547719"/>
            <a:ext cx="8686800" cy="1470492"/>
          </a:xfrm>
          <a:prstGeom prst="rect">
            <a:avLst/>
          </a:prstGeom>
        </p:spPr>
      </p:pic>
      <p:pic>
        <p:nvPicPr>
          <p:cNvPr id="12" name="Picture 11">
            <a:extLst>
              <a:ext uri="{FF2B5EF4-FFF2-40B4-BE49-F238E27FC236}">
                <a16:creationId xmlns:a16="http://schemas.microsoft.com/office/drawing/2014/main" id="{E2E757BE-D679-9A8C-CCCE-C0136890370B}"/>
              </a:ext>
            </a:extLst>
          </p:cNvPr>
          <p:cNvPicPr>
            <a:picLocks noChangeAspect="1"/>
          </p:cNvPicPr>
          <p:nvPr/>
        </p:nvPicPr>
        <p:blipFill>
          <a:blip r:embed="rId5"/>
          <a:stretch>
            <a:fillRect/>
          </a:stretch>
        </p:blipFill>
        <p:spPr>
          <a:xfrm>
            <a:off x="0" y="5163141"/>
            <a:ext cx="8686800" cy="1266628"/>
          </a:xfrm>
          <a:prstGeom prst="rect">
            <a:avLst/>
          </a:prstGeom>
        </p:spPr>
      </p:pic>
      <p:sp>
        <p:nvSpPr>
          <p:cNvPr id="18" name="TextBox 17">
            <a:extLst>
              <a:ext uri="{FF2B5EF4-FFF2-40B4-BE49-F238E27FC236}">
                <a16:creationId xmlns:a16="http://schemas.microsoft.com/office/drawing/2014/main" id="{3497F99E-7461-DCAB-E9A9-91CF6B9F4488}"/>
              </a:ext>
            </a:extLst>
          </p:cNvPr>
          <p:cNvSpPr txBox="1"/>
          <p:nvPr/>
        </p:nvSpPr>
        <p:spPr>
          <a:xfrm>
            <a:off x="331076" y="6558455"/>
            <a:ext cx="4328108" cy="369332"/>
          </a:xfrm>
          <a:prstGeom prst="rect">
            <a:avLst/>
          </a:prstGeom>
          <a:noFill/>
        </p:spPr>
        <p:txBody>
          <a:bodyPr wrap="none" rtlCol="0">
            <a:spAutoFit/>
          </a:bodyPr>
          <a:lstStyle/>
          <a:p>
            <a:r>
              <a:rPr lang="en-US" dirty="0"/>
              <a:t>Also, here’s an equation for civil engineers</a:t>
            </a:r>
          </a:p>
        </p:txBody>
      </p:sp>
      <p:pic>
        <p:nvPicPr>
          <p:cNvPr id="20" name="Picture 19">
            <a:extLst>
              <a:ext uri="{FF2B5EF4-FFF2-40B4-BE49-F238E27FC236}">
                <a16:creationId xmlns:a16="http://schemas.microsoft.com/office/drawing/2014/main" id="{E0C0E4BE-9F57-25B7-1845-BED5C42C207A}"/>
              </a:ext>
            </a:extLst>
          </p:cNvPr>
          <p:cNvPicPr>
            <a:picLocks noChangeAspect="1"/>
          </p:cNvPicPr>
          <p:nvPr/>
        </p:nvPicPr>
        <p:blipFill>
          <a:blip r:embed="rId6"/>
          <a:stretch>
            <a:fillRect/>
          </a:stretch>
        </p:blipFill>
        <p:spPr>
          <a:xfrm>
            <a:off x="0" y="7015646"/>
            <a:ext cx="8686800" cy="1345341"/>
          </a:xfrm>
          <a:prstGeom prst="rect">
            <a:avLst/>
          </a:prstGeom>
        </p:spPr>
      </p:pic>
    </p:spTree>
    <p:extLst>
      <p:ext uri="{BB962C8B-B14F-4D97-AF65-F5344CB8AC3E}">
        <p14:creationId xmlns:p14="http://schemas.microsoft.com/office/powerpoint/2010/main" val="34375230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6AAC013-45DE-2D38-50B8-C86DA84B9E6C}"/>
              </a:ext>
            </a:extLst>
          </p:cNvPr>
          <p:cNvPicPr>
            <a:picLocks noChangeAspect="1"/>
          </p:cNvPicPr>
          <p:nvPr/>
        </p:nvPicPr>
        <p:blipFill>
          <a:blip r:embed="rId2"/>
          <a:stretch>
            <a:fillRect/>
          </a:stretch>
        </p:blipFill>
        <p:spPr>
          <a:xfrm>
            <a:off x="0" y="483181"/>
            <a:ext cx="8686800" cy="2901444"/>
          </a:xfrm>
          <a:prstGeom prst="rect">
            <a:avLst/>
          </a:prstGeom>
        </p:spPr>
      </p:pic>
      <p:sp>
        <p:nvSpPr>
          <p:cNvPr id="15" name="TextBox 14">
            <a:extLst>
              <a:ext uri="{FF2B5EF4-FFF2-40B4-BE49-F238E27FC236}">
                <a16:creationId xmlns:a16="http://schemas.microsoft.com/office/drawing/2014/main" id="{CA896324-B181-7153-8190-6FC10538EE66}"/>
              </a:ext>
            </a:extLst>
          </p:cNvPr>
          <p:cNvSpPr txBox="1"/>
          <p:nvPr/>
        </p:nvSpPr>
        <p:spPr>
          <a:xfrm>
            <a:off x="1813035" y="0"/>
            <a:ext cx="5185459" cy="461665"/>
          </a:xfrm>
          <a:prstGeom prst="rect">
            <a:avLst/>
          </a:prstGeom>
          <a:noFill/>
        </p:spPr>
        <p:txBody>
          <a:bodyPr wrap="none" rtlCol="0">
            <a:spAutoFit/>
          </a:bodyPr>
          <a:lstStyle/>
          <a:p>
            <a:r>
              <a:rPr lang="en-US" sz="2400" dirty="0"/>
              <a:t>Solving Bernoulli’s equation problems</a:t>
            </a:r>
          </a:p>
        </p:txBody>
      </p:sp>
      <p:pic>
        <p:nvPicPr>
          <p:cNvPr id="17" name="Picture 16">
            <a:extLst>
              <a:ext uri="{FF2B5EF4-FFF2-40B4-BE49-F238E27FC236}">
                <a16:creationId xmlns:a16="http://schemas.microsoft.com/office/drawing/2014/main" id="{617A4B0F-8DB8-75A1-1743-C935016080FC}"/>
              </a:ext>
            </a:extLst>
          </p:cNvPr>
          <p:cNvPicPr>
            <a:picLocks noChangeAspect="1"/>
          </p:cNvPicPr>
          <p:nvPr/>
        </p:nvPicPr>
        <p:blipFill>
          <a:blip r:embed="rId3"/>
          <a:stretch>
            <a:fillRect/>
          </a:stretch>
        </p:blipFill>
        <p:spPr>
          <a:xfrm>
            <a:off x="0" y="3567006"/>
            <a:ext cx="8686800" cy="1494979"/>
          </a:xfrm>
          <a:prstGeom prst="rect">
            <a:avLst/>
          </a:prstGeom>
        </p:spPr>
      </p:pic>
      <p:pic>
        <p:nvPicPr>
          <p:cNvPr id="3" name="Picture 2">
            <a:extLst>
              <a:ext uri="{FF2B5EF4-FFF2-40B4-BE49-F238E27FC236}">
                <a16:creationId xmlns:a16="http://schemas.microsoft.com/office/drawing/2014/main" id="{D32578C5-379F-9D1E-182F-2831FCC6C4A3}"/>
              </a:ext>
            </a:extLst>
          </p:cNvPr>
          <p:cNvPicPr>
            <a:picLocks noChangeAspect="1"/>
          </p:cNvPicPr>
          <p:nvPr/>
        </p:nvPicPr>
        <p:blipFill>
          <a:blip r:embed="rId4"/>
          <a:stretch>
            <a:fillRect/>
          </a:stretch>
        </p:blipFill>
        <p:spPr>
          <a:xfrm>
            <a:off x="0" y="5088346"/>
            <a:ext cx="5891032" cy="4475047"/>
          </a:xfrm>
          <a:prstGeom prst="rect">
            <a:avLst/>
          </a:prstGeom>
        </p:spPr>
      </p:pic>
      <p:pic>
        <p:nvPicPr>
          <p:cNvPr id="2" name="Picture 1">
            <a:extLst>
              <a:ext uri="{FF2B5EF4-FFF2-40B4-BE49-F238E27FC236}">
                <a16:creationId xmlns:a16="http://schemas.microsoft.com/office/drawing/2014/main" id="{CAF9A1B7-1852-7F30-1271-DD0FFB86BD38}"/>
              </a:ext>
            </a:extLst>
          </p:cNvPr>
          <p:cNvPicPr>
            <a:picLocks noChangeAspect="1"/>
          </p:cNvPicPr>
          <p:nvPr/>
        </p:nvPicPr>
        <p:blipFill>
          <a:blip r:embed="rId5"/>
          <a:srcRect l="15141" t="1588"/>
          <a:stretch/>
        </p:blipFill>
        <p:spPr>
          <a:xfrm>
            <a:off x="5889485" y="8412481"/>
            <a:ext cx="2655999" cy="1237499"/>
          </a:xfrm>
          <a:prstGeom prst="rect">
            <a:avLst/>
          </a:prstGeom>
        </p:spPr>
      </p:pic>
      <p:pic>
        <p:nvPicPr>
          <p:cNvPr id="4" name="Picture 3">
            <a:extLst>
              <a:ext uri="{FF2B5EF4-FFF2-40B4-BE49-F238E27FC236}">
                <a16:creationId xmlns:a16="http://schemas.microsoft.com/office/drawing/2014/main" id="{8EB4F6C2-3502-3AA0-C0B4-158DA3D95394}"/>
              </a:ext>
            </a:extLst>
          </p:cNvPr>
          <p:cNvPicPr>
            <a:picLocks noChangeAspect="1"/>
          </p:cNvPicPr>
          <p:nvPr/>
        </p:nvPicPr>
        <p:blipFill>
          <a:blip r:embed="rId6"/>
          <a:srcRect l="13093" t="83119" r="68061" b="8146"/>
          <a:stretch/>
        </p:blipFill>
        <p:spPr>
          <a:xfrm>
            <a:off x="6852267" y="10286571"/>
            <a:ext cx="1479665" cy="515390"/>
          </a:xfrm>
          <a:prstGeom prst="rect">
            <a:avLst/>
          </a:prstGeom>
        </p:spPr>
      </p:pic>
      <p:pic>
        <p:nvPicPr>
          <p:cNvPr id="5" name="Picture 4">
            <a:extLst>
              <a:ext uri="{FF2B5EF4-FFF2-40B4-BE49-F238E27FC236}">
                <a16:creationId xmlns:a16="http://schemas.microsoft.com/office/drawing/2014/main" id="{8BF00686-24A9-5AC3-19A2-C2564AE15632}"/>
              </a:ext>
            </a:extLst>
          </p:cNvPr>
          <p:cNvPicPr>
            <a:picLocks noChangeAspect="1"/>
          </p:cNvPicPr>
          <p:nvPr/>
        </p:nvPicPr>
        <p:blipFill>
          <a:blip r:embed="rId7"/>
          <a:stretch>
            <a:fillRect/>
          </a:stretch>
        </p:blipFill>
        <p:spPr>
          <a:xfrm>
            <a:off x="4719998" y="9557502"/>
            <a:ext cx="1686160" cy="743054"/>
          </a:xfrm>
          <a:prstGeom prst="rect">
            <a:avLst/>
          </a:prstGeom>
        </p:spPr>
      </p:pic>
      <p:pic>
        <p:nvPicPr>
          <p:cNvPr id="6" name="Picture 5">
            <a:extLst>
              <a:ext uri="{FF2B5EF4-FFF2-40B4-BE49-F238E27FC236}">
                <a16:creationId xmlns:a16="http://schemas.microsoft.com/office/drawing/2014/main" id="{E59E253E-C7F3-7B58-90DF-2709163F09A2}"/>
              </a:ext>
            </a:extLst>
          </p:cNvPr>
          <p:cNvPicPr>
            <a:picLocks noChangeAspect="1"/>
          </p:cNvPicPr>
          <p:nvPr/>
        </p:nvPicPr>
        <p:blipFill>
          <a:blip r:embed="rId8"/>
          <a:srcRect t="-5249" r="65471"/>
          <a:stretch/>
        </p:blipFill>
        <p:spPr>
          <a:xfrm>
            <a:off x="4724212" y="10635705"/>
            <a:ext cx="1529542" cy="772031"/>
          </a:xfrm>
          <a:prstGeom prst="rect">
            <a:avLst/>
          </a:prstGeom>
        </p:spPr>
      </p:pic>
      <p:sp>
        <p:nvSpPr>
          <p:cNvPr id="7" name="TextBox 6">
            <a:extLst>
              <a:ext uri="{FF2B5EF4-FFF2-40B4-BE49-F238E27FC236}">
                <a16:creationId xmlns:a16="http://schemas.microsoft.com/office/drawing/2014/main" id="{442D18E0-7C17-3E8D-AF7C-BA004A8EFB71}"/>
              </a:ext>
            </a:extLst>
          </p:cNvPr>
          <p:cNvSpPr txBox="1"/>
          <p:nvPr/>
        </p:nvSpPr>
        <p:spPr>
          <a:xfrm>
            <a:off x="5272850" y="10319822"/>
            <a:ext cx="1463862" cy="369332"/>
          </a:xfrm>
          <a:prstGeom prst="rect">
            <a:avLst/>
          </a:prstGeom>
          <a:noFill/>
        </p:spPr>
        <p:txBody>
          <a:bodyPr wrap="none" rtlCol="0">
            <a:spAutoFit/>
          </a:bodyPr>
          <a:lstStyle/>
          <a:p>
            <a:r>
              <a:rPr lang="en-US" dirty="0"/>
              <a:t>+		     =</a:t>
            </a:r>
          </a:p>
        </p:txBody>
      </p:sp>
      <p:pic>
        <p:nvPicPr>
          <p:cNvPr id="8" name="Picture 7">
            <a:extLst>
              <a:ext uri="{FF2B5EF4-FFF2-40B4-BE49-F238E27FC236}">
                <a16:creationId xmlns:a16="http://schemas.microsoft.com/office/drawing/2014/main" id="{42950556-9868-FD8C-773C-A08A5ADFFE44}"/>
              </a:ext>
            </a:extLst>
          </p:cNvPr>
          <p:cNvPicPr>
            <a:picLocks noChangeAspect="1"/>
          </p:cNvPicPr>
          <p:nvPr/>
        </p:nvPicPr>
        <p:blipFill>
          <a:blip r:embed="rId9"/>
          <a:srcRect l="44779" t="90966" r="40062"/>
          <a:stretch/>
        </p:blipFill>
        <p:spPr>
          <a:xfrm>
            <a:off x="6450677" y="7470446"/>
            <a:ext cx="1529542" cy="681568"/>
          </a:xfrm>
          <a:prstGeom prst="rect">
            <a:avLst/>
          </a:prstGeom>
        </p:spPr>
      </p:pic>
      <p:pic>
        <p:nvPicPr>
          <p:cNvPr id="9" name="Picture 8">
            <a:extLst>
              <a:ext uri="{FF2B5EF4-FFF2-40B4-BE49-F238E27FC236}">
                <a16:creationId xmlns:a16="http://schemas.microsoft.com/office/drawing/2014/main" id="{B82DD3BE-CFEE-F692-DC62-DF24CA4CE0A8}"/>
              </a:ext>
            </a:extLst>
          </p:cNvPr>
          <p:cNvPicPr>
            <a:picLocks noChangeAspect="1"/>
          </p:cNvPicPr>
          <p:nvPr/>
        </p:nvPicPr>
        <p:blipFill>
          <a:blip r:embed="rId10"/>
          <a:stretch>
            <a:fillRect/>
          </a:stretch>
        </p:blipFill>
        <p:spPr>
          <a:xfrm>
            <a:off x="166254" y="9595740"/>
            <a:ext cx="3816979" cy="2596260"/>
          </a:xfrm>
          <a:prstGeom prst="rect">
            <a:avLst/>
          </a:prstGeom>
        </p:spPr>
      </p:pic>
      <p:sp>
        <p:nvSpPr>
          <p:cNvPr id="10" name="TextBox 9">
            <a:extLst>
              <a:ext uri="{FF2B5EF4-FFF2-40B4-BE49-F238E27FC236}">
                <a16:creationId xmlns:a16="http://schemas.microsoft.com/office/drawing/2014/main" id="{AB0B91A6-A3FE-C7BD-CF0A-5F9C9DEAD3DE}"/>
              </a:ext>
            </a:extLst>
          </p:cNvPr>
          <p:cNvSpPr txBox="1"/>
          <p:nvPr/>
        </p:nvSpPr>
        <p:spPr>
          <a:xfrm>
            <a:off x="6043572" y="5689808"/>
            <a:ext cx="2427316" cy="923330"/>
          </a:xfrm>
          <a:prstGeom prst="rect">
            <a:avLst/>
          </a:prstGeom>
          <a:noFill/>
        </p:spPr>
        <p:txBody>
          <a:bodyPr wrap="square" rtlCol="0">
            <a:spAutoFit/>
          </a:bodyPr>
          <a:lstStyle/>
          <a:p>
            <a:r>
              <a:rPr lang="en-US" dirty="0"/>
              <a:t>Density, viscosity, and pipe roughness are gotten from tables</a:t>
            </a:r>
          </a:p>
        </p:txBody>
      </p:sp>
      <p:pic>
        <p:nvPicPr>
          <p:cNvPr id="11" name="Picture 10">
            <a:extLst>
              <a:ext uri="{FF2B5EF4-FFF2-40B4-BE49-F238E27FC236}">
                <a16:creationId xmlns:a16="http://schemas.microsoft.com/office/drawing/2014/main" id="{457B69CE-307D-833E-CE09-A145438A7FFD}"/>
              </a:ext>
            </a:extLst>
          </p:cNvPr>
          <p:cNvPicPr>
            <a:picLocks noChangeAspect="1"/>
          </p:cNvPicPr>
          <p:nvPr/>
        </p:nvPicPr>
        <p:blipFill>
          <a:blip r:embed="rId6"/>
          <a:srcRect l="30201" t="50826" r="42346" b="43086"/>
          <a:stretch/>
        </p:blipFill>
        <p:spPr>
          <a:xfrm>
            <a:off x="6179544" y="6788640"/>
            <a:ext cx="2155372" cy="359229"/>
          </a:xfrm>
          <a:prstGeom prst="rect">
            <a:avLst/>
          </a:prstGeom>
        </p:spPr>
      </p:pic>
      <p:sp>
        <p:nvSpPr>
          <p:cNvPr id="12" name="TextBox 11">
            <a:extLst>
              <a:ext uri="{FF2B5EF4-FFF2-40B4-BE49-F238E27FC236}">
                <a16:creationId xmlns:a16="http://schemas.microsoft.com/office/drawing/2014/main" id="{CB4EE2E0-789F-4AC9-F1CD-9EBCD1C908F2}"/>
              </a:ext>
            </a:extLst>
          </p:cNvPr>
          <p:cNvSpPr txBox="1"/>
          <p:nvPr/>
        </p:nvSpPr>
        <p:spPr>
          <a:xfrm>
            <a:off x="4225159" y="11482605"/>
            <a:ext cx="4209393" cy="646331"/>
          </a:xfrm>
          <a:prstGeom prst="rect">
            <a:avLst/>
          </a:prstGeom>
          <a:noFill/>
          <a:ln>
            <a:solidFill>
              <a:srgbClr val="FF0000"/>
            </a:solidFill>
          </a:ln>
        </p:spPr>
        <p:txBody>
          <a:bodyPr wrap="square" rtlCol="0">
            <a:spAutoFit/>
          </a:bodyPr>
          <a:lstStyle/>
          <a:p>
            <a:r>
              <a:rPr lang="en-US" dirty="0"/>
              <a:t>Remember to record your pump work in -Ws, not Ws</a:t>
            </a:r>
          </a:p>
        </p:txBody>
      </p:sp>
    </p:spTree>
    <p:extLst>
      <p:ext uri="{BB962C8B-B14F-4D97-AF65-F5344CB8AC3E}">
        <p14:creationId xmlns:p14="http://schemas.microsoft.com/office/powerpoint/2010/main" val="34254322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5212CF-AE0D-5DAA-9BAA-27B3F6372D29}"/>
              </a:ext>
            </a:extLst>
          </p:cNvPr>
          <p:cNvPicPr>
            <a:picLocks noChangeAspect="1"/>
          </p:cNvPicPr>
          <p:nvPr/>
        </p:nvPicPr>
        <p:blipFill>
          <a:blip r:embed="rId2"/>
          <a:stretch>
            <a:fillRect/>
          </a:stretch>
        </p:blipFill>
        <p:spPr>
          <a:xfrm>
            <a:off x="252249" y="0"/>
            <a:ext cx="7851228" cy="5900562"/>
          </a:xfrm>
          <a:prstGeom prst="rect">
            <a:avLst/>
          </a:prstGeom>
        </p:spPr>
      </p:pic>
      <p:pic>
        <p:nvPicPr>
          <p:cNvPr id="5" name="Picture 4">
            <a:extLst>
              <a:ext uri="{FF2B5EF4-FFF2-40B4-BE49-F238E27FC236}">
                <a16:creationId xmlns:a16="http://schemas.microsoft.com/office/drawing/2014/main" id="{1D41AF18-0207-1E38-20E2-8D3DC749465B}"/>
              </a:ext>
            </a:extLst>
          </p:cNvPr>
          <p:cNvPicPr>
            <a:picLocks noChangeAspect="1"/>
          </p:cNvPicPr>
          <p:nvPr/>
        </p:nvPicPr>
        <p:blipFill>
          <a:blip r:embed="rId3"/>
          <a:stretch>
            <a:fillRect/>
          </a:stretch>
        </p:blipFill>
        <p:spPr>
          <a:xfrm>
            <a:off x="252248" y="5932140"/>
            <a:ext cx="8056179" cy="6054908"/>
          </a:xfrm>
          <a:prstGeom prst="rect">
            <a:avLst/>
          </a:prstGeom>
        </p:spPr>
      </p:pic>
    </p:spTree>
    <p:extLst>
      <p:ext uri="{BB962C8B-B14F-4D97-AF65-F5344CB8AC3E}">
        <p14:creationId xmlns:p14="http://schemas.microsoft.com/office/powerpoint/2010/main" val="11666708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7E735B-F4A7-8AEF-F5EA-4ACFD8705205}"/>
              </a:ext>
            </a:extLst>
          </p:cNvPr>
          <p:cNvPicPr>
            <a:picLocks noChangeAspect="1"/>
          </p:cNvPicPr>
          <p:nvPr/>
        </p:nvPicPr>
        <p:blipFill>
          <a:blip r:embed="rId2"/>
          <a:stretch>
            <a:fillRect/>
          </a:stretch>
        </p:blipFill>
        <p:spPr>
          <a:xfrm>
            <a:off x="472966" y="0"/>
            <a:ext cx="7535917" cy="5603828"/>
          </a:xfrm>
          <a:prstGeom prst="rect">
            <a:avLst/>
          </a:prstGeom>
        </p:spPr>
      </p:pic>
      <p:pic>
        <p:nvPicPr>
          <p:cNvPr id="5" name="Picture 4">
            <a:extLst>
              <a:ext uri="{FF2B5EF4-FFF2-40B4-BE49-F238E27FC236}">
                <a16:creationId xmlns:a16="http://schemas.microsoft.com/office/drawing/2014/main" id="{69C35234-5A4E-8795-7C11-6C1EBAB042ED}"/>
              </a:ext>
            </a:extLst>
          </p:cNvPr>
          <p:cNvPicPr>
            <a:picLocks noChangeAspect="1"/>
          </p:cNvPicPr>
          <p:nvPr/>
        </p:nvPicPr>
        <p:blipFill>
          <a:blip r:embed="rId3"/>
          <a:stretch>
            <a:fillRect/>
          </a:stretch>
        </p:blipFill>
        <p:spPr>
          <a:xfrm>
            <a:off x="472966" y="5771616"/>
            <a:ext cx="7662041" cy="4743945"/>
          </a:xfrm>
          <a:prstGeom prst="rect">
            <a:avLst/>
          </a:prstGeom>
        </p:spPr>
      </p:pic>
    </p:spTree>
    <p:extLst>
      <p:ext uri="{BB962C8B-B14F-4D97-AF65-F5344CB8AC3E}">
        <p14:creationId xmlns:p14="http://schemas.microsoft.com/office/powerpoint/2010/main" val="17304229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30C255-D0ED-1B56-C136-692FA6F8A89B}"/>
              </a:ext>
            </a:extLst>
          </p:cNvPr>
          <p:cNvPicPr>
            <a:picLocks noChangeAspect="1"/>
          </p:cNvPicPr>
          <p:nvPr/>
        </p:nvPicPr>
        <p:blipFill>
          <a:blip r:embed="rId2"/>
          <a:stretch>
            <a:fillRect/>
          </a:stretch>
        </p:blipFill>
        <p:spPr>
          <a:xfrm>
            <a:off x="315311" y="0"/>
            <a:ext cx="8056179" cy="6027822"/>
          </a:xfrm>
          <a:prstGeom prst="rect">
            <a:avLst/>
          </a:prstGeom>
        </p:spPr>
      </p:pic>
      <p:pic>
        <p:nvPicPr>
          <p:cNvPr id="5" name="Picture 4">
            <a:extLst>
              <a:ext uri="{FF2B5EF4-FFF2-40B4-BE49-F238E27FC236}">
                <a16:creationId xmlns:a16="http://schemas.microsoft.com/office/drawing/2014/main" id="{A3B9DD76-E7B0-002E-F96A-DD2B6549BD84}"/>
              </a:ext>
            </a:extLst>
          </p:cNvPr>
          <p:cNvPicPr>
            <a:picLocks noChangeAspect="1"/>
          </p:cNvPicPr>
          <p:nvPr/>
        </p:nvPicPr>
        <p:blipFill>
          <a:blip r:embed="rId3"/>
          <a:stretch>
            <a:fillRect/>
          </a:stretch>
        </p:blipFill>
        <p:spPr>
          <a:xfrm>
            <a:off x="394138" y="6116123"/>
            <a:ext cx="7834568" cy="2728332"/>
          </a:xfrm>
          <a:prstGeom prst="rect">
            <a:avLst/>
          </a:prstGeom>
        </p:spPr>
      </p:pic>
    </p:spTree>
    <p:extLst>
      <p:ext uri="{BB962C8B-B14F-4D97-AF65-F5344CB8AC3E}">
        <p14:creationId xmlns:p14="http://schemas.microsoft.com/office/powerpoint/2010/main" val="37591946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7239C1-8024-922A-9327-3B369DDCD617}"/>
              </a:ext>
            </a:extLst>
          </p:cNvPr>
          <p:cNvSpPr txBox="1"/>
          <p:nvPr/>
        </p:nvSpPr>
        <p:spPr>
          <a:xfrm>
            <a:off x="3326524" y="0"/>
            <a:ext cx="1940724" cy="461665"/>
          </a:xfrm>
          <a:prstGeom prst="rect">
            <a:avLst/>
          </a:prstGeom>
          <a:noFill/>
        </p:spPr>
        <p:txBody>
          <a:bodyPr wrap="none" rtlCol="0">
            <a:spAutoFit/>
          </a:bodyPr>
          <a:lstStyle/>
          <a:p>
            <a:r>
              <a:rPr lang="en-US" sz="2400" dirty="0"/>
              <a:t>Minor Losses</a:t>
            </a:r>
          </a:p>
        </p:txBody>
      </p:sp>
      <p:pic>
        <p:nvPicPr>
          <p:cNvPr id="4" name="Picture 3">
            <a:extLst>
              <a:ext uri="{FF2B5EF4-FFF2-40B4-BE49-F238E27FC236}">
                <a16:creationId xmlns:a16="http://schemas.microsoft.com/office/drawing/2014/main" id="{991E5000-3B08-4C77-D5AA-1FA28ABB8ECC}"/>
              </a:ext>
            </a:extLst>
          </p:cNvPr>
          <p:cNvPicPr>
            <a:picLocks noChangeAspect="1"/>
          </p:cNvPicPr>
          <p:nvPr/>
        </p:nvPicPr>
        <p:blipFill>
          <a:blip r:embed="rId2"/>
          <a:stretch>
            <a:fillRect/>
          </a:stretch>
        </p:blipFill>
        <p:spPr>
          <a:xfrm>
            <a:off x="1330055" y="583508"/>
            <a:ext cx="6062893" cy="2664188"/>
          </a:xfrm>
          <a:prstGeom prst="rect">
            <a:avLst/>
          </a:prstGeom>
        </p:spPr>
      </p:pic>
      <p:sp>
        <p:nvSpPr>
          <p:cNvPr id="5" name="TextBox 4">
            <a:extLst>
              <a:ext uri="{FF2B5EF4-FFF2-40B4-BE49-F238E27FC236}">
                <a16:creationId xmlns:a16="http://schemas.microsoft.com/office/drawing/2014/main" id="{15AE283B-0347-ACA1-7B5F-31F91268B1A2}"/>
              </a:ext>
            </a:extLst>
          </p:cNvPr>
          <p:cNvSpPr txBox="1"/>
          <p:nvPr/>
        </p:nvSpPr>
        <p:spPr>
          <a:xfrm>
            <a:off x="3105807" y="3342290"/>
            <a:ext cx="2713435" cy="369332"/>
          </a:xfrm>
          <a:prstGeom prst="rect">
            <a:avLst/>
          </a:prstGeom>
          <a:noFill/>
        </p:spPr>
        <p:txBody>
          <a:bodyPr wrap="none" rtlCol="0">
            <a:spAutoFit/>
          </a:bodyPr>
          <a:lstStyle/>
          <a:p>
            <a:r>
              <a:rPr lang="en-US" dirty="0"/>
              <a:t>Recall Loss Coefficient, K</a:t>
            </a:r>
          </a:p>
        </p:txBody>
      </p:sp>
      <p:pic>
        <p:nvPicPr>
          <p:cNvPr id="7" name="Picture 6">
            <a:extLst>
              <a:ext uri="{FF2B5EF4-FFF2-40B4-BE49-F238E27FC236}">
                <a16:creationId xmlns:a16="http://schemas.microsoft.com/office/drawing/2014/main" id="{8DD9CB16-21D5-742A-278C-EE827F191A15}"/>
              </a:ext>
            </a:extLst>
          </p:cNvPr>
          <p:cNvPicPr>
            <a:picLocks noChangeAspect="1"/>
          </p:cNvPicPr>
          <p:nvPr/>
        </p:nvPicPr>
        <p:blipFill>
          <a:blip r:embed="rId3"/>
          <a:stretch>
            <a:fillRect/>
          </a:stretch>
        </p:blipFill>
        <p:spPr>
          <a:xfrm>
            <a:off x="1738874" y="3770219"/>
            <a:ext cx="2015676" cy="817547"/>
          </a:xfrm>
          <a:prstGeom prst="rect">
            <a:avLst/>
          </a:prstGeom>
        </p:spPr>
      </p:pic>
      <p:pic>
        <p:nvPicPr>
          <p:cNvPr id="9" name="Picture 8">
            <a:extLst>
              <a:ext uri="{FF2B5EF4-FFF2-40B4-BE49-F238E27FC236}">
                <a16:creationId xmlns:a16="http://schemas.microsoft.com/office/drawing/2014/main" id="{B95C715C-1015-D8B9-729F-44D5B9ED662A}"/>
              </a:ext>
            </a:extLst>
          </p:cNvPr>
          <p:cNvPicPr>
            <a:picLocks noChangeAspect="1"/>
          </p:cNvPicPr>
          <p:nvPr/>
        </p:nvPicPr>
        <p:blipFill>
          <a:blip r:embed="rId4"/>
          <a:stretch>
            <a:fillRect/>
          </a:stretch>
        </p:blipFill>
        <p:spPr>
          <a:xfrm>
            <a:off x="5044064" y="3831471"/>
            <a:ext cx="1672046" cy="898206"/>
          </a:xfrm>
          <a:prstGeom prst="rect">
            <a:avLst/>
          </a:prstGeom>
        </p:spPr>
      </p:pic>
      <p:pic>
        <p:nvPicPr>
          <p:cNvPr id="11" name="Picture 10">
            <a:extLst>
              <a:ext uri="{FF2B5EF4-FFF2-40B4-BE49-F238E27FC236}">
                <a16:creationId xmlns:a16="http://schemas.microsoft.com/office/drawing/2014/main" id="{9B27BF78-6582-6096-A4DA-8E3EF1A3BE62}"/>
              </a:ext>
            </a:extLst>
          </p:cNvPr>
          <p:cNvPicPr>
            <a:picLocks noChangeAspect="1"/>
          </p:cNvPicPr>
          <p:nvPr/>
        </p:nvPicPr>
        <p:blipFill>
          <a:blip r:embed="rId5"/>
          <a:stretch>
            <a:fillRect/>
          </a:stretch>
        </p:blipFill>
        <p:spPr>
          <a:xfrm>
            <a:off x="322547" y="4837646"/>
            <a:ext cx="8253894" cy="1161238"/>
          </a:xfrm>
          <a:prstGeom prst="rect">
            <a:avLst/>
          </a:prstGeom>
        </p:spPr>
      </p:pic>
      <p:pic>
        <p:nvPicPr>
          <p:cNvPr id="13" name="Picture 12">
            <a:extLst>
              <a:ext uri="{FF2B5EF4-FFF2-40B4-BE49-F238E27FC236}">
                <a16:creationId xmlns:a16="http://schemas.microsoft.com/office/drawing/2014/main" id="{958366D2-470C-065C-BBCA-1FC942251672}"/>
              </a:ext>
            </a:extLst>
          </p:cNvPr>
          <p:cNvPicPr>
            <a:picLocks noChangeAspect="1"/>
          </p:cNvPicPr>
          <p:nvPr/>
        </p:nvPicPr>
        <p:blipFill>
          <a:blip r:embed="rId6"/>
          <a:stretch>
            <a:fillRect/>
          </a:stretch>
        </p:blipFill>
        <p:spPr>
          <a:xfrm>
            <a:off x="474098" y="6109498"/>
            <a:ext cx="7927905" cy="4595287"/>
          </a:xfrm>
          <a:prstGeom prst="rect">
            <a:avLst/>
          </a:prstGeom>
        </p:spPr>
      </p:pic>
    </p:spTree>
    <p:extLst>
      <p:ext uri="{BB962C8B-B14F-4D97-AF65-F5344CB8AC3E}">
        <p14:creationId xmlns:p14="http://schemas.microsoft.com/office/powerpoint/2010/main" val="6388739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DE6CFF-90AA-8DE2-E3A5-1397699118E8}"/>
              </a:ext>
            </a:extLst>
          </p:cNvPr>
          <p:cNvPicPr>
            <a:picLocks noChangeAspect="1"/>
          </p:cNvPicPr>
          <p:nvPr/>
        </p:nvPicPr>
        <p:blipFill>
          <a:blip r:embed="rId2"/>
          <a:stretch>
            <a:fillRect/>
          </a:stretch>
        </p:blipFill>
        <p:spPr>
          <a:xfrm>
            <a:off x="126124" y="220718"/>
            <a:ext cx="8267643" cy="5722883"/>
          </a:xfrm>
          <a:prstGeom prst="rect">
            <a:avLst/>
          </a:prstGeom>
        </p:spPr>
      </p:pic>
      <p:pic>
        <p:nvPicPr>
          <p:cNvPr id="5" name="Picture 4">
            <a:extLst>
              <a:ext uri="{FF2B5EF4-FFF2-40B4-BE49-F238E27FC236}">
                <a16:creationId xmlns:a16="http://schemas.microsoft.com/office/drawing/2014/main" id="{B9A9DC78-0E02-4754-FE64-1386ECC819A8}"/>
              </a:ext>
            </a:extLst>
          </p:cNvPr>
          <p:cNvPicPr>
            <a:picLocks noChangeAspect="1"/>
          </p:cNvPicPr>
          <p:nvPr/>
        </p:nvPicPr>
        <p:blipFill>
          <a:blip r:embed="rId3"/>
          <a:stretch>
            <a:fillRect/>
          </a:stretch>
        </p:blipFill>
        <p:spPr>
          <a:xfrm>
            <a:off x="126124" y="5969421"/>
            <a:ext cx="8292662" cy="5313626"/>
          </a:xfrm>
          <a:prstGeom prst="rect">
            <a:avLst/>
          </a:prstGeom>
        </p:spPr>
      </p:pic>
    </p:spTree>
    <p:extLst>
      <p:ext uri="{BB962C8B-B14F-4D97-AF65-F5344CB8AC3E}">
        <p14:creationId xmlns:p14="http://schemas.microsoft.com/office/powerpoint/2010/main" val="39523157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2585D2-9A38-98D4-1EB3-970B353CFC7F}"/>
              </a:ext>
            </a:extLst>
          </p:cNvPr>
          <p:cNvPicPr>
            <a:picLocks noChangeAspect="1"/>
          </p:cNvPicPr>
          <p:nvPr/>
        </p:nvPicPr>
        <p:blipFill>
          <a:blip r:embed="rId2"/>
          <a:stretch>
            <a:fillRect/>
          </a:stretch>
        </p:blipFill>
        <p:spPr>
          <a:xfrm>
            <a:off x="974764" y="173421"/>
            <a:ext cx="6876463" cy="11832576"/>
          </a:xfrm>
          <a:prstGeom prst="rect">
            <a:avLst/>
          </a:prstGeom>
        </p:spPr>
      </p:pic>
    </p:spTree>
    <p:extLst>
      <p:ext uri="{BB962C8B-B14F-4D97-AF65-F5344CB8AC3E}">
        <p14:creationId xmlns:p14="http://schemas.microsoft.com/office/powerpoint/2010/main" val="10608235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6E1E84-A9CE-0DE0-D964-BA63764DC5E8}"/>
              </a:ext>
            </a:extLst>
          </p:cNvPr>
          <p:cNvSpPr txBox="1"/>
          <p:nvPr/>
        </p:nvSpPr>
        <p:spPr>
          <a:xfrm>
            <a:off x="3231931" y="0"/>
            <a:ext cx="2443298" cy="369332"/>
          </a:xfrm>
          <a:prstGeom prst="rect">
            <a:avLst/>
          </a:prstGeom>
          <a:noFill/>
        </p:spPr>
        <p:txBody>
          <a:bodyPr wrap="none" rtlCol="0">
            <a:spAutoFit/>
          </a:bodyPr>
          <a:lstStyle/>
          <a:p>
            <a:r>
              <a:rPr lang="en-US" dirty="0"/>
              <a:t>Some Fitting Examples</a:t>
            </a:r>
          </a:p>
        </p:txBody>
      </p:sp>
      <p:pic>
        <p:nvPicPr>
          <p:cNvPr id="4" name="Picture 3">
            <a:extLst>
              <a:ext uri="{FF2B5EF4-FFF2-40B4-BE49-F238E27FC236}">
                <a16:creationId xmlns:a16="http://schemas.microsoft.com/office/drawing/2014/main" id="{FCFE31F5-DFB9-738E-97D1-0186FFF21029}"/>
              </a:ext>
            </a:extLst>
          </p:cNvPr>
          <p:cNvPicPr>
            <a:picLocks noChangeAspect="1"/>
          </p:cNvPicPr>
          <p:nvPr/>
        </p:nvPicPr>
        <p:blipFill>
          <a:blip r:embed="rId2"/>
          <a:stretch>
            <a:fillRect/>
          </a:stretch>
        </p:blipFill>
        <p:spPr>
          <a:xfrm>
            <a:off x="0" y="684468"/>
            <a:ext cx="8686800" cy="3034899"/>
          </a:xfrm>
          <a:prstGeom prst="rect">
            <a:avLst/>
          </a:prstGeom>
        </p:spPr>
      </p:pic>
      <p:pic>
        <p:nvPicPr>
          <p:cNvPr id="6" name="Picture 5">
            <a:extLst>
              <a:ext uri="{FF2B5EF4-FFF2-40B4-BE49-F238E27FC236}">
                <a16:creationId xmlns:a16="http://schemas.microsoft.com/office/drawing/2014/main" id="{DB7BA4C4-E193-8E12-4627-F2D09BD3A961}"/>
              </a:ext>
            </a:extLst>
          </p:cNvPr>
          <p:cNvPicPr>
            <a:picLocks noChangeAspect="1"/>
          </p:cNvPicPr>
          <p:nvPr/>
        </p:nvPicPr>
        <p:blipFill>
          <a:blip r:embed="rId3"/>
          <a:stretch>
            <a:fillRect/>
          </a:stretch>
        </p:blipFill>
        <p:spPr>
          <a:xfrm>
            <a:off x="2698233" y="4057166"/>
            <a:ext cx="3504395" cy="3762530"/>
          </a:xfrm>
          <a:prstGeom prst="rect">
            <a:avLst/>
          </a:prstGeom>
        </p:spPr>
      </p:pic>
      <p:pic>
        <p:nvPicPr>
          <p:cNvPr id="8" name="Picture 7">
            <a:extLst>
              <a:ext uri="{FF2B5EF4-FFF2-40B4-BE49-F238E27FC236}">
                <a16:creationId xmlns:a16="http://schemas.microsoft.com/office/drawing/2014/main" id="{3F0E5DCC-3597-C04B-A2FF-64369A1D48C0}"/>
              </a:ext>
            </a:extLst>
          </p:cNvPr>
          <p:cNvPicPr>
            <a:picLocks noChangeAspect="1"/>
          </p:cNvPicPr>
          <p:nvPr/>
        </p:nvPicPr>
        <p:blipFill>
          <a:blip r:embed="rId4"/>
          <a:stretch>
            <a:fillRect/>
          </a:stretch>
        </p:blipFill>
        <p:spPr>
          <a:xfrm>
            <a:off x="1353146" y="8065914"/>
            <a:ext cx="6167005" cy="3538809"/>
          </a:xfrm>
          <a:prstGeom prst="rect">
            <a:avLst/>
          </a:prstGeom>
        </p:spPr>
      </p:pic>
    </p:spTree>
    <p:extLst>
      <p:ext uri="{BB962C8B-B14F-4D97-AF65-F5344CB8AC3E}">
        <p14:creationId xmlns:p14="http://schemas.microsoft.com/office/powerpoint/2010/main" val="927517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9AD2BD-F6B8-34F3-82AD-630FFD8D7B16}"/>
              </a:ext>
            </a:extLst>
          </p:cNvPr>
          <p:cNvSpPr txBox="1"/>
          <p:nvPr/>
        </p:nvSpPr>
        <p:spPr>
          <a:xfrm>
            <a:off x="0" y="0"/>
            <a:ext cx="2922814" cy="461665"/>
          </a:xfrm>
          <a:prstGeom prst="rect">
            <a:avLst/>
          </a:prstGeom>
          <a:noFill/>
        </p:spPr>
        <p:txBody>
          <a:bodyPr wrap="square" rtlCol="0">
            <a:spAutoFit/>
          </a:bodyPr>
          <a:lstStyle/>
          <a:p>
            <a:r>
              <a:rPr lang="en-US" sz="2400" dirty="0"/>
              <a:t>Transport Properties</a:t>
            </a:r>
          </a:p>
        </p:txBody>
      </p:sp>
      <p:sp>
        <p:nvSpPr>
          <p:cNvPr id="3" name="TextBox 2">
            <a:extLst>
              <a:ext uri="{FF2B5EF4-FFF2-40B4-BE49-F238E27FC236}">
                <a16:creationId xmlns:a16="http://schemas.microsoft.com/office/drawing/2014/main" id="{2394178A-5F1D-A74D-4C81-3911209AEABA}"/>
              </a:ext>
            </a:extLst>
          </p:cNvPr>
          <p:cNvSpPr txBox="1"/>
          <p:nvPr/>
        </p:nvSpPr>
        <p:spPr>
          <a:xfrm>
            <a:off x="0" y="461665"/>
            <a:ext cx="3322576" cy="369332"/>
          </a:xfrm>
          <a:prstGeom prst="rect">
            <a:avLst/>
          </a:prstGeom>
          <a:noFill/>
        </p:spPr>
        <p:txBody>
          <a:bodyPr wrap="none" rtlCol="0">
            <a:spAutoFit/>
          </a:bodyPr>
          <a:lstStyle/>
          <a:p>
            <a:pPr marL="285750" indent="-285750">
              <a:buFont typeface="Arial" panose="020B0604020202020204" pitchFamily="34" charset="0"/>
              <a:buChar char="•"/>
            </a:pPr>
            <a:r>
              <a:rPr lang="en-US" dirty="0"/>
              <a:t>Viscosity – resistance to flow</a:t>
            </a:r>
          </a:p>
        </p:txBody>
      </p:sp>
      <p:sp>
        <p:nvSpPr>
          <p:cNvPr id="4" name="TextBox 3">
            <a:extLst>
              <a:ext uri="{FF2B5EF4-FFF2-40B4-BE49-F238E27FC236}">
                <a16:creationId xmlns:a16="http://schemas.microsoft.com/office/drawing/2014/main" id="{19AC0E3D-AD0F-1EE2-F780-6CF5FBE6B970}"/>
              </a:ext>
            </a:extLst>
          </p:cNvPr>
          <p:cNvSpPr txBox="1"/>
          <p:nvPr/>
        </p:nvSpPr>
        <p:spPr>
          <a:xfrm>
            <a:off x="0" y="830997"/>
            <a:ext cx="2867003" cy="400110"/>
          </a:xfrm>
          <a:prstGeom prst="rect">
            <a:avLst/>
          </a:prstGeom>
          <a:noFill/>
        </p:spPr>
        <p:txBody>
          <a:bodyPr wrap="none" rtlCol="0">
            <a:spAutoFit/>
          </a:bodyPr>
          <a:lstStyle/>
          <a:p>
            <a:r>
              <a:rPr lang="en-US" sz="2000" dirty="0"/>
              <a:t>Couette Flow (drag flow)</a:t>
            </a:r>
          </a:p>
        </p:txBody>
      </p:sp>
      <p:pic>
        <p:nvPicPr>
          <p:cNvPr id="6" name="Picture 5">
            <a:extLst>
              <a:ext uri="{FF2B5EF4-FFF2-40B4-BE49-F238E27FC236}">
                <a16:creationId xmlns:a16="http://schemas.microsoft.com/office/drawing/2014/main" id="{0C0C7498-5B94-309D-7545-D213142D1B37}"/>
              </a:ext>
            </a:extLst>
          </p:cNvPr>
          <p:cNvPicPr>
            <a:picLocks noChangeAspect="1"/>
          </p:cNvPicPr>
          <p:nvPr/>
        </p:nvPicPr>
        <p:blipFill>
          <a:blip r:embed="rId2"/>
          <a:stretch>
            <a:fillRect/>
          </a:stretch>
        </p:blipFill>
        <p:spPr>
          <a:xfrm>
            <a:off x="4557471" y="646331"/>
            <a:ext cx="3458058" cy="1533739"/>
          </a:xfrm>
          <a:prstGeom prst="rect">
            <a:avLst/>
          </a:prstGeom>
        </p:spPr>
      </p:pic>
      <p:sp>
        <p:nvSpPr>
          <p:cNvPr id="7" name="TextBox 6">
            <a:extLst>
              <a:ext uri="{FF2B5EF4-FFF2-40B4-BE49-F238E27FC236}">
                <a16:creationId xmlns:a16="http://schemas.microsoft.com/office/drawing/2014/main" id="{9F5764D4-144D-BF02-7170-2A633169F10F}"/>
              </a:ext>
            </a:extLst>
          </p:cNvPr>
          <p:cNvSpPr txBox="1"/>
          <p:nvPr/>
        </p:nvSpPr>
        <p:spPr>
          <a:xfrm>
            <a:off x="0" y="1228533"/>
            <a:ext cx="4557471" cy="923330"/>
          </a:xfrm>
          <a:prstGeom prst="rect">
            <a:avLst/>
          </a:prstGeom>
          <a:noFill/>
        </p:spPr>
        <p:txBody>
          <a:bodyPr wrap="square" rtlCol="0">
            <a:spAutoFit/>
          </a:bodyPr>
          <a:lstStyle/>
          <a:p>
            <a:pPr marL="285750" indent="-285750">
              <a:buFont typeface="Arial" panose="020B0604020202020204" pitchFamily="34" charset="0"/>
              <a:buChar char="•"/>
            </a:pPr>
            <a:r>
              <a:rPr lang="en-US" dirty="0"/>
              <a:t>Liquid between and stationary and moving plate in which flow is being caused by the moving plate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0A2D02D-4843-E151-7B7C-DDF26CA58C5C}"/>
                  </a:ext>
                </a:extLst>
              </p:cNvPr>
              <p:cNvSpPr txBox="1"/>
              <p:nvPr/>
            </p:nvSpPr>
            <p:spPr>
              <a:xfrm>
                <a:off x="0" y="2037560"/>
                <a:ext cx="8686800" cy="10307052"/>
              </a:xfrm>
              <a:prstGeom prst="rect">
                <a:avLst/>
              </a:prstGeom>
              <a:noFill/>
            </p:spPr>
            <p:txBody>
              <a:bodyPr wrap="square" rtlCol="0">
                <a:spAutoFit/>
              </a:bodyPr>
              <a:lstStyle/>
              <a:p>
                <a:pPr marL="285750" indent="-285750">
                  <a:buFont typeface="Arial" panose="020B0604020202020204" pitchFamily="34" charset="0"/>
                  <a:buChar char="•"/>
                </a:pPr>
                <a:r>
                  <a:rPr lang="en-US" dirty="0"/>
                  <a:t>Assumptions</a:t>
                </a:r>
              </a:p>
              <a:p>
                <a:pPr marL="742950" lvl="1" indent="-285750">
                  <a:buFont typeface="Arial" panose="020B0604020202020204" pitchFamily="34" charset="0"/>
                  <a:buChar char="•"/>
                </a:pPr>
                <a:r>
                  <a:rPr lang="en-US" dirty="0"/>
                  <a:t>No slip at the boundaries</a:t>
                </a:r>
              </a:p>
              <a:p>
                <a:pPr marL="742950" lvl="1" indent="-285750">
                  <a:buFont typeface="Arial" panose="020B0604020202020204" pitchFamily="34" charset="0"/>
                  <a:buChar char="•"/>
                </a:pPr>
                <a:r>
                  <a:rPr lang="en-US" dirty="0"/>
                  <a:t>The fluid is moving at the same speed as the moving plate at the boundary</a:t>
                </a:r>
              </a:p>
              <a:p>
                <a:pPr marL="285750" indent="-285750">
                  <a:buFont typeface="Arial" panose="020B0604020202020204" pitchFamily="34" charset="0"/>
                  <a:buChar char="•"/>
                </a:pPr>
                <a:r>
                  <a:rPr lang="en-US" dirty="0"/>
                  <a:t>Observations</a:t>
                </a:r>
              </a:p>
              <a:p>
                <a:pPr marL="742950" lvl="1" indent="-285750">
                  <a:buFont typeface="Arial" panose="020B0604020202020204" pitchFamily="34" charset="0"/>
                  <a:buChar char="•"/>
                </a:pPr>
                <a:r>
                  <a:rPr lang="en-US" dirty="0"/>
                  <a:t>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oMath>
                </a14:m>
                <a:r>
                  <a:rPr lang="en-US" dirty="0"/>
                  <a:t>) changes from 0 at the stationary plate to the velocity of the top plate (</a:t>
                </a:r>
                <a14:m>
                  <m:oMath xmlns:m="http://schemas.openxmlformats.org/officeDocument/2006/math">
                    <m:r>
                      <a:rPr lang="en-US" b="0" i="1" smtClean="0">
                        <a:latin typeface="Cambria Math" panose="02040503050406030204" pitchFamily="18" charset="0"/>
                      </a:rPr>
                      <m:t>𝑉</m:t>
                    </m:r>
                  </m:oMath>
                </a14:m>
                <a:r>
                  <a:rPr lang="en-US" dirty="0"/>
                  <a:t>) at the top</a:t>
                </a:r>
              </a:p>
              <a:p>
                <a:pPr marL="742950" lvl="1" indent="-285750">
                  <a:buFont typeface="Arial" panose="020B0604020202020204" pitchFamily="34" charset="0"/>
                  <a:buChar char="•"/>
                </a:pPr>
                <a:r>
                  <a:rPr lang="en-US" dirty="0"/>
                  <a:t>The height (</a:t>
                </a:r>
                <a14:m>
                  <m:oMath xmlns:m="http://schemas.openxmlformats.org/officeDocument/2006/math">
                    <m:r>
                      <a:rPr lang="en-US" b="0" i="1" smtClean="0">
                        <a:latin typeface="Cambria Math" panose="02040503050406030204" pitchFamily="18" charset="0"/>
                      </a:rPr>
                      <m:t>𝐻</m:t>
                    </m:r>
                  </m:oMath>
                </a14:m>
                <a:r>
                  <a:rPr lang="en-US" dirty="0"/>
                  <a:t>) is small, and this makes 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oMath>
                </a14:m>
                <a:r>
                  <a:rPr lang="en-US" dirty="0"/>
                  <a:t>) vary linearly in the y direction</a:t>
                </a:r>
              </a:p>
              <a:p>
                <a:pPr marL="1200150" lvl="2" indent="-285750">
                  <a:buFont typeface="Arial" panose="020B0604020202020204" pitchFamily="34" charset="0"/>
                  <a:buChar char="•"/>
                </a:pPr>
                <a:r>
                  <a:rPr lang="en-US" dirty="0"/>
                  <a:t>This is the case for most fluids</a:t>
                </a:r>
              </a:p>
              <a:p>
                <a:pPr marL="742950" lvl="1" indent="-285750">
                  <a:buFont typeface="Arial" panose="020B0604020202020204" pitchFamily="34" charset="0"/>
                  <a:buChar char="•"/>
                </a:pPr>
                <a:r>
                  <a:rPr lang="en-US" dirty="0"/>
                  <a:t>Example of laminar flow</a:t>
                </a:r>
              </a:p>
              <a:p>
                <a:pPr marL="1200150" lvl="2" indent="-285750">
                  <a:buFont typeface="Arial" panose="020B0604020202020204" pitchFamily="34" charset="0"/>
                  <a:buChar char="•"/>
                </a:pPr>
                <a:r>
                  <a:rPr lang="en-US" dirty="0"/>
                  <a:t>Horizontal streamlines (lines depicting fluid movement where the velocity is constant along the line)</a:t>
                </a:r>
              </a:p>
              <a:p>
                <a:pPr marL="742950" lvl="1" indent="-285750">
                  <a:buFont typeface="Arial" panose="020B0604020202020204" pitchFamily="34" charset="0"/>
                  <a:buChar char="•"/>
                </a:pPr>
                <a:r>
                  <a:rPr lang="en-US" dirty="0"/>
                  <a:t>Motion of one layer of fluid “pulls” the others along with it due to molecular friction</a:t>
                </a:r>
              </a:p>
              <a:p>
                <a:pPr marL="1200150" lvl="2" indent="-285750">
                  <a:buFont typeface="Arial" panose="020B0604020202020204" pitchFamily="34" charset="0"/>
                  <a:buChar char="•"/>
                </a:pPr>
                <a:r>
                  <a:rPr lang="en-US" dirty="0"/>
                  <a:t>Local shear stress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oMath>
                </a14:m>
                <a:r>
                  <a:rPr lang="en-US" dirty="0"/>
                  <a:t>) is linearly related with the velocity gradient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𝑑𝑦</m:t>
                        </m:r>
                      </m:den>
                    </m:f>
                  </m:oMath>
                </a14:m>
                <a:r>
                  <a:rPr lang="en-US" dirty="0"/>
                  <a:t>)</a:t>
                </a:r>
              </a:p>
              <a:p>
                <a:pPr marL="1657350" lvl="3" indent="-285750">
                  <a:buFont typeface="Arial" panose="020B0604020202020204" pitchFamily="34" charset="0"/>
                  <a:buChar char="•"/>
                </a:pPr>
                <a:r>
                  <a:rPr lang="en-US" dirty="0"/>
                  <a:t>Shear stress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solidFill>
                              <a:schemeClr val="accent1"/>
                            </a:solidFill>
                            <a:latin typeface="Cambria Math" panose="02040503050406030204" pitchFamily="18" charset="0"/>
                          </a:rPr>
                          <m:t>𝑦</m:t>
                        </m:r>
                        <m:r>
                          <a:rPr lang="en-US" b="0" i="1" smtClean="0">
                            <a:solidFill>
                              <a:schemeClr val="accent2"/>
                            </a:solidFill>
                            <a:latin typeface="Cambria Math" panose="02040503050406030204" pitchFamily="18" charset="0"/>
                          </a:rPr>
                          <m:t>𝑥</m:t>
                        </m:r>
                      </m:sub>
                    </m:sSub>
                  </m:oMath>
                </a14:m>
                <a:r>
                  <a:rPr lang="en-US" dirty="0"/>
                  <a:t> is from the surface in the </a:t>
                </a:r>
                <a:r>
                  <a:rPr lang="en-US" dirty="0">
                    <a:solidFill>
                      <a:schemeClr val="accent1"/>
                    </a:solidFill>
                  </a:rPr>
                  <a:t>y direction </a:t>
                </a:r>
                <a:r>
                  <a:rPr lang="en-US" dirty="0"/>
                  <a:t>due to flow in the </a:t>
                </a:r>
                <a:r>
                  <a:rPr lang="en-US" dirty="0">
                    <a:solidFill>
                      <a:schemeClr val="accent2"/>
                    </a:solidFill>
                  </a:rPr>
                  <a:t>x direction</a:t>
                </a:r>
              </a:p>
              <a:p>
                <a:pPr marL="1657350" lvl="3"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𝑖𝑗</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𝐴𝑟𝑒𝑎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𝑡h𝑎𝑡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𝑠𝑡𝑟𝑒𝑠𝑠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𝑎𝑐𝑡𝑖𝑛𝑔</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𝑜𝑣𝑒𝑟</m:t>
                    </m:r>
                    <m:r>
                      <a:rPr lang="en-US" b="0" i="1" smtClean="0">
                        <a:latin typeface="Cambria Math" panose="02040503050406030204" pitchFamily="18" charset="0"/>
                        <a:ea typeface="Cambria Math" panose="02040503050406030204" pitchFamily="18" charset="0"/>
                      </a:rPr>
                      <m:t>]</m:t>
                    </m:r>
                  </m:oMath>
                </a14:m>
                <a:endParaRPr lang="en-US" dirty="0"/>
              </a:p>
              <a:p>
                <a:pPr marL="1657350" lvl="3" indent="-285750">
                  <a:buFont typeface="Arial" panose="020B0604020202020204" pitchFamily="34" charset="0"/>
                  <a:buChar char="•"/>
                </a:pPr>
                <a:r>
                  <a:rPr lang="en-US" dirty="0"/>
                  <a:t>Newton’s law of viscosity (1687):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a14:m>
                <a:endParaRPr lang="en-US" dirty="0"/>
              </a:p>
              <a:p>
                <a:pPr marL="2114550" lvl="4" indent="-285750">
                  <a:buFont typeface="Arial" panose="020B0604020202020204" pitchFamily="34" charset="0"/>
                  <a:buChar char="•"/>
                </a:pPr>
                <a:r>
                  <a:rPr lang="en-US" dirty="0"/>
                  <a:t>For Newtonian fluids, viscosity is represented as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a:p>
                <a:pPr marL="2114550" lvl="4" indent="-285750">
                  <a:buFont typeface="Arial" panose="020B0604020202020204" pitchFamily="34" charset="0"/>
                  <a:buChar char="•"/>
                </a:pPr>
                <a:r>
                  <a:rPr lang="en-US" dirty="0"/>
                  <a:t>Non-Newtonian fluids have a viscosity which is a function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𝑑𝑦</m:t>
                        </m:r>
                      </m:den>
                    </m:f>
                  </m:oMath>
                </a14:m>
                <a:endParaRPr lang="en-US" dirty="0"/>
              </a:p>
              <a:p>
                <a:pPr marL="1200150" lvl="2" indent="-285750">
                  <a:buFont typeface="Arial" panose="020B0604020202020204" pitchFamily="34" charset="0"/>
                  <a:buChar char="•"/>
                </a:pPr>
                <a:r>
                  <a:rPr lang="en-US" dirty="0"/>
                  <a:t>Like moving a deck of cards between a table and one of your hands</a:t>
                </a:r>
              </a:p>
              <a:p>
                <a:pPr marL="285750" indent="-285750">
                  <a:buFont typeface="Arial" panose="020B0604020202020204" pitchFamily="34" charset="0"/>
                  <a:buChar char="•"/>
                </a:pPr>
                <a:r>
                  <a:rPr lang="en-US" dirty="0"/>
                  <a:t>Viscosity</a:t>
                </a:r>
              </a:p>
              <a:p>
                <a:pPr marL="742950" lvl="1" indent="-285750">
                  <a:buFont typeface="Arial" panose="020B0604020202020204" pitchFamily="34" charset="0"/>
                  <a:buChar char="•"/>
                </a:pPr>
                <a:r>
                  <a:rPr lang="en-US" dirty="0"/>
                  <a:t>A quantity expressing the magnitude of internal friction in a fluid resisting flow, in which parallel fluid layers move relative to each other, interact, and transfer momentum between them</a:t>
                </a:r>
              </a:p>
              <a:p>
                <a:pPr marL="742950" lvl="1" indent="-285750">
                  <a:buFont typeface="Arial" panose="020B0604020202020204" pitchFamily="34" charset="0"/>
                  <a:buChar char="•"/>
                </a:pPr>
                <a:r>
                  <a:rPr lang="en-US" dirty="0"/>
                  <a:t>How does this happen in different types of matter?</a:t>
                </a:r>
              </a:p>
              <a:p>
                <a:pPr marL="1200150" lvl="2" indent="-285750">
                  <a:buFont typeface="Arial" panose="020B0604020202020204" pitchFamily="34" charset="0"/>
                  <a:buChar char="•"/>
                </a:pPr>
                <a:r>
                  <a:rPr lang="en-US" dirty="0"/>
                  <a:t>In liquids, this occurs because of the constant breaking and reforming of interactions between molecules</a:t>
                </a:r>
              </a:p>
              <a:p>
                <a:pPr marL="1657350" lvl="3" indent="-285750">
                  <a:buFont typeface="Arial" panose="020B0604020202020204" pitchFamily="34" charset="0"/>
                  <a:buChar char="•"/>
                </a:pPr>
                <a:r>
                  <a:rPr lang="en-US" dirty="0"/>
                  <a:t>As temperature goes up, the interactions get weaker, and viscosity goes down</a:t>
                </a:r>
              </a:p>
              <a:p>
                <a:pPr marL="1200150" lvl="2" indent="-285750">
                  <a:buFont typeface="Arial" panose="020B0604020202020204" pitchFamily="34" charset="0"/>
                  <a:buChar char="•"/>
                </a:pPr>
                <a:r>
                  <a:rPr lang="en-US" dirty="0"/>
                  <a:t>In gases, this occurs because of the random motion of molecules causing collisions</a:t>
                </a:r>
              </a:p>
              <a:p>
                <a:pPr marL="1657350" lvl="3" indent="-285750">
                  <a:buFont typeface="Arial" panose="020B0604020202020204" pitchFamily="34" charset="0"/>
                  <a:buChar char="•"/>
                </a:pPr>
                <a:r>
                  <a:rPr lang="en-US" dirty="0"/>
                  <a:t>As temperature goes up, more collisions happen, and viscosity goes up</a:t>
                </a:r>
              </a:p>
            </p:txBody>
          </p:sp>
        </mc:Choice>
        <mc:Fallback xmlns="">
          <p:sp>
            <p:nvSpPr>
              <p:cNvPr id="8" name="TextBox 7">
                <a:extLst>
                  <a:ext uri="{FF2B5EF4-FFF2-40B4-BE49-F238E27FC236}">
                    <a16:creationId xmlns:a16="http://schemas.microsoft.com/office/drawing/2014/main" id="{D0A2D02D-4843-E151-7B7C-DDF26CA58C5C}"/>
                  </a:ext>
                </a:extLst>
              </p:cNvPr>
              <p:cNvSpPr txBox="1">
                <a:spLocks noRot="1" noChangeAspect="1" noMove="1" noResize="1" noEditPoints="1" noAdjustHandles="1" noChangeArrowheads="1" noChangeShapeType="1" noTextEdit="1"/>
              </p:cNvSpPr>
              <p:nvPr/>
            </p:nvSpPr>
            <p:spPr>
              <a:xfrm>
                <a:off x="0" y="2037560"/>
                <a:ext cx="8686800" cy="10307052"/>
              </a:xfrm>
              <a:prstGeom prst="rect">
                <a:avLst/>
              </a:prstGeom>
              <a:blipFill>
                <a:blip r:embed="rId3"/>
                <a:stretch>
                  <a:fillRect l="-421" t="-237"/>
                </a:stretch>
              </a:blipFill>
            </p:spPr>
            <p:txBody>
              <a:bodyPr/>
              <a:lstStyle/>
              <a:p>
                <a:r>
                  <a:rPr lang="en-US">
                    <a:noFill/>
                  </a:rPr>
                  <a:t> </a:t>
                </a:r>
              </a:p>
            </p:txBody>
          </p:sp>
        </mc:Fallback>
      </mc:AlternateContent>
    </p:spTree>
    <p:extLst>
      <p:ext uri="{BB962C8B-B14F-4D97-AF65-F5344CB8AC3E}">
        <p14:creationId xmlns:p14="http://schemas.microsoft.com/office/powerpoint/2010/main" val="21340726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3961AA-C72A-1FA3-4EB8-F12207B0D215}"/>
              </a:ext>
            </a:extLst>
          </p:cNvPr>
          <p:cNvPicPr>
            <a:picLocks noChangeAspect="1"/>
          </p:cNvPicPr>
          <p:nvPr/>
        </p:nvPicPr>
        <p:blipFill>
          <a:blip r:embed="rId2"/>
          <a:stretch>
            <a:fillRect/>
          </a:stretch>
        </p:blipFill>
        <p:spPr>
          <a:xfrm>
            <a:off x="395398" y="820193"/>
            <a:ext cx="4082009" cy="1144954"/>
          </a:xfrm>
          <a:prstGeom prst="rect">
            <a:avLst/>
          </a:prstGeom>
        </p:spPr>
      </p:pic>
      <p:pic>
        <p:nvPicPr>
          <p:cNvPr id="5" name="Picture 4">
            <a:extLst>
              <a:ext uri="{FF2B5EF4-FFF2-40B4-BE49-F238E27FC236}">
                <a16:creationId xmlns:a16="http://schemas.microsoft.com/office/drawing/2014/main" id="{F85D9D67-069D-1695-08C6-ADFA1B2929DB}"/>
              </a:ext>
            </a:extLst>
          </p:cNvPr>
          <p:cNvPicPr>
            <a:picLocks noChangeAspect="1"/>
          </p:cNvPicPr>
          <p:nvPr/>
        </p:nvPicPr>
        <p:blipFill>
          <a:blip r:embed="rId3"/>
          <a:stretch>
            <a:fillRect/>
          </a:stretch>
        </p:blipFill>
        <p:spPr>
          <a:xfrm>
            <a:off x="0" y="2605859"/>
            <a:ext cx="4153320" cy="2096375"/>
          </a:xfrm>
          <a:prstGeom prst="rect">
            <a:avLst/>
          </a:prstGeom>
        </p:spPr>
      </p:pic>
      <p:pic>
        <p:nvPicPr>
          <p:cNvPr id="7" name="Picture 6">
            <a:extLst>
              <a:ext uri="{FF2B5EF4-FFF2-40B4-BE49-F238E27FC236}">
                <a16:creationId xmlns:a16="http://schemas.microsoft.com/office/drawing/2014/main" id="{343D3313-E7F3-ED62-3D5C-4A3970475CAE}"/>
              </a:ext>
            </a:extLst>
          </p:cNvPr>
          <p:cNvPicPr>
            <a:picLocks noChangeAspect="1"/>
          </p:cNvPicPr>
          <p:nvPr/>
        </p:nvPicPr>
        <p:blipFill>
          <a:blip r:embed="rId4"/>
          <a:stretch>
            <a:fillRect/>
          </a:stretch>
        </p:blipFill>
        <p:spPr>
          <a:xfrm>
            <a:off x="0" y="5675586"/>
            <a:ext cx="3299060" cy="2472268"/>
          </a:xfrm>
          <a:prstGeom prst="rect">
            <a:avLst/>
          </a:prstGeom>
        </p:spPr>
      </p:pic>
      <p:pic>
        <p:nvPicPr>
          <p:cNvPr id="9" name="Picture 8">
            <a:extLst>
              <a:ext uri="{FF2B5EF4-FFF2-40B4-BE49-F238E27FC236}">
                <a16:creationId xmlns:a16="http://schemas.microsoft.com/office/drawing/2014/main" id="{7580D749-AE61-EDE1-B818-70B0A30B1A82}"/>
              </a:ext>
            </a:extLst>
          </p:cNvPr>
          <p:cNvPicPr>
            <a:picLocks noChangeAspect="1"/>
          </p:cNvPicPr>
          <p:nvPr/>
        </p:nvPicPr>
        <p:blipFill>
          <a:blip r:embed="rId5"/>
          <a:stretch>
            <a:fillRect/>
          </a:stretch>
        </p:blipFill>
        <p:spPr>
          <a:xfrm>
            <a:off x="3601893" y="4966138"/>
            <a:ext cx="4537221" cy="6710360"/>
          </a:xfrm>
          <a:prstGeom prst="rect">
            <a:avLst/>
          </a:prstGeom>
        </p:spPr>
      </p:pic>
    </p:spTree>
    <p:extLst>
      <p:ext uri="{BB962C8B-B14F-4D97-AF65-F5344CB8AC3E}">
        <p14:creationId xmlns:p14="http://schemas.microsoft.com/office/powerpoint/2010/main" val="6105556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4507A7-8C06-10BE-DA33-466AAA3E7BB4}"/>
              </a:ext>
            </a:extLst>
          </p:cNvPr>
          <p:cNvPicPr>
            <a:picLocks noChangeAspect="1"/>
          </p:cNvPicPr>
          <p:nvPr/>
        </p:nvPicPr>
        <p:blipFill>
          <a:blip r:embed="rId2"/>
          <a:stretch>
            <a:fillRect/>
          </a:stretch>
        </p:blipFill>
        <p:spPr>
          <a:xfrm>
            <a:off x="0" y="0"/>
            <a:ext cx="8686800" cy="2886745"/>
          </a:xfrm>
          <a:prstGeom prst="rect">
            <a:avLst/>
          </a:prstGeom>
        </p:spPr>
      </p:pic>
      <p:pic>
        <p:nvPicPr>
          <p:cNvPr id="5" name="Picture 4">
            <a:extLst>
              <a:ext uri="{FF2B5EF4-FFF2-40B4-BE49-F238E27FC236}">
                <a16:creationId xmlns:a16="http://schemas.microsoft.com/office/drawing/2014/main" id="{41153C61-576A-5B39-8EC0-0D5C2A8B01A7}"/>
              </a:ext>
            </a:extLst>
          </p:cNvPr>
          <p:cNvPicPr>
            <a:picLocks noChangeAspect="1"/>
          </p:cNvPicPr>
          <p:nvPr/>
        </p:nvPicPr>
        <p:blipFill>
          <a:blip r:embed="rId3"/>
          <a:stretch>
            <a:fillRect/>
          </a:stretch>
        </p:blipFill>
        <p:spPr>
          <a:xfrm>
            <a:off x="0" y="2862547"/>
            <a:ext cx="8686800" cy="3629113"/>
          </a:xfrm>
          <a:prstGeom prst="rect">
            <a:avLst/>
          </a:prstGeom>
        </p:spPr>
      </p:pic>
      <p:pic>
        <p:nvPicPr>
          <p:cNvPr id="7" name="Picture 6">
            <a:extLst>
              <a:ext uri="{FF2B5EF4-FFF2-40B4-BE49-F238E27FC236}">
                <a16:creationId xmlns:a16="http://schemas.microsoft.com/office/drawing/2014/main" id="{74318E3B-BFBB-433A-0660-5EB74A7B4AFF}"/>
              </a:ext>
            </a:extLst>
          </p:cNvPr>
          <p:cNvPicPr>
            <a:picLocks noChangeAspect="1"/>
          </p:cNvPicPr>
          <p:nvPr/>
        </p:nvPicPr>
        <p:blipFill>
          <a:blip r:embed="rId4"/>
          <a:stretch>
            <a:fillRect/>
          </a:stretch>
        </p:blipFill>
        <p:spPr>
          <a:xfrm>
            <a:off x="0" y="6494868"/>
            <a:ext cx="8686800" cy="3017520"/>
          </a:xfrm>
          <a:prstGeom prst="rect">
            <a:avLst/>
          </a:prstGeom>
        </p:spPr>
      </p:pic>
      <p:pic>
        <p:nvPicPr>
          <p:cNvPr id="2" name="Picture 1">
            <a:extLst>
              <a:ext uri="{FF2B5EF4-FFF2-40B4-BE49-F238E27FC236}">
                <a16:creationId xmlns:a16="http://schemas.microsoft.com/office/drawing/2014/main" id="{5CC1B03D-709A-5376-0BD3-A4774257661F}"/>
              </a:ext>
            </a:extLst>
          </p:cNvPr>
          <p:cNvPicPr>
            <a:picLocks noChangeAspect="1"/>
          </p:cNvPicPr>
          <p:nvPr/>
        </p:nvPicPr>
        <p:blipFill>
          <a:blip r:embed="rId5"/>
          <a:stretch>
            <a:fillRect/>
          </a:stretch>
        </p:blipFill>
        <p:spPr>
          <a:xfrm>
            <a:off x="166254" y="9595740"/>
            <a:ext cx="3816979" cy="2596260"/>
          </a:xfrm>
          <a:prstGeom prst="rect">
            <a:avLst/>
          </a:prstGeom>
        </p:spPr>
      </p:pic>
    </p:spTree>
    <p:extLst>
      <p:ext uri="{BB962C8B-B14F-4D97-AF65-F5344CB8AC3E}">
        <p14:creationId xmlns:p14="http://schemas.microsoft.com/office/powerpoint/2010/main" val="5342848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D04207-672B-B622-D58F-CD9794DB56BC}"/>
              </a:ext>
            </a:extLst>
          </p:cNvPr>
          <p:cNvPicPr>
            <a:picLocks noChangeAspect="1"/>
          </p:cNvPicPr>
          <p:nvPr/>
        </p:nvPicPr>
        <p:blipFill>
          <a:blip r:embed="rId2"/>
          <a:stretch>
            <a:fillRect/>
          </a:stretch>
        </p:blipFill>
        <p:spPr>
          <a:xfrm>
            <a:off x="0" y="0"/>
            <a:ext cx="8686800" cy="3200887"/>
          </a:xfrm>
          <a:prstGeom prst="rect">
            <a:avLst/>
          </a:prstGeom>
        </p:spPr>
      </p:pic>
      <p:pic>
        <p:nvPicPr>
          <p:cNvPr id="5" name="Picture 4">
            <a:extLst>
              <a:ext uri="{FF2B5EF4-FFF2-40B4-BE49-F238E27FC236}">
                <a16:creationId xmlns:a16="http://schemas.microsoft.com/office/drawing/2014/main" id="{BCCC2E51-7362-7C64-59E5-3D8120431965}"/>
              </a:ext>
            </a:extLst>
          </p:cNvPr>
          <p:cNvPicPr>
            <a:picLocks noChangeAspect="1"/>
          </p:cNvPicPr>
          <p:nvPr/>
        </p:nvPicPr>
        <p:blipFill>
          <a:blip r:embed="rId3"/>
          <a:stretch>
            <a:fillRect/>
          </a:stretch>
        </p:blipFill>
        <p:spPr>
          <a:xfrm>
            <a:off x="0" y="3202629"/>
            <a:ext cx="8686800" cy="1571897"/>
          </a:xfrm>
          <a:prstGeom prst="rect">
            <a:avLst/>
          </a:prstGeom>
        </p:spPr>
      </p:pic>
      <p:pic>
        <p:nvPicPr>
          <p:cNvPr id="7" name="Picture 6">
            <a:extLst>
              <a:ext uri="{FF2B5EF4-FFF2-40B4-BE49-F238E27FC236}">
                <a16:creationId xmlns:a16="http://schemas.microsoft.com/office/drawing/2014/main" id="{3838BF4C-4646-7545-31B7-1E0F7D3A4148}"/>
              </a:ext>
            </a:extLst>
          </p:cNvPr>
          <p:cNvPicPr>
            <a:picLocks noChangeAspect="1"/>
          </p:cNvPicPr>
          <p:nvPr/>
        </p:nvPicPr>
        <p:blipFill>
          <a:blip r:embed="rId4"/>
          <a:stretch>
            <a:fillRect/>
          </a:stretch>
        </p:blipFill>
        <p:spPr>
          <a:xfrm>
            <a:off x="0" y="4770871"/>
            <a:ext cx="8686800" cy="4902711"/>
          </a:xfrm>
          <a:prstGeom prst="rect">
            <a:avLst/>
          </a:prstGeom>
        </p:spPr>
      </p:pic>
      <p:pic>
        <p:nvPicPr>
          <p:cNvPr id="9" name="Picture 8">
            <a:extLst>
              <a:ext uri="{FF2B5EF4-FFF2-40B4-BE49-F238E27FC236}">
                <a16:creationId xmlns:a16="http://schemas.microsoft.com/office/drawing/2014/main" id="{F414804A-4782-01CE-3CA5-5570C4AE3F89}"/>
              </a:ext>
            </a:extLst>
          </p:cNvPr>
          <p:cNvPicPr>
            <a:picLocks noChangeAspect="1"/>
          </p:cNvPicPr>
          <p:nvPr/>
        </p:nvPicPr>
        <p:blipFill>
          <a:blip r:embed="rId5"/>
          <a:stretch>
            <a:fillRect/>
          </a:stretch>
        </p:blipFill>
        <p:spPr>
          <a:xfrm>
            <a:off x="0" y="9709270"/>
            <a:ext cx="8686800" cy="2337675"/>
          </a:xfrm>
          <a:prstGeom prst="rect">
            <a:avLst/>
          </a:prstGeom>
        </p:spPr>
      </p:pic>
    </p:spTree>
    <p:extLst>
      <p:ext uri="{BB962C8B-B14F-4D97-AF65-F5344CB8AC3E}">
        <p14:creationId xmlns:p14="http://schemas.microsoft.com/office/powerpoint/2010/main" val="269159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78A61E-3EB9-A93D-9D2D-FDB3AE8836D5}"/>
              </a:ext>
            </a:extLst>
          </p:cNvPr>
          <p:cNvPicPr>
            <a:picLocks noChangeAspect="1"/>
          </p:cNvPicPr>
          <p:nvPr/>
        </p:nvPicPr>
        <p:blipFill>
          <a:blip r:embed="rId2"/>
          <a:stretch>
            <a:fillRect/>
          </a:stretch>
        </p:blipFill>
        <p:spPr>
          <a:xfrm>
            <a:off x="0" y="0"/>
            <a:ext cx="8686800" cy="6407412"/>
          </a:xfrm>
          <a:prstGeom prst="rect">
            <a:avLst/>
          </a:prstGeom>
        </p:spPr>
      </p:pic>
      <p:pic>
        <p:nvPicPr>
          <p:cNvPr id="5" name="Picture 4">
            <a:extLst>
              <a:ext uri="{FF2B5EF4-FFF2-40B4-BE49-F238E27FC236}">
                <a16:creationId xmlns:a16="http://schemas.microsoft.com/office/drawing/2014/main" id="{6E69747A-4F98-C81F-2C93-FD50F67E945C}"/>
              </a:ext>
            </a:extLst>
          </p:cNvPr>
          <p:cNvPicPr>
            <a:picLocks noChangeAspect="1"/>
          </p:cNvPicPr>
          <p:nvPr/>
        </p:nvPicPr>
        <p:blipFill>
          <a:blip r:embed="rId3"/>
          <a:stretch>
            <a:fillRect/>
          </a:stretch>
        </p:blipFill>
        <p:spPr>
          <a:xfrm>
            <a:off x="0" y="6096950"/>
            <a:ext cx="8686800" cy="2993548"/>
          </a:xfrm>
          <a:prstGeom prst="rect">
            <a:avLst/>
          </a:prstGeom>
        </p:spPr>
      </p:pic>
    </p:spTree>
    <p:extLst>
      <p:ext uri="{BB962C8B-B14F-4D97-AF65-F5344CB8AC3E}">
        <p14:creationId xmlns:p14="http://schemas.microsoft.com/office/powerpoint/2010/main" val="19367756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C9DB68-E132-CB3C-0F51-97A536B522EB}"/>
              </a:ext>
            </a:extLst>
          </p:cNvPr>
          <p:cNvPicPr>
            <a:picLocks noChangeAspect="1"/>
          </p:cNvPicPr>
          <p:nvPr/>
        </p:nvPicPr>
        <p:blipFill>
          <a:blip r:embed="rId2"/>
          <a:stretch>
            <a:fillRect/>
          </a:stretch>
        </p:blipFill>
        <p:spPr>
          <a:xfrm>
            <a:off x="535062" y="791756"/>
            <a:ext cx="2067213" cy="4239217"/>
          </a:xfrm>
          <a:prstGeom prst="rect">
            <a:avLst/>
          </a:prstGeom>
        </p:spPr>
      </p:pic>
      <p:sp>
        <p:nvSpPr>
          <p:cNvPr id="4" name="TextBox 3">
            <a:extLst>
              <a:ext uri="{FF2B5EF4-FFF2-40B4-BE49-F238E27FC236}">
                <a16:creationId xmlns:a16="http://schemas.microsoft.com/office/drawing/2014/main" id="{62E0DC85-340B-A247-31A1-48AD6723647B}"/>
              </a:ext>
            </a:extLst>
          </p:cNvPr>
          <p:cNvSpPr txBox="1"/>
          <p:nvPr/>
        </p:nvSpPr>
        <p:spPr>
          <a:xfrm>
            <a:off x="1521802" y="0"/>
            <a:ext cx="5643212" cy="584775"/>
          </a:xfrm>
          <a:prstGeom prst="rect">
            <a:avLst/>
          </a:prstGeom>
          <a:noFill/>
        </p:spPr>
        <p:txBody>
          <a:bodyPr wrap="none" rtlCol="0">
            <a:spAutoFit/>
          </a:bodyPr>
          <a:lstStyle/>
          <a:p>
            <a:pPr algn="ctr"/>
            <a:r>
              <a:rPr lang="en-US" sz="3200" dirty="0"/>
              <a:t>Flow Measurement and Pumps</a:t>
            </a:r>
          </a:p>
        </p:txBody>
      </p:sp>
      <p:sp>
        <p:nvSpPr>
          <p:cNvPr id="5" name="TextBox 4">
            <a:extLst>
              <a:ext uri="{FF2B5EF4-FFF2-40B4-BE49-F238E27FC236}">
                <a16:creationId xmlns:a16="http://schemas.microsoft.com/office/drawing/2014/main" id="{8D9ECFED-ECB1-FEDD-FE91-EFDB29C9D4BD}"/>
              </a:ext>
            </a:extLst>
          </p:cNvPr>
          <p:cNvSpPr txBox="1"/>
          <p:nvPr/>
        </p:nvSpPr>
        <p:spPr>
          <a:xfrm>
            <a:off x="3153103" y="1024759"/>
            <a:ext cx="4277709" cy="4062651"/>
          </a:xfrm>
          <a:prstGeom prst="rect">
            <a:avLst/>
          </a:prstGeom>
          <a:noFill/>
        </p:spPr>
        <p:txBody>
          <a:bodyPr wrap="none" rtlCol="0">
            <a:spAutoFit/>
          </a:bodyPr>
          <a:lstStyle/>
          <a:p>
            <a:r>
              <a:rPr lang="en-US" sz="2400" dirty="0"/>
              <a:t>Pitot/Static-Pitot Tube</a:t>
            </a:r>
          </a:p>
          <a:p>
            <a:endParaRPr lang="en-US" sz="2400" dirty="0"/>
          </a:p>
          <a:p>
            <a:endParaRPr lang="en-US" sz="2400" dirty="0"/>
          </a:p>
          <a:p>
            <a:r>
              <a:rPr lang="en-US" sz="2400" dirty="0"/>
              <a:t>Venturi Flow Meter</a:t>
            </a:r>
            <a:br>
              <a:rPr lang="en-US" sz="2400" dirty="0"/>
            </a:br>
            <a:endParaRPr lang="en-US" sz="2400" dirty="0"/>
          </a:p>
          <a:p>
            <a:endParaRPr lang="en-US" sz="2400" dirty="0"/>
          </a:p>
          <a:p>
            <a:r>
              <a:rPr lang="en-US" sz="2400" dirty="0"/>
              <a:t>Nozzle Flow Meter</a:t>
            </a:r>
          </a:p>
          <a:p>
            <a:endParaRPr lang="en-US" sz="2400" dirty="0"/>
          </a:p>
          <a:p>
            <a:endParaRPr lang="en-US" sz="2400" dirty="0"/>
          </a:p>
          <a:p>
            <a:r>
              <a:rPr lang="en-US" sz="2400" dirty="0"/>
              <a:t>Orifice Flow Meter</a:t>
            </a:r>
          </a:p>
          <a:p>
            <a:pPr marL="285750" indent="-285750">
              <a:buFont typeface="Arial" panose="020B0604020202020204" pitchFamily="34" charset="0"/>
              <a:buChar char="•"/>
            </a:pPr>
            <a:r>
              <a:rPr lang="en-US" dirty="0"/>
              <a:t>Cheap but inaccurate at low flow rates</a:t>
            </a:r>
          </a:p>
        </p:txBody>
      </p:sp>
      <p:pic>
        <p:nvPicPr>
          <p:cNvPr id="7" name="Picture 6">
            <a:extLst>
              <a:ext uri="{FF2B5EF4-FFF2-40B4-BE49-F238E27FC236}">
                <a16:creationId xmlns:a16="http://schemas.microsoft.com/office/drawing/2014/main" id="{5E829C37-FB94-CF73-E339-A858368CAA6C}"/>
              </a:ext>
            </a:extLst>
          </p:cNvPr>
          <p:cNvPicPr>
            <a:picLocks noChangeAspect="1"/>
          </p:cNvPicPr>
          <p:nvPr/>
        </p:nvPicPr>
        <p:blipFill>
          <a:blip r:embed="rId3"/>
          <a:stretch>
            <a:fillRect/>
          </a:stretch>
        </p:blipFill>
        <p:spPr>
          <a:xfrm>
            <a:off x="7443575" y="1381049"/>
            <a:ext cx="704948" cy="3439005"/>
          </a:xfrm>
          <a:prstGeom prst="rect">
            <a:avLst/>
          </a:prstGeom>
        </p:spPr>
      </p:pic>
      <p:sp>
        <p:nvSpPr>
          <p:cNvPr id="8" name="TextBox 7">
            <a:extLst>
              <a:ext uri="{FF2B5EF4-FFF2-40B4-BE49-F238E27FC236}">
                <a16:creationId xmlns:a16="http://schemas.microsoft.com/office/drawing/2014/main" id="{88D98BC5-DD54-EC17-01F5-51068FD58C98}"/>
              </a:ext>
            </a:extLst>
          </p:cNvPr>
          <p:cNvSpPr txBox="1"/>
          <p:nvPr/>
        </p:nvSpPr>
        <p:spPr>
          <a:xfrm>
            <a:off x="6779172" y="709448"/>
            <a:ext cx="1907628" cy="646331"/>
          </a:xfrm>
          <a:prstGeom prst="rect">
            <a:avLst/>
          </a:prstGeom>
          <a:noFill/>
        </p:spPr>
        <p:txBody>
          <a:bodyPr wrap="square" rtlCol="0">
            <a:spAutoFit/>
          </a:bodyPr>
          <a:lstStyle/>
          <a:p>
            <a:r>
              <a:rPr lang="en-US" dirty="0"/>
              <a:t>Increasing Frictional Losses</a:t>
            </a:r>
          </a:p>
        </p:txBody>
      </p:sp>
      <p:pic>
        <p:nvPicPr>
          <p:cNvPr id="10" name="Picture 9">
            <a:extLst>
              <a:ext uri="{FF2B5EF4-FFF2-40B4-BE49-F238E27FC236}">
                <a16:creationId xmlns:a16="http://schemas.microsoft.com/office/drawing/2014/main" id="{0AFACEEB-443B-D274-55D3-7DDDD3139E1C}"/>
              </a:ext>
            </a:extLst>
          </p:cNvPr>
          <p:cNvPicPr>
            <a:picLocks noChangeAspect="1"/>
          </p:cNvPicPr>
          <p:nvPr/>
        </p:nvPicPr>
        <p:blipFill>
          <a:blip r:embed="rId4"/>
          <a:stretch>
            <a:fillRect/>
          </a:stretch>
        </p:blipFill>
        <p:spPr>
          <a:xfrm>
            <a:off x="3173002" y="5357438"/>
            <a:ext cx="1962424" cy="657317"/>
          </a:xfrm>
          <a:prstGeom prst="rect">
            <a:avLst/>
          </a:prstGeom>
        </p:spPr>
      </p:pic>
      <p:sp>
        <p:nvSpPr>
          <p:cNvPr id="11" name="TextBox 10">
            <a:extLst>
              <a:ext uri="{FF2B5EF4-FFF2-40B4-BE49-F238E27FC236}">
                <a16:creationId xmlns:a16="http://schemas.microsoft.com/office/drawing/2014/main" id="{2AFE3382-5D0B-2F6F-DFB7-0AFEE28B5AAC}"/>
              </a:ext>
            </a:extLst>
          </p:cNvPr>
          <p:cNvSpPr txBox="1"/>
          <p:nvPr/>
        </p:nvSpPr>
        <p:spPr>
          <a:xfrm>
            <a:off x="394138" y="5533696"/>
            <a:ext cx="2453044" cy="369332"/>
          </a:xfrm>
          <a:prstGeom prst="rect">
            <a:avLst/>
          </a:prstGeom>
          <a:noFill/>
        </p:spPr>
        <p:txBody>
          <a:bodyPr wrap="none" rtlCol="0">
            <a:spAutoFit/>
          </a:bodyPr>
          <a:lstStyle/>
          <a:p>
            <a:r>
              <a:rPr lang="en-US" dirty="0"/>
              <a:t>Pitot Tube calculations</a:t>
            </a:r>
          </a:p>
        </p:txBody>
      </p:sp>
      <p:sp>
        <p:nvSpPr>
          <p:cNvPr id="12" name="TextBox 11">
            <a:extLst>
              <a:ext uri="{FF2B5EF4-FFF2-40B4-BE49-F238E27FC236}">
                <a16:creationId xmlns:a16="http://schemas.microsoft.com/office/drawing/2014/main" id="{7ED5A1DD-77A2-B99F-615D-831A00FD10DB}"/>
              </a:ext>
            </a:extLst>
          </p:cNvPr>
          <p:cNvSpPr txBox="1"/>
          <p:nvPr/>
        </p:nvSpPr>
        <p:spPr>
          <a:xfrm>
            <a:off x="394138" y="6053958"/>
            <a:ext cx="2784095" cy="369332"/>
          </a:xfrm>
          <a:prstGeom prst="rect">
            <a:avLst/>
          </a:prstGeom>
          <a:noFill/>
        </p:spPr>
        <p:txBody>
          <a:bodyPr wrap="none" rtlCol="0">
            <a:spAutoFit/>
          </a:bodyPr>
          <a:lstStyle/>
          <a:p>
            <a:r>
              <a:rPr lang="en-US" dirty="0"/>
              <a:t>Venturi and Nozzle meters</a:t>
            </a:r>
          </a:p>
        </p:txBody>
      </p:sp>
      <p:pic>
        <p:nvPicPr>
          <p:cNvPr id="16" name="Picture 15">
            <a:extLst>
              <a:ext uri="{FF2B5EF4-FFF2-40B4-BE49-F238E27FC236}">
                <a16:creationId xmlns:a16="http://schemas.microsoft.com/office/drawing/2014/main" id="{963D0892-02B6-6756-192A-1A2182D12329}"/>
              </a:ext>
            </a:extLst>
          </p:cNvPr>
          <p:cNvPicPr>
            <a:picLocks noChangeAspect="1"/>
          </p:cNvPicPr>
          <p:nvPr/>
        </p:nvPicPr>
        <p:blipFill>
          <a:blip r:embed="rId5"/>
          <a:stretch>
            <a:fillRect/>
          </a:stretch>
        </p:blipFill>
        <p:spPr>
          <a:xfrm>
            <a:off x="800609" y="7040670"/>
            <a:ext cx="6801799" cy="3943900"/>
          </a:xfrm>
          <a:prstGeom prst="rect">
            <a:avLst/>
          </a:prstGeom>
        </p:spPr>
      </p:pic>
      <p:sp>
        <p:nvSpPr>
          <p:cNvPr id="17" name="Rectangle 16">
            <a:extLst>
              <a:ext uri="{FF2B5EF4-FFF2-40B4-BE49-F238E27FC236}">
                <a16:creationId xmlns:a16="http://schemas.microsoft.com/office/drawing/2014/main" id="{6F48BAB8-80F5-DA1A-DE3D-F89502915BBA}"/>
              </a:ext>
            </a:extLst>
          </p:cNvPr>
          <p:cNvSpPr/>
          <p:nvPr/>
        </p:nvSpPr>
        <p:spPr>
          <a:xfrm>
            <a:off x="567559" y="6700345"/>
            <a:ext cx="2112579" cy="7252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8CC861D-6858-7195-D972-9DE9746B9E14}"/>
              </a:ext>
            </a:extLst>
          </p:cNvPr>
          <p:cNvSpPr/>
          <p:nvPr/>
        </p:nvSpPr>
        <p:spPr>
          <a:xfrm>
            <a:off x="783020" y="10589176"/>
            <a:ext cx="3710152" cy="7252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87B6DAFC-F8D7-24F7-385A-43F061C899F2}"/>
              </a:ext>
            </a:extLst>
          </p:cNvPr>
          <p:cNvSpPr txBox="1"/>
          <p:nvPr/>
        </p:nvSpPr>
        <p:spPr>
          <a:xfrm>
            <a:off x="1828800" y="11146221"/>
            <a:ext cx="4721549" cy="369332"/>
          </a:xfrm>
          <a:prstGeom prst="rect">
            <a:avLst/>
          </a:prstGeom>
          <a:noFill/>
        </p:spPr>
        <p:txBody>
          <a:bodyPr wrap="none" rtlCol="0">
            <a:spAutoFit/>
          </a:bodyPr>
          <a:lstStyle/>
          <a:p>
            <a:pPr marL="285750" indent="-285750">
              <a:buFont typeface="Wingdings" panose="05000000000000000000" pitchFamily="2" charset="2"/>
              <a:buChar char="v"/>
            </a:pPr>
            <a:r>
              <a:rPr lang="en-US" dirty="0"/>
              <a:t>Taps are where pressure meters are placed</a:t>
            </a:r>
          </a:p>
        </p:txBody>
      </p:sp>
    </p:spTree>
    <p:extLst>
      <p:ext uri="{BB962C8B-B14F-4D97-AF65-F5344CB8AC3E}">
        <p14:creationId xmlns:p14="http://schemas.microsoft.com/office/powerpoint/2010/main" val="35702728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4912EF-EA30-83F5-B207-D50CE665E36B}"/>
              </a:ext>
            </a:extLst>
          </p:cNvPr>
          <p:cNvPicPr>
            <a:picLocks noChangeAspect="1"/>
          </p:cNvPicPr>
          <p:nvPr/>
        </p:nvPicPr>
        <p:blipFill>
          <a:blip r:embed="rId2"/>
          <a:stretch>
            <a:fillRect/>
          </a:stretch>
        </p:blipFill>
        <p:spPr>
          <a:xfrm>
            <a:off x="1227348" y="391380"/>
            <a:ext cx="5601482" cy="4220164"/>
          </a:xfrm>
          <a:prstGeom prst="rect">
            <a:avLst/>
          </a:prstGeom>
        </p:spPr>
      </p:pic>
      <p:sp>
        <p:nvSpPr>
          <p:cNvPr id="4" name="Rectangle 3">
            <a:extLst>
              <a:ext uri="{FF2B5EF4-FFF2-40B4-BE49-F238E27FC236}">
                <a16:creationId xmlns:a16="http://schemas.microsoft.com/office/drawing/2014/main" id="{067447C1-8A0D-297D-6667-E651F8422CB2}"/>
              </a:ext>
            </a:extLst>
          </p:cNvPr>
          <p:cNvSpPr/>
          <p:nvPr/>
        </p:nvSpPr>
        <p:spPr>
          <a:xfrm>
            <a:off x="693683" y="204952"/>
            <a:ext cx="2112579" cy="7252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4842E31-843A-89F3-4D9C-D0F510A3797A}"/>
              </a:ext>
            </a:extLst>
          </p:cNvPr>
          <p:cNvPicPr>
            <a:picLocks noChangeAspect="1"/>
          </p:cNvPicPr>
          <p:nvPr/>
        </p:nvPicPr>
        <p:blipFill>
          <a:blip r:embed="rId3"/>
          <a:stretch>
            <a:fillRect/>
          </a:stretch>
        </p:blipFill>
        <p:spPr>
          <a:xfrm>
            <a:off x="317496" y="3160398"/>
            <a:ext cx="1619476" cy="1362265"/>
          </a:xfrm>
          <a:prstGeom prst="rect">
            <a:avLst/>
          </a:prstGeom>
        </p:spPr>
      </p:pic>
      <p:pic>
        <p:nvPicPr>
          <p:cNvPr id="8" name="Picture 7">
            <a:extLst>
              <a:ext uri="{FF2B5EF4-FFF2-40B4-BE49-F238E27FC236}">
                <a16:creationId xmlns:a16="http://schemas.microsoft.com/office/drawing/2014/main" id="{FAC32962-C8A7-0710-F046-3CBD15EE962A}"/>
              </a:ext>
            </a:extLst>
          </p:cNvPr>
          <p:cNvPicPr>
            <a:picLocks noChangeAspect="1"/>
          </p:cNvPicPr>
          <p:nvPr/>
        </p:nvPicPr>
        <p:blipFill>
          <a:blip r:embed="rId4"/>
          <a:stretch>
            <a:fillRect/>
          </a:stretch>
        </p:blipFill>
        <p:spPr>
          <a:xfrm>
            <a:off x="232094" y="1540707"/>
            <a:ext cx="1695687" cy="628738"/>
          </a:xfrm>
          <a:prstGeom prst="rect">
            <a:avLst/>
          </a:prstGeom>
        </p:spPr>
      </p:pic>
      <p:pic>
        <p:nvPicPr>
          <p:cNvPr id="10" name="Picture 9">
            <a:extLst>
              <a:ext uri="{FF2B5EF4-FFF2-40B4-BE49-F238E27FC236}">
                <a16:creationId xmlns:a16="http://schemas.microsoft.com/office/drawing/2014/main" id="{796A5CA3-23AA-73CA-4FFD-708FD2BB6CDE}"/>
              </a:ext>
            </a:extLst>
          </p:cNvPr>
          <p:cNvPicPr>
            <a:picLocks noChangeAspect="1"/>
          </p:cNvPicPr>
          <p:nvPr/>
        </p:nvPicPr>
        <p:blipFill>
          <a:blip r:embed="rId5"/>
          <a:stretch>
            <a:fillRect/>
          </a:stretch>
        </p:blipFill>
        <p:spPr>
          <a:xfrm>
            <a:off x="0" y="4679927"/>
            <a:ext cx="8155984" cy="2067714"/>
          </a:xfrm>
          <a:prstGeom prst="rect">
            <a:avLst/>
          </a:prstGeom>
        </p:spPr>
      </p:pic>
      <p:sp>
        <p:nvSpPr>
          <p:cNvPr id="11" name="Rectangle 10">
            <a:extLst>
              <a:ext uri="{FF2B5EF4-FFF2-40B4-BE49-F238E27FC236}">
                <a16:creationId xmlns:a16="http://schemas.microsoft.com/office/drawing/2014/main" id="{C75DD606-74A2-F524-023C-43AF992CA21C}"/>
              </a:ext>
            </a:extLst>
          </p:cNvPr>
          <p:cNvSpPr/>
          <p:nvPr/>
        </p:nvSpPr>
        <p:spPr>
          <a:xfrm>
            <a:off x="5670331" y="4635061"/>
            <a:ext cx="2112579" cy="3888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968B0B4-A0D4-EE45-63D4-C4655FABAC83}"/>
              </a:ext>
            </a:extLst>
          </p:cNvPr>
          <p:cNvPicPr>
            <a:picLocks noChangeAspect="1"/>
          </p:cNvPicPr>
          <p:nvPr/>
        </p:nvPicPr>
        <p:blipFill>
          <a:blip r:embed="rId6"/>
          <a:stretch>
            <a:fillRect/>
          </a:stretch>
        </p:blipFill>
        <p:spPr>
          <a:xfrm>
            <a:off x="259348" y="7069071"/>
            <a:ext cx="8144145" cy="5122929"/>
          </a:xfrm>
          <a:prstGeom prst="rect">
            <a:avLst/>
          </a:prstGeom>
        </p:spPr>
      </p:pic>
    </p:spTree>
    <p:extLst>
      <p:ext uri="{BB962C8B-B14F-4D97-AF65-F5344CB8AC3E}">
        <p14:creationId xmlns:p14="http://schemas.microsoft.com/office/powerpoint/2010/main" val="35232105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808649-B11C-11DB-30BF-674C54604A22}"/>
              </a:ext>
            </a:extLst>
          </p:cNvPr>
          <p:cNvSpPr txBox="1"/>
          <p:nvPr/>
        </p:nvSpPr>
        <p:spPr>
          <a:xfrm>
            <a:off x="0" y="0"/>
            <a:ext cx="1908023" cy="461665"/>
          </a:xfrm>
          <a:prstGeom prst="rect">
            <a:avLst/>
          </a:prstGeom>
          <a:noFill/>
        </p:spPr>
        <p:txBody>
          <a:bodyPr wrap="none" rtlCol="0">
            <a:spAutoFit/>
          </a:bodyPr>
          <a:lstStyle/>
          <a:p>
            <a:r>
              <a:rPr lang="en-US" sz="2400" dirty="0"/>
              <a:t>Orifice Meter</a:t>
            </a:r>
          </a:p>
        </p:txBody>
      </p:sp>
      <p:pic>
        <p:nvPicPr>
          <p:cNvPr id="4" name="Picture 3">
            <a:extLst>
              <a:ext uri="{FF2B5EF4-FFF2-40B4-BE49-F238E27FC236}">
                <a16:creationId xmlns:a16="http://schemas.microsoft.com/office/drawing/2014/main" id="{577A65A5-51A2-B153-2037-A68429B22CCB}"/>
              </a:ext>
            </a:extLst>
          </p:cNvPr>
          <p:cNvPicPr>
            <a:picLocks noChangeAspect="1"/>
          </p:cNvPicPr>
          <p:nvPr/>
        </p:nvPicPr>
        <p:blipFill>
          <a:blip r:embed="rId2"/>
          <a:stretch>
            <a:fillRect/>
          </a:stretch>
        </p:blipFill>
        <p:spPr>
          <a:xfrm>
            <a:off x="928545" y="448729"/>
            <a:ext cx="6735115" cy="1362265"/>
          </a:xfrm>
          <a:prstGeom prst="rect">
            <a:avLst/>
          </a:prstGeom>
        </p:spPr>
      </p:pic>
      <p:pic>
        <p:nvPicPr>
          <p:cNvPr id="6" name="Picture 5">
            <a:extLst>
              <a:ext uri="{FF2B5EF4-FFF2-40B4-BE49-F238E27FC236}">
                <a16:creationId xmlns:a16="http://schemas.microsoft.com/office/drawing/2014/main" id="{77365B29-593D-F57B-B3A6-22FA45614DED}"/>
              </a:ext>
            </a:extLst>
          </p:cNvPr>
          <p:cNvPicPr>
            <a:picLocks noChangeAspect="1"/>
          </p:cNvPicPr>
          <p:nvPr/>
        </p:nvPicPr>
        <p:blipFill>
          <a:blip r:embed="rId3"/>
          <a:stretch>
            <a:fillRect/>
          </a:stretch>
        </p:blipFill>
        <p:spPr>
          <a:xfrm>
            <a:off x="1009312" y="2072250"/>
            <a:ext cx="6337419" cy="4840391"/>
          </a:xfrm>
          <a:prstGeom prst="rect">
            <a:avLst/>
          </a:prstGeom>
        </p:spPr>
      </p:pic>
      <p:sp>
        <p:nvSpPr>
          <p:cNvPr id="7" name="Rectangle 6">
            <a:extLst>
              <a:ext uri="{FF2B5EF4-FFF2-40B4-BE49-F238E27FC236}">
                <a16:creationId xmlns:a16="http://schemas.microsoft.com/office/drawing/2014/main" id="{FFF81406-2A1B-1EA4-F903-67780B8483A7}"/>
              </a:ext>
            </a:extLst>
          </p:cNvPr>
          <p:cNvSpPr/>
          <p:nvPr/>
        </p:nvSpPr>
        <p:spPr>
          <a:xfrm>
            <a:off x="5008179" y="5139558"/>
            <a:ext cx="2559269" cy="19076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EFB205D-B9EF-1919-A494-B43EC07FA980}"/>
              </a:ext>
            </a:extLst>
          </p:cNvPr>
          <p:cNvPicPr>
            <a:picLocks noChangeAspect="1"/>
          </p:cNvPicPr>
          <p:nvPr/>
        </p:nvPicPr>
        <p:blipFill>
          <a:blip r:embed="rId4"/>
          <a:stretch>
            <a:fillRect/>
          </a:stretch>
        </p:blipFill>
        <p:spPr>
          <a:xfrm>
            <a:off x="514333" y="7081384"/>
            <a:ext cx="2806358" cy="1936491"/>
          </a:xfrm>
          <a:prstGeom prst="rect">
            <a:avLst/>
          </a:prstGeom>
        </p:spPr>
      </p:pic>
      <p:pic>
        <p:nvPicPr>
          <p:cNvPr id="11" name="Picture 10">
            <a:extLst>
              <a:ext uri="{FF2B5EF4-FFF2-40B4-BE49-F238E27FC236}">
                <a16:creationId xmlns:a16="http://schemas.microsoft.com/office/drawing/2014/main" id="{D387813D-6423-ACC2-8C99-4A27E0C8D44C}"/>
              </a:ext>
            </a:extLst>
          </p:cNvPr>
          <p:cNvPicPr>
            <a:picLocks noChangeAspect="1"/>
          </p:cNvPicPr>
          <p:nvPr/>
        </p:nvPicPr>
        <p:blipFill>
          <a:blip r:embed="rId5"/>
          <a:stretch>
            <a:fillRect/>
          </a:stretch>
        </p:blipFill>
        <p:spPr>
          <a:xfrm>
            <a:off x="263147" y="9291845"/>
            <a:ext cx="3820122" cy="1556976"/>
          </a:xfrm>
          <a:prstGeom prst="rect">
            <a:avLst/>
          </a:prstGeom>
        </p:spPr>
      </p:pic>
      <p:sp>
        <p:nvSpPr>
          <p:cNvPr id="12" name="Rectangle 11">
            <a:extLst>
              <a:ext uri="{FF2B5EF4-FFF2-40B4-BE49-F238E27FC236}">
                <a16:creationId xmlns:a16="http://schemas.microsoft.com/office/drawing/2014/main" id="{D720CAE5-930A-6E1E-4937-9F0AD913FCA7}"/>
              </a:ext>
            </a:extLst>
          </p:cNvPr>
          <p:cNvSpPr/>
          <p:nvPr/>
        </p:nvSpPr>
        <p:spPr>
          <a:xfrm>
            <a:off x="176243" y="9285890"/>
            <a:ext cx="1544146" cy="4665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C8E5E43-D21C-8CCB-B013-ED7414B8593B}"/>
              </a:ext>
            </a:extLst>
          </p:cNvPr>
          <p:cNvPicPr>
            <a:picLocks noChangeAspect="1"/>
          </p:cNvPicPr>
          <p:nvPr/>
        </p:nvPicPr>
        <p:blipFill>
          <a:blip r:embed="rId6"/>
          <a:stretch>
            <a:fillRect/>
          </a:stretch>
        </p:blipFill>
        <p:spPr>
          <a:xfrm>
            <a:off x="4101799" y="6889532"/>
            <a:ext cx="4585001" cy="4041228"/>
          </a:xfrm>
          <a:prstGeom prst="rect">
            <a:avLst/>
          </a:prstGeom>
        </p:spPr>
      </p:pic>
    </p:spTree>
    <p:extLst>
      <p:ext uri="{BB962C8B-B14F-4D97-AF65-F5344CB8AC3E}">
        <p14:creationId xmlns:p14="http://schemas.microsoft.com/office/powerpoint/2010/main" val="14588077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33653F-8C56-358E-AFD9-C03CB5DDF792}"/>
              </a:ext>
            </a:extLst>
          </p:cNvPr>
          <p:cNvPicPr>
            <a:picLocks noChangeAspect="1"/>
          </p:cNvPicPr>
          <p:nvPr/>
        </p:nvPicPr>
        <p:blipFill>
          <a:blip r:embed="rId2"/>
          <a:stretch>
            <a:fillRect/>
          </a:stretch>
        </p:blipFill>
        <p:spPr>
          <a:xfrm>
            <a:off x="457247" y="627655"/>
            <a:ext cx="7914242" cy="4894828"/>
          </a:xfrm>
          <a:prstGeom prst="rect">
            <a:avLst/>
          </a:prstGeom>
        </p:spPr>
      </p:pic>
      <p:sp>
        <p:nvSpPr>
          <p:cNvPr id="4" name="Rectangle 3">
            <a:extLst>
              <a:ext uri="{FF2B5EF4-FFF2-40B4-BE49-F238E27FC236}">
                <a16:creationId xmlns:a16="http://schemas.microsoft.com/office/drawing/2014/main" id="{C653F95F-3F55-E386-32E4-709B560590F2}"/>
              </a:ext>
            </a:extLst>
          </p:cNvPr>
          <p:cNvSpPr/>
          <p:nvPr/>
        </p:nvSpPr>
        <p:spPr>
          <a:xfrm>
            <a:off x="189186" y="630621"/>
            <a:ext cx="867104" cy="5675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88598A1-9922-1AEB-CD6A-3202C31E61E7}"/>
              </a:ext>
            </a:extLst>
          </p:cNvPr>
          <p:cNvSpPr/>
          <p:nvPr/>
        </p:nvSpPr>
        <p:spPr>
          <a:xfrm>
            <a:off x="310055" y="4771697"/>
            <a:ext cx="1219200" cy="5675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677B60A-435B-24AD-B436-97F960199857}"/>
              </a:ext>
            </a:extLst>
          </p:cNvPr>
          <p:cNvSpPr txBox="1"/>
          <p:nvPr/>
        </p:nvSpPr>
        <p:spPr>
          <a:xfrm>
            <a:off x="2049517" y="157655"/>
            <a:ext cx="4578882" cy="400110"/>
          </a:xfrm>
          <a:prstGeom prst="rect">
            <a:avLst/>
          </a:prstGeom>
          <a:noFill/>
        </p:spPr>
        <p:txBody>
          <a:bodyPr wrap="none" rtlCol="0">
            <a:spAutoFit/>
          </a:bodyPr>
          <a:lstStyle/>
          <a:p>
            <a:r>
              <a:rPr lang="en-US" sz="2000" dirty="0"/>
              <a:t>Pressure Tap Locations for Orifice Meter</a:t>
            </a:r>
          </a:p>
        </p:txBody>
      </p:sp>
      <p:sp>
        <p:nvSpPr>
          <p:cNvPr id="11" name="TextBox 10">
            <a:extLst>
              <a:ext uri="{FF2B5EF4-FFF2-40B4-BE49-F238E27FC236}">
                <a16:creationId xmlns:a16="http://schemas.microsoft.com/office/drawing/2014/main" id="{8A1DB4A1-EE4D-08D1-D756-3BAD4D514ED7}"/>
              </a:ext>
            </a:extLst>
          </p:cNvPr>
          <p:cNvSpPr txBox="1"/>
          <p:nvPr/>
        </p:nvSpPr>
        <p:spPr>
          <a:xfrm>
            <a:off x="2002221" y="5785945"/>
            <a:ext cx="4416978" cy="369332"/>
          </a:xfrm>
          <a:prstGeom prst="rect">
            <a:avLst/>
          </a:prstGeom>
          <a:noFill/>
        </p:spPr>
        <p:txBody>
          <a:bodyPr wrap="none" rtlCol="0">
            <a:spAutoFit/>
          </a:bodyPr>
          <a:lstStyle/>
          <a:p>
            <a:r>
              <a:rPr lang="en-US" dirty="0"/>
              <a:t>Cool Image (doesn’t really need to be here)</a:t>
            </a:r>
          </a:p>
        </p:txBody>
      </p:sp>
      <p:pic>
        <p:nvPicPr>
          <p:cNvPr id="13" name="Picture 12">
            <a:extLst>
              <a:ext uri="{FF2B5EF4-FFF2-40B4-BE49-F238E27FC236}">
                <a16:creationId xmlns:a16="http://schemas.microsoft.com/office/drawing/2014/main" id="{4FE388E6-C047-6653-A4EC-A17527069A54}"/>
              </a:ext>
            </a:extLst>
          </p:cNvPr>
          <p:cNvPicPr>
            <a:picLocks noChangeAspect="1"/>
          </p:cNvPicPr>
          <p:nvPr/>
        </p:nvPicPr>
        <p:blipFill>
          <a:blip r:embed="rId3"/>
          <a:stretch>
            <a:fillRect/>
          </a:stretch>
        </p:blipFill>
        <p:spPr>
          <a:xfrm>
            <a:off x="686430" y="6799025"/>
            <a:ext cx="7440063" cy="4963218"/>
          </a:xfrm>
          <a:prstGeom prst="rect">
            <a:avLst/>
          </a:prstGeom>
        </p:spPr>
      </p:pic>
    </p:spTree>
    <p:extLst>
      <p:ext uri="{BB962C8B-B14F-4D97-AF65-F5344CB8AC3E}">
        <p14:creationId xmlns:p14="http://schemas.microsoft.com/office/powerpoint/2010/main" val="29250500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471D815-4523-AE1C-600E-A0E08446553A}"/>
              </a:ext>
            </a:extLst>
          </p:cNvPr>
          <p:cNvPicPr>
            <a:picLocks noChangeAspect="1"/>
          </p:cNvPicPr>
          <p:nvPr/>
        </p:nvPicPr>
        <p:blipFill>
          <a:blip r:embed="rId2"/>
          <a:stretch>
            <a:fillRect/>
          </a:stretch>
        </p:blipFill>
        <p:spPr>
          <a:xfrm>
            <a:off x="299545" y="0"/>
            <a:ext cx="8213834" cy="8846776"/>
          </a:xfrm>
          <a:prstGeom prst="rect">
            <a:avLst/>
          </a:prstGeom>
        </p:spPr>
      </p:pic>
      <p:pic>
        <p:nvPicPr>
          <p:cNvPr id="3" name="Picture 2">
            <a:extLst>
              <a:ext uri="{FF2B5EF4-FFF2-40B4-BE49-F238E27FC236}">
                <a16:creationId xmlns:a16="http://schemas.microsoft.com/office/drawing/2014/main" id="{D54A104B-B281-B46C-1632-3F6F6D9CF96F}"/>
              </a:ext>
            </a:extLst>
          </p:cNvPr>
          <p:cNvPicPr>
            <a:picLocks noChangeAspect="1"/>
          </p:cNvPicPr>
          <p:nvPr/>
        </p:nvPicPr>
        <p:blipFill>
          <a:blip r:embed="rId3"/>
          <a:stretch>
            <a:fillRect/>
          </a:stretch>
        </p:blipFill>
        <p:spPr>
          <a:xfrm>
            <a:off x="3416729" y="1737608"/>
            <a:ext cx="2086290" cy="832171"/>
          </a:xfrm>
          <a:prstGeom prst="rect">
            <a:avLst/>
          </a:prstGeom>
        </p:spPr>
      </p:pic>
    </p:spTree>
    <p:extLst>
      <p:ext uri="{BB962C8B-B14F-4D97-AF65-F5344CB8AC3E}">
        <p14:creationId xmlns:p14="http://schemas.microsoft.com/office/powerpoint/2010/main" val="32441001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10E24A-AFF3-BB93-CE4B-A60D364EA3B0}"/>
              </a:ext>
            </a:extLst>
          </p:cNvPr>
          <p:cNvPicPr>
            <a:picLocks noChangeAspect="1"/>
          </p:cNvPicPr>
          <p:nvPr/>
        </p:nvPicPr>
        <p:blipFill>
          <a:blip r:embed="rId2"/>
          <a:stretch>
            <a:fillRect/>
          </a:stretch>
        </p:blipFill>
        <p:spPr>
          <a:xfrm>
            <a:off x="0" y="0"/>
            <a:ext cx="8584174" cy="8150772"/>
          </a:xfrm>
          <a:prstGeom prst="rect">
            <a:avLst/>
          </a:prstGeom>
        </p:spPr>
      </p:pic>
    </p:spTree>
    <p:extLst>
      <p:ext uri="{BB962C8B-B14F-4D97-AF65-F5344CB8AC3E}">
        <p14:creationId xmlns:p14="http://schemas.microsoft.com/office/powerpoint/2010/main" val="369816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EBEF46-883A-CB8F-D4A6-5A9461E88D72}"/>
              </a:ext>
            </a:extLst>
          </p:cNvPr>
          <p:cNvSpPr txBox="1"/>
          <p:nvPr/>
        </p:nvSpPr>
        <p:spPr>
          <a:xfrm>
            <a:off x="1" y="0"/>
            <a:ext cx="8686800" cy="7571303"/>
          </a:xfrm>
          <a:prstGeom prst="rect">
            <a:avLst/>
          </a:prstGeom>
          <a:noFill/>
        </p:spPr>
        <p:txBody>
          <a:bodyPr wrap="square" rtlCol="0">
            <a:spAutoFit/>
          </a:bodyPr>
          <a:lstStyle/>
          <a:p>
            <a:pPr marL="742950" lvl="1" indent="-285750">
              <a:buFont typeface="Arial" panose="020B0604020202020204" pitchFamily="34" charset="0"/>
              <a:buChar char="•"/>
            </a:pPr>
            <a:r>
              <a:rPr lang="en-US" dirty="0"/>
              <a:t>How is viscosity measured?</a:t>
            </a:r>
          </a:p>
          <a:p>
            <a:pPr marL="1200150" lvl="2" indent="-285750">
              <a:buFont typeface="Arial" panose="020B0604020202020204" pitchFamily="34" charset="0"/>
              <a:buChar char="•"/>
            </a:pPr>
            <a:r>
              <a:rPr lang="en-US" dirty="0"/>
              <a:t>By how it responds to a simple deformation, where only one component of velocity is non-zero</a:t>
            </a:r>
          </a:p>
          <a:p>
            <a:pPr marL="1200150" lvl="2" indent="-285750">
              <a:buFont typeface="Arial" panose="020B0604020202020204" pitchFamily="34" charset="0"/>
              <a:buChar char="•"/>
            </a:pPr>
            <a:r>
              <a:rPr lang="en-US" dirty="0"/>
              <a:t>Most often this is in the form of simple shear flow</a:t>
            </a:r>
          </a:p>
          <a:p>
            <a:pPr marL="1657350" lvl="3" indent="-285750">
              <a:buFont typeface="Arial" panose="020B0604020202020204" pitchFamily="34" charset="0"/>
              <a:buChar char="•"/>
            </a:pPr>
            <a:r>
              <a:rPr lang="en-US" dirty="0"/>
              <a:t>The two types of simple shear flow are Couette flow and Poiseuille flow (pressure driven through a pipe)</a:t>
            </a:r>
          </a:p>
          <a:p>
            <a:pPr marL="1200150" lvl="2" indent="-285750">
              <a:buFont typeface="Arial" panose="020B0604020202020204" pitchFamily="34" charset="0"/>
              <a:buChar char="•"/>
            </a:pPr>
            <a:r>
              <a:rPr lang="en-US" dirty="0"/>
              <a:t>Using Couette flow (Rotational viscometer/rheometer)</a:t>
            </a:r>
          </a:p>
          <a:p>
            <a:pPr marL="1657350" lvl="3" indent="-285750">
              <a:buFont typeface="Arial" panose="020B0604020202020204" pitchFamily="34" charset="0"/>
              <a:buChar char="•"/>
            </a:pPr>
            <a:r>
              <a:rPr lang="en-US" dirty="0"/>
              <a:t>Fluid trapped between stationary rotating surfaces</a:t>
            </a:r>
          </a:p>
          <a:p>
            <a:pPr marL="1657350" lvl="3" indent="-285750">
              <a:buFont typeface="Arial" panose="020B0604020202020204" pitchFamily="34" charset="0"/>
              <a:buChar char="•"/>
            </a:pPr>
            <a:r>
              <a:rPr lang="en-US" dirty="0"/>
              <a:t>Torque related to the viscosity of the fluid</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r>
              <a:rPr lang="en-US" dirty="0"/>
              <a:t>Using Poiseuille Flow (Capillary viscometer/rheometer)</a:t>
            </a:r>
          </a:p>
          <a:p>
            <a:pPr marL="1657350" lvl="3" indent="-285750">
              <a:buFont typeface="Arial" panose="020B0604020202020204" pitchFamily="34" charset="0"/>
              <a:buChar char="•"/>
            </a:pPr>
            <a:r>
              <a:rPr lang="en-US" dirty="0"/>
              <a:t>Fluid forced through a circular tube</a:t>
            </a:r>
          </a:p>
          <a:p>
            <a:pPr marL="1657350" lvl="3" indent="-285750">
              <a:buFont typeface="Arial" panose="020B0604020202020204" pitchFamily="34" charset="0"/>
              <a:buChar char="•"/>
            </a:pPr>
            <a:r>
              <a:rPr lang="en-US" dirty="0"/>
              <a:t>Pressure related to viscosity</a:t>
            </a:r>
          </a:p>
        </p:txBody>
      </p:sp>
      <p:pic>
        <p:nvPicPr>
          <p:cNvPr id="5" name="Picture 4">
            <a:extLst>
              <a:ext uri="{FF2B5EF4-FFF2-40B4-BE49-F238E27FC236}">
                <a16:creationId xmlns:a16="http://schemas.microsoft.com/office/drawing/2014/main" id="{C23D2FED-AD33-60C2-FB17-C39F38AC6AE0}"/>
              </a:ext>
            </a:extLst>
          </p:cNvPr>
          <p:cNvPicPr>
            <a:picLocks noChangeAspect="1"/>
          </p:cNvPicPr>
          <p:nvPr/>
        </p:nvPicPr>
        <p:blipFill>
          <a:blip r:embed="rId2"/>
          <a:stretch>
            <a:fillRect/>
          </a:stretch>
        </p:blipFill>
        <p:spPr>
          <a:xfrm>
            <a:off x="609079" y="2585323"/>
            <a:ext cx="7468642" cy="3734321"/>
          </a:xfrm>
          <a:prstGeom prst="rect">
            <a:avLst/>
          </a:prstGeom>
        </p:spPr>
      </p:pic>
      <p:pic>
        <p:nvPicPr>
          <p:cNvPr id="7" name="Picture 6">
            <a:extLst>
              <a:ext uri="{FF2B5EF4-FFF2-40B4-BE49-F238E27FC236}">
                <a16:creationId xmlns:a16="http://schemas.microsoft.com/office/drawing/2014/main" id="{76F30F68-6EDD-1C26-BC8B-5E5D1D0DE0B2}"/>
              </a:ext>
            </a:extLst>
          </p:cNvPr>
          <p:cNvPicPr>
            <a:picLocks noChangeAspect="1"/>
          </p:cNvPicPr>
          <p:nvPr/>
        </p:nvPicPr>
        <p:blipFill>
          <a:blip r:embed="rId3"/>
          <a:stretch>
            <a:fillRect/>
          </a:stretch>
        </p:blipFill>
        <p:spPr>
          <a:xfrm>
            <a:off x="1201097" y="7606148"/>
            <a:ext cx="5925377" cy="4001058"/>
          </a:xfrm>
          <a:prstGeom prst="rect">
            <a:avLst/>
          </a:prstGeom>
        </p:spPr>
      </p:pic>
    </p:spTree>
    <p:extLst>
      <p:ext uri="{BB962C8B-B14F-4D97-AF65-F5344CB8AC3E}">
        <p14:creationId xmlns:p14="http://schemas.microsoft.com/office/powerpoint/2010/main" val="11109329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E64988-6315-7876-65C6-11D9747F80FB}"/>
              </a:ext>
            </a:extLst>
          </p:cNvPr>
          <p:cNvPicPr>
            <a:picLocks noChangeAspect="1"/>
          </p:cNvPicPr>
          <p:nvPr/>
        </p:nvPicPr>
        <p:blipFill>
          <a:blip r:embed="rId2"/>
          <a:stretch>
            <a:fillRect/>
          </a:stretch>
        </p:blipFill>
        <p:spPr>
          <a:xfrm>
            <a:off x="343211" y="0"/>
            <a:ext cx="7984191" cy="5975131"/>
          </a:xfrm>
          <a:prstGeom prst="rect">
            <a:avLst/>
          </a:prstGeom>
        </p:spPr>
      </p:pic>
      <p:pic>
        <p:nvPicPr>
          <p:cNvPr id="5" name="Picture 4">
            <a:extLst>
              <a:ext uri="{FF2B5EF4-FFF2-40B4-BE49-F238E27FC236}">
                <a16:creationId xmlns:a16="http://schemas.microsoft.com/office/drawing/2014/main" id="{BA276B4C-D69C-E09F-48AC-008C0531D6DA}"/>
              </a:ext>
            </a:extLst>
          </p:cNvPr>
          <p:cNvPicPr>
            <a:picLocks noChangeAspect="1"/>
          </p:cNvPicPr>
          <p:nvPr/>
        </p:nvPicPr>
        <p:blipFill>
          <a:blip r:embed="rId3"/>
          <a:stretch>
            <a:fillRect/>
          </a:stretch>
        </p:blipFill>
        <p:spPr>
          <a:xfrm>
            <a:off x="3040247" y="6246027"/>
            <a:ext cx="5191850" cy="5753903"/>
          </a:xfrm>
          <a:prstGeom prst="rect">
            <a:avLst/>
          </a:prstGeom>
        </p:spPr>
      </p:pic>
      <p:pic>
        <p:nvPicPr>
          <p:cNvPr id="7" name="Picture 6">
            <a:extLst>
              <a:ext uri="{FF2B5EF4-FFF2-40B4-BE49-F238E27FC236}">
                <a16:creationId xmlns:a16="http://schemas.microsoft.com/office/drawing/2014/main" id="{D9404658-5EDE-853E-56AA-96AF4BD919A1}"/>
              </a:ext>
            </a:extLst>
          </p:cNvPr>
          <p:cNvPicPr>
            <a:picLocks noChangeAspect="1"/>
          </p:cNvPicPr>
          <p:nvPr/>
        </p:nvPicPr>
        <p:blipFill>
          <a:blip r:embed="rId4"/>
          <a:stretch>
            <a:fillRect/>
          </a:stretch>
        </p:blipFill>
        <p:spPr>
          <a:xfrm>
            <a:off x="906861" y="8695778"/>
            <a:ext cx="2143424" cy="3124636"/>
          </a:xfrm>
          <a:prstGeom prst="rect">
            <a:avLst/>
          </a:prstGeom>
        </p:spPr>
      </p:pic>
    </p:spTree>
    <p:extLst>
      <p:ext uri="{BB962C8B-B14F-4D97-AF65-F5344CB8AC3E}">
        <p14:creationId xmlns:p14="http://schemas.microsoft.com/office/powerpoint/2010/main" val="35496001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CF8522-3083-8D20-FD56-F7A1948DB144}"/>
              </a:ext>
            </a:extLst>
          </p:cNvPr>
          <p:cNvPicPr>
            <a:picLocks noChangeAspect="1"/>
          </p:cNvPicPr>
          <p:nvPr/>
        </p:nvPicPr>
        <p:blipFill>
          <a:blip r:embed="rId2"/>
          <a:stretch>
            <a:fillRect/>
          </a:stretch>
        </p:blipFill>
        <p:spPr>
          <a:xfrm>
            <a:off x="453234" y="567560"/>
            <a:ext cx="7401958" cy="5553850"/>
          </a:xfrm>
          <a:prstGeom prst="rect">
            <a:avLst/>
          </a:prstGeom>
        </p:spPr>
      </p:pic>
      <p:sp>
        <p:nvSpPr>
          <p:cNvPr id="4" name="TextBox 3">
            <a:extLst>
              <a:ext uri="{FF2B5EF4-FFF2-40B4-BE49-F238E27FC236}">
                <a16:creationId xmlns:a16="http://schemas.microsoft.com/office/drawing/2014/main" id="{C420F9C7-2AE7-A35F-7EB2-B4F0E329F396}"/>
              </a:ext>
            </a:extLst>
          </p:cNvPr>
          <p:cNvSpPr txBox="1"/>
          <p:nvPr/>
        </p:nvSpPr>
        <p:spPr>
          <a:xfrm>
            <a:off x="3626069" y="0"/>
            <a:ext cx="1494320" cy="584775"/>
          </a:xfrm>
          <a:prstGeom prst="rect">
            <a:avLst/>
          </a:prstGeom>
          <a:noFill/>
        </p:spPr>
        <p:txBody>
          <a:bodyPr wrap="none" rtlCol="0">
            <a:spAutoFit/>
          </a:bodyPr>
          <a:lstStyle/>
          <a:p>
            <a:r>
              <a:rPr lang="en-US" sz="3200" dirty="0"/>
              <a:t>PUMPS</a:t>
            </a:r>
          </a:p>
        </p:txBody>
      </p:sp>
      <p:pic>
        <p:nvPicPr>
          <p:cNvPr id="6" name="Picture 5">
            <a:extLst>
              <a:ext uri="{FF2B5EF4-FFF2-40B4-BE49-F238E27FC236}">
                <a16:creationId xmlns:a16="http://schemas.microsoft.com/office/drawing/2014/main" id="{71093E69-9752-9BF5-9519-726B13A222AC}"/>
              </a:ext>
            </a:extLst>
          </p:cNvPr>
          <p:cNvPicPr>
            <a:picLocks noChangeAspect="1"/>
          </p:cNvPicPr>
          <p:nvPr/>
        </p:nvPicPr>
        <p:blipFill>
          <a:blip r:embed="rId3"/>
          <a:stretch>
            <a:fillRect/>
          </a:stretch>
        </p:blipFill>
        <p:spPr>
          <a:xfrm>
            <a:off x="432706" y="6226504"/>
            <a:ext cx="7812660" cy="5774138"/>
          </a:xfrm>
          <a:prstGeom prst="rect">
            <a:avLst/>
          </a:prstGeom>
        </p:spPr>
      </p:pic>
    </p:spTree>
    <p:extLst>
      <p:ext uri="{BB962C8B-B14F-4D97-AF65-F5344CB8AC3E}">
        <p14:creationId xmlns:p14="http://schemas.microsoft.com/office/powerpoint/2010/main" val="20701514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C406E4-B7FA-579E-6F4F-B6525DE24455}"/>
              </a:ext>
            </a:extLst>
          </p:cNvPr>
          <p:cNvPicPr>
            <a:picLocks noChangeAspect="1"/>
          </p:cNvPicPr>
          <p:nvPr/>
        </p:nvPicPr>
        <p:blipFill>
          <a:blip r:embed="rId2"/>
          <a:stretch>
            <a:fillRect/>
          </a:stretch>
        </p:blipFill>
        <p:spPr>
          <a:xfrm>
            <a:off x="0" y="0"/>
            <a:ext cx="8686800" cy="508946"/>
          </a:xfrm>
          <a:prstGeom prst="rect">
            <a:avLst/>
          </a:prstGeom>
        </p:spPr>
      </p:pic>
      <p:pic>
        <p:nvPicPr>
          <p:cNvPr id="5" name="Picture 4">
            <a:extLst>
              <a:ext uri="{FF2B5EF4-FFF2-40B4-BE49-F238E27FC236}">
                <a16:creationId xmlns:a16="http://schemas.microsoft.com/office/drawing/2014/main" id="{38E4A603-EE69-E5BE-1629-BC84DCA403AA}"/>
              </a:ext>
            </a:extLst>
          </p:cNvPr>
          <p:cNvPicPr>
            <a:picLocks noChangeAspect="1"/>
          </p:cNvPicPr>
          <p:nvPr/>
        </p:nvPicPr>
        <p:blipFill>
          <a:blip r:embed="rId3"/>
          <a:stretch>
            <a:fillRect/>
          </a:stretch>
        </p:blipFill>
        <p:spPr>
          <a:xfrm>
            <a:off x="1214926" y="657574"/>
            <a:ext cx="2410161" cy="2048161"/>
          </a:xfrm>
          <a:prstGeom prst="rect">
            <a:avLst/>
          </a:prstGeom>
        </p:spPr>
      </p:pic>
      <p:pic>
        <p:nvPicPr>
          <p:cNvPr id="7" name="Picture 6">
            <a:extLst>
              <a:ext uri="{FF2B5EF4-FFF2-40B4-BE49-F238E27FC236}">
                <a16:creationId xmlns:a16="http://schemas.microsoft.com/office/drawing/2014/main" id="{27899E26-E551-1F68-C706-E050B40C0ABD}"/>
              </a:ext>
            </a:extLst>
          </p:cNvPr>
          <p:cNvPicPr>
            <a:picLocks noChangeAspect="1"/>
          </p:cNvPicPr>
          <p:nvPr/>
        </p:nvPicPr>
        <p:blipFill>
          <a:blip r:embed="rId4"/>
          <a:stretch>
            <a:fillRect/>
          </a:stretch>
        </p:blipFill>
        <p:spPr>
          <a:xfrm>
            <a:off x="4568888" y="769545"/>
            <a:ext cx="2229161" cy="2486372"/>
          </a:xfrm>
          <a:prstGeom prst="rect">
            <a:avLst/>
          </a:prstGeom>
        </p:spPr>
      </p:pic>
      <p:pic>
        <p:nvPicPr>
          <p:cNvPr id="9" name="Picture 8">
            <a:extLst>
              <a:ext uri="{FF2B5EF4-FFF2-40B4-BE49-F238E27FC236}">
                <a16:creationId xmlns:a16="http://schemas.microsoft.com/office/drawing/2014/main" id="{8EBC26FB-BB6B-6BEC-A432-45B43E94EB79}"/>
              </a:ext>
            </a:extLst>
          </p:cNvPr>
          <p:cNvPicPr>
            <a:picLocks noChangeAspect="1"/>
          </p:cNvPicPr>
          <p:nvPr/>
        </p:nvPicPr>
        <p:blipFill>
          <a:blip r:embed="rId5"/>
          <a:stretch>
            <a:fillRect/>
          </a:stretch>
        </p:blipFill>
        <p:spPr>
          <a:xfrm>
            <a:off x="0" y="3364217"/>
            <a:ext cx="8500097" cy="6083402"/>
          </a:xfrm>
          <a:prstGeom prst="rect">
            <a:avLst/>
          </a:prstGeom>
        </p:spPr>
      </p:pic>
      <p:sp>
        <p:nvSpPr>
          <p:cNvPr id="10" name="TextBox 9">
            <a:extLst>
              <a:ext uri="{FF2B5EF4-FFF2-40B4-BE49-F238E27FC236}">
                <a16:creationId xmlns:a16="http://schemas.microsoft.com/office/drawing/2014/main" id="{27AD05D4-5A23-DA1B-8358-44C8A697A4F3}"/>
              </a:ext>
            </a:extLst>
          </p:cNvPr>
          <p:cNvSpPr txBox="1"/>
          <p:nvPr/>
        </p:nvSpPr>
        <p:spPr>
          <a:xfrm>
            <a:off x="851338" y="5896302"/>
            <a:ext cx="1686912" cy="923330"/>
          </a:xfrm>
          <a:prstGeom prst="rect">
            <a:avLst/>
          </a:prstGeom>
          <a:noFill/>
        </p:spPr>
        <p:txBody>
          <a:bodyPr wrap="square" rtlCol="0">
            <a:spAutoFit/>
          </a:bodyPr>
          <a:lstStyle/>
          <a:p>
            <a:r>
              <a:rPr lang="en-US" dirty="0"/>
              <a:t>Negative pressure sucks in flow</a:t>
            </a:r>
          </a:p>
        </p:txBody>
      </p:sp>
      <p:sp>
        <p:nvSpPr>
          <p:cNvPr id="11" name="TextBox 10">
            <a:extLst>
              <a:ext uri="{FF2B5EF4-FFF2-40B4-BE49-F238E27FC236}">
                <a16:creationId xmlns:a16="http://schemas.microsoft.com/office/drawing/2014/main" id="{BD5AAEE5-4BF7-0B8E-3DDA-01FE6F08A9C0}"/>
              </a:ext>
            </a:extLst>
          </p:cNvPr>
          <p:cNvSpPr txBox="1"/>
          <p:nvPr/>
        </p:nvSpPr>
        <p:spPr>
          <a:xfrm>
            <a:off x="2680138" y="3042741"/>
            <a:ext cx="3168869" cy="923330"/>
          </a:xfrm>
          <a:prstGeom prst="rect">
            <a:avLst/>
          </a:prstGeom>
          <a:noFill/>
        </p:spPr>
        <p:txBody>
          <a:bodyPr wrap="square" rtlCol="0">
            <a:spAutoFit/>
          </a:bodyPr>
          <a:lstStyle/>
          <a:p>
            <a:r>
              <a:rPr lang="en-US" dirty="0"/>
              <a:t>Point C is the smallest area between impeller and volute casing, so highest velocity</a:t>
            </a:r>
          </a:p>
        </p:txBody>
      </p:sp>
      <p:sp>
        <p:nvSpPr>
          <p:cNvPr id="12" name="TextBox 11">
            <a:extLst>
              <a:ext uri="{FF2B5EF4-FFF2-40B4-BE49-F238E27FC236}">
                <a16:creationId xmlns:a16="http://schemas.microsoft.com/office/drawing/2014/main" id="{83EE808B-A942-71AA-85DC-5F14DDC19F4D}"/>
              </a:ext>
            </a:extLst>
          </p:cNvPr>
          <p:cNvSpPr txBox="1"/>
          <p:nvPr/>
        </p:nvSpPr>
        <p:spPr>
          <a:xfrm>
            <a:off x="3957146" y="6700345"/>
            <a:ext cx="2569778" cy="923330"/>
          </a:xfrm>
          <a:prstGeom prst="rect">
            <a:avLst/>
          </a:prstGeom>
          <a:noFill/>
        </p:spPr>
        <p:txBody>
          <a:bodyPr wrap="square" rtlCol="0">
            <a:spAutoFit/>
          </a:bodyPr>
          <a:lstStyle/>
          <a:p>
            <a:r>
              <a:rPr lang="en-US" dirty="0"/>
              <a:t>Increasing Area decreases velocity and increases pressure</a:t>
            </a:r>
          </a:p>
        </p:txBody>
      </p:sp>
    </p:spTree>
    <p:extLst>
      <p:ext uri="{BB962C8B-B14F-4D97-AF65-F5344CB8AC3E}">
        <p14:creationId xmlns:p14="http://schemas.microsoft.com/office/powerpoint/2010/main" val="41906279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E536AE-D65F-81D4-157B-FF5A0FECDB30}"/>
              </a:ext>
            </a:extLst>
          </p:cNvPr>
          <p:cNvPicPr>
            <a:picLocks noChangeAspect="1"/>
          </p:cNvPicPr>
          <p:nvPr/>
        </p:nvPicPr>
        <p:blipFill>
          <a:blip r:embed="rId2"/>
          <a:stretch>
            <a:fillRect/>
          </a:stretch>
        </p:blipFill>
        <p:spPr>
          <a:xfrm>
            <a:off x="0" y="0"/>
            <a:ext cx="8662636" cy="1285860"/>
          </a:xfrm>
          <a:prstGeom prst="rect">
            <a:avLst/>
          </a:prstGeom>
        </p:spPr>
      </p:pic>
      <p:sp>
        <p:nvSpPr>
          <p:cNvPr id="4" name="TextBox 3">
            <a:extLst>
              <a:ext uri="{FF2B5EF4-FFF2-40B4-BE49-F238E27FC236}">
                <a16:creationId xmlns:a16="http://schemas.microsoft.com/office/drawing/2014/main" id="{D04814F9-7A60-B64A-3514-1511F10E86FD}"/>
              </a:ext>
            </a:extLst>
          </p:cNvPr>
          <p:cNvSpPr txBox="1"/>
          <p:nvPr/>
        </p:nvSpPr>
        <p:spPr>
          <a:xfrm>
            <a:off x="173420" y="1450428"/>
            <a:ext cx="7488621" cy="923330"/>
          </a:xfrm>
          <a:prstGeom prst="rect">
            <a:avLst/>
          </a:prstGeom>
          <a:noFill/>
        </p:spPr>
        <p:txBody>
          <a:bodyPr wrap="square" rtlCol="0">
            <a:spAutoFit/>
          </a:bodyPr>
          <a:lstStyle/>
          <a:p>
            <a:pPr marL="285750" indent="-285750">
              <a:buFont typeface="Arial" panose="020B0604020202020204" pitchFamily="34" charset="0"/>
              <a:buChar char="•"/>
            </a:pPr>
            <a:r>
              <a:rPr lang="en-US" dirty="0"/>
              <a:t>As seen from the previous page, velocity remains constant</a:t>
            </a:r>
          </a:p>
          <a:p>
            <a:pPr marL="285750" indent="-285750">
              <a:buFont typeface="Arial" panose="020B0604020202020204" pitchFamily="34" charset="0"/>
              <a:buChar char="•"/>
            </a:pPr>
            <a:r>
              <a:rPr lang="en-US" dirty="0"/>
              <a:t>No noticeable change in height in the pump</a:t>
            </a:r>
          </a:p>
          <a:p>
            <a:pPr marL="285750" indent="-285750">
              <a:buFont typeface="Arial" panose="020B0604020202020204" pitchFamily="34" charset="0"/>
              <a:buChar char="•"/>
            </a:pPr>
            <a:r>
              <a:rPr lang="en-US" dirty="0"/>
              <a:t>No losses in pump, those are accounted for in the pump efficiency</a:t>
            </a:r>
          </a:p>
        </p:txBody>
      </p:sp>
      <p:pic>
        <p:nvPicPr>
          <p:cNvPr id="6" name="Picture 5">
            <a:extLst>
              <a:ext uri="{FF2B5EF4-FFF2-40B4-BE49-F238E27FC236}">
                <a16:creationId xmlns:a16="http://schemas.microsoft.com/office/drawing/2014/main" id="{CF4A41BF-9208-A7BC-BB36-1030662BDF9D}"/>
              </a:ext>
            </a:extLst>
          </p:cNvPr>
          <p:cNvPicPr>
            <a:picLocks noChangeAspect="1"/>
          </p:cNvPicPr>
          <p:nvPr/>
        </p:nvPicPr>
        <p:blipFill>
          <a:blip r:embed="rId3"/>
          <a:stretch>
            <a:fillRect/>
          </a:stretch>
        </p:blipFill>
        <p:spPr>
          <a:xfrm>
            <a:off x="875464" y="2483150"/>
            <a:ext cx="3726891" cy="1710477"/>
          </a:xfrm>
          <a:prstGeom prst="rect">
            <a:avLst/>
          </a:prstGeom>
        </p:spPr>
      </p:pic>
      <p:pic>
        <p:nvPicPr>
          <p:cNvPr id="8" name="Picture 7">
            <a:extLst>
              <a:ext uri="{FF2B5EF4-FFF2-40B4-BE49-F238E27FC236}">
                <a16:creationId xmlns:a16="http://schemas.microsoft.com/office/drawing/2014/main" id="{E5D02886-094F-0340-A928-13FE47342361}"/>
              </a:ext>
            </a:extLst>
          </p:cNvPr>
          <p:cNvPicPr>
            <a:picLocks noChangeAspect="1"/>
          </p:cNvPicPr>
          <p:nvPr/>
        </p:nvPicPr>
        <p:blipFill>
          <a:blip r:embed="rId4"/>
          <a:stretch>
            <a:fillRect/>
          </a:stretch>
        </p:blipFill>
        <p:spPr>
          <a:xfrm>
            <a:off x="655290" y="4395271"/>
            <a:ext cx="6784577" cy="555102"/>
          </a:xfrm>
          <a:prstGeom prst="rect">
            <a:avLst/>
          </a:prstGeom>
        </p:spPr>
      </p:pic>
      <p:pic>
        <p:nvPicPr>
          <p:cNvPr id="10" name="Picture 9">
            <a:extLst>
              <a:ext uri="{FF2B5EF4-FFF2-40B4-BE49-F238E27FC236}">
                <a16:creationId xmlns:a16="http://schemas.microsoft.com/office/drawing/2014/main" id="{6071B4A7-BE28-3AD7-31BE-FA1852289F5C}"/>
              </a:ext>
            </a:extLst>
          </p:cNvPr>
          <p:cNvPicPr>
            <a:picLocks noChangeAspect="1"/>
          </p:cNvPicPr>
          <p:nvPr/>
        </p:nvPicPr>
        <p:blipFill>
          <a:blip r:embed="rId5"/>
          <a:stretch>
            <a:fillRect/>
          </a:stretch>
        </p:blipFill>
        <p:spPr>
          <a:xfrm>
            <a:off x="4834086" y="2727548"/>
            <a:ext cx="3505873" cy="970261"/>
          </a:xfrm>
          <a:prstGeom prst="rect">
            <a:avLst/>
          </a:prstGeom>
        </p:spPr>
      </p:pic>
      <p:pic>
        <p:nvPicPr>
          <p:cNvPr id="12" name="Picture 11">
            <a:extLst>
              <a:ext uri="{FF2B5EF4-FFF2-40B4-BE49-F238E27FC236}">
                <a16:creationId xmlns:a16="http://schemas.microsoft.com/office/drawing/2014/main" id="{874FAB0B-3539-06AE-24EB-99AAC03DE1A7}"/>
              </a:ext>
            </a:extLst>
          </p:cNvPr>
          <p:cNvPicPr>
            <a:picLocks noChangeAspect="1"/>
          </p:cNvPicPr>
          <p:nvPr/>
        </p:nvPicPr>
        <p:blipFill>
          <a:blip r:embed="rId6"/>
          <a:stretch>
            <a:fillRect/>
          </a:stretch>
        </p:blipFill>
        <p:spPr>
          <a:xfrm>
            <a:off x="166838" y="5166777"/>
            <a:ext cx="8141590" cy="706104"/>
          </a:xfrm>
          <a:prstGeom prst="rect">
            <a:avLst/>
          </a:prstGeom>
        </p:spPr>
      </p:pic>
      <p:pic>
        <p:nvPicPr>
          <p:cNvPr id="14" name="Picture 13">
            <a:extLst>
              <a:ext uri="{FF2B5EF4-FFF2-40B4-BE49-F238E27FC236}">
                <a16:creationId xmlns:a16="http://schemas.microsoft.com/office/drawing/2014/main" id="{160F6FB4-6281-8CF5-5BC7-5E91428170C8}"/>
              </a:ext>
            </a:extLst>
          </p:cNvPr>
          <p:cNvPicPr>
            <a:picLocks noChangeAspect="1"/>
          </p:cNvPicPr>
          <p:nvPr/>
        </p:nvPicPr>
        <p:blipFill>
          <a:blip r:embed="rId7"/>
          <a:stretch>
            <a:fillRect/>
          </a:stretch>
        </p:blipFill>
        <p:spPr>
          <a:xfrm>
            <a:off x="696627" y="6024760"/>
            <a:ext cx="7230484" cy="1876687"/>
          </a:xfrm>
          <a:prstGeom prst="rect">
            <a:avLst/>
          </a:prstGeom>
        </p:spPr>
      </p:pic>
      <p:pic>
        <p:nvPicPr>
          <p:cNvPr id="16" name="Picture 15">
            <a:extLst>
              <a:ext uri="{FF2B5EF4-FFF2-40B4-BE49-F238E27FC236}">
                <a16:creationId xmlns:a16="http://schemas.microsoft.com/office/drawing/2014/main" id="{AD5CF4BD-2965-42A2-598A-335014FC3CD6}"/>
              </a:ext>
            </a:extLst>
          </p:cNvPr>
          <p:cNvPicPr>
            <a:picLocks noChangeAspect="1"/>
          </p:cNvPicPr>
          <p:nvPr/>
        </p:nvPicPr>
        <p:blipFill>
          <a:blip r:embed="rId8"/>
          <a:stretch>
            <a:fillRect/>
          </a:stretch>
        </p:blipFill>
        <p:spPr>
          <a:xfrm>
            <a:off x="1181919" y="7961365"/>
            <a:ext cx="3849288" cy="1308758"/>
          </a:xfrm>
          <a:prstGeom prst="rect">
            <a:avLst/>
          </a:prstGeom>
        </p:spPr>
      </p:pic>
      <p:pic>
        <p:nvPicPr>
          <p:cNvPr id="18" name="Picture 17">
            <a:extLst>
              <a:ext uri="{FF2B5EF4-FFF2-40B4-BE49-F238E27FC236}">
                <a16:creationId xmlns:a16="http://schemas.microsoft.com/office/drawing/2014/main" id="{B8478E02-229E-B8DD-0033-F8D77A5B3674}"/>
              </a:ext>
            </a:extLst>
          </p:cNvPr>
          <p:cNvPicPr>
            <a:picLocks noChangeAspect="1"/>
          </p:cNvPicPr>
          <p:nvPr/>
        </p:nvPicPr>
        <p:blipFill>
          <a:blip r:embed="rId9"/>
          <a:stretch>
            <a:fillRect/>
          </a:stretch>
        </p:blipFill>
        <p:spPr>
          <a:xfrm>
            <a:off x="5215474" y="8146457"/>
            <a:ext cx="2433032" cy="887183"/>
          </a:xfrm>
          <a:prstGeom prst="rect">
            <a:avLst/>
          </a:prstGeom>
        </p:spPr>
      </p:pic>
    </p:spTree>
    <p:extLst>
      <p:ext uri="{BB962C8B-B14F-4D97-AF65-F5344CB8AC3E}">
        <p14:creationId xmlns:p14="http://schemas.microsoft.com/office/powerpoint/2010/main" val="26236914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8D707F-0436-BBA8-BEA0-6AD699408DE5}"/>
              </a:ext>
            </a:extLst>
          </p:cNvPr>
          <p:cNvPicPr>
            <a:picLocks noChangeAspect="1"/>
          </p:cNvPicPr>
          <p:nvPr/>
        </p:nvPicPr>
        <p:blipFill>
          <a:blip r:embed="rId2"/>
          <a:stretch>
            <a:fillRect/>
          </a:stretch>
        </p:blipFill>
        <p:spPr>
          <a:xfrm>
            <a:off x="0" y="0"/>
            <a:ext cx="8686800" cy="2065627"/>
          </a:xfrm>
          <a:prstGeom prst="rect">
            <a:avLst/>
          </a:prstGeom>
        </p:spPr>
      </p:pic>
      <p:pic>
        <p:nvPicPr>
          <p:cNvPr id="5" name="Picture 4">
            <a:extLst>
              <a:ext uri="{FF2B5EF4-FFF2-40B4-BE49-F238E27FC236}">
                <a16:creationId xmlns:a16="http://schemas.microsoft.com/office/drawing/2014/main" id="{508A6805-3062-E2E8-B1F1-CD1600E4FFF5}"/>
              </a:ext>
            </a:extLst>
          </p:cNvPr>
          <p:cNvPicPr>
            <a:picLocks noChangeAspect="1"/>
          </p:cNvPicPr>
          <p:nvPr/>
        </p:nvPicPr>
        <p:blipFill>
          <a:blip r:embed="rId3"/>
          <a:stretch>
            <a:fillRect/>
          </a:stretch>
        </p:blipFill>
        <p:spPr>
          <a:xfrm>
            <a:off x="-18255" y="1991069"/>
            <a:ext cx="8705055" cy="2488752"/>
          </a:xfrm>
          <a:prstGeom prst="rect">
            <a:avLst/>
          </a:prstGeom>
        </p:spPr>
      </p:pic>
      <p:pic>
        <p:nvPicPr>
          <p:cNvPr id="7" name="Picture 6">
            <a:extLst>
              <a:ext uri="{FF2B5EF4-FFF2-40B4-BE49-F238E27FC236}">
                <a16:creationId xmlns:a16="http://schemas.microsoft.com/office/drawing/2014/main" id="{A9012609-DEDD-48FE-ADF3-E561D243BED2}"/>
              </a:ext>
            </a:extLst>
          </p:cNvPr>
          <p:cNvPicPr>
            <a:picLocks noChangeAspect="1"/>
          </p:cNvPicPr>
          <p:nvPr/>
        </p:nvPicPr>
        <p:blipFill>
          <a:blip r:embed="rId4"/>
          <a:stretch>
            <a:fillRect/>
          </a:stretch>
        </p:blipFill>
        <p:spPr>
          <a:xfrm>
            <a:off x="0" y="4567558"/>
            <a:ext cx="8686800" cy="2914427"/>
          </a:xfrm>
          <a:prstGeom prst="rect">
            <a:avLst/>
          </a:prstGeom>
        </p:spPr>
      </p:pic>
      <p:pic>
        <p:nvPicPr>
          <p:cNvPr id="9" name="Picture 8">
            <a:extLst>
              <a:ext uri="{FF2B5EF4-FFF2-40B4-BE49-F238E27FC236}">
                <a16:creationId xmlns:a16="http://schemas.microsoft.com/office/drawing/2014/main" id="{4CD1466C-822D-2B3E-1A1B-27E33874F3FC}"/>
              </a:ext>
            </a:extLst>
          </p:cNvPr>
          <p:cNvPicPr>
            <a:picLocks noChangeAspect="1"/>
          </p:cNvPicPr>
          <p:nvPr/>
        </p:nvPicPr>
        <p:blipFill>
          <a:blip r:embed="rId5"/>
          <a:stretch>
            <a:fillRect/>
          </a:stretch>
        </p:blipFill>
        <p:spPr>
          <a:xfrm>
            <a:off x="0" y="7481985"/>
            <a:ext cx="5391807" cy="3636336"/>
          </a:xfrm>
          <a:prstGeom prst="rect">
            <a:avLst/>
          </a:prstGeom>
        </p:spPr>
      </p:pic>
      <p:pic>
        <p:nvPicPr>
          <p:cNvPr id="12" name="Picture 11">
            <a:extLst>
              <a:ext uri="{FF2B5EF4-FFF2-40B4-BE49-F238E27FC236}">
                <a16:creationId xmlns:a16="http://schemas.microsoft.com/office/drawing/2014/main" id="{B0F76E5B-1F2D-B56C-4602-0B2F4100C167}"/>
              </a:ext>
            </a:extLst>
          </p:cNvPr>
          <p:cNvPicPr>
            <a:picLocks noChangeAspect="1"/>
          </p:cNvPicPr>
          <p:nvPr/>
        </p:nvPicPr>
        <p:blipFill>
          <a:blip r:embed="rId6"/>
          <a:stretch>
            <a:fillRect/>
          </a:stretch>
        </p:blipFill>
        <p:spPr>
          <a:xfrm>
            <a:off x="5496834" y="8017564"/>
            <a:ext cx="3189966" cy="2392473"/>
          </a:xfrm>
          <a:prstGeom prst="rect">
            <a:avLst/>
          </a:prstGeom>
        </p:spPr>
      </p:pic>
    </p:spTree>
    <p:extLst>
      <p:ext uri="{BB962C8B-B14F-4D97-AF65-F5344CB8AC3E}">
        <p14:creationId xmlns:p14="http://schemas.microsoft.com/office/powerpoint/2010/main" val="36417107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AF443E-83E0-5975-3397-47E2144FC6B9}"/>
              </a:ext>
            </a:extLst>
          </p:cNvPr>
          <p:cNvPicPr>
            <a:picLocks noChangeAspect="1"/>
          </p:cNvPicPr>
          <p:nvPr/>
        </p:nvPicPr>
        <p:blipFill>
          <a:blip r:embed="rId2"/>
          <a:stretch>
            <a:fillRect/>
          </a:stretch>
        </p:blipFill>
        <p:spPr>
          <a:xfrm>
            <a:off x="0" y="-1"/>
            <a:ext cx="8686800" cy="6509459"/>
          </a:xfrm>
          <a:prstGeom prst="rect">
            <a:avLst/>
          </a:prstGeom>
        </p:spPr>
      </p:pic>
      <p:pic>
        <p:nvPicPr>
          <p:cNvPr id="5" name="Picture 4">
            <a:extLst>
              <a:ext uri="{FF2B5EF4-FFF2-40B4-BE49-F238E27FC236}">
                <a16:creationId xmlns:a16="http://schemas.microsoft.com/office/drawing/2014/main" id="{7057CD87-EC62-ECB4-6ECB-91CB1EFE16BD}"/>
              </a:ext>
            </a:extLst>
          </p:cNvPr>
          <p:cNvPicPr>
            <a:picLocks noChangeAspect="1"/>
          </p:cNvPicPr>
          <p:nvPr/>
        </p:nvPicPr>
        <p:blipFill>
          <a:blip r:embed="rId3"/>
          <a:stretch>
            <a:fillRect/>
          </a:stretch>
        </p:blipFill>
        <p:spPr>
          <a:xfrm>
            <a:off x="0" y="6561592"/>
            <a:ext cx="8686800" cy="2475513"/>
          </a:xfrm>
          <a:prstGeom prst="rect">
            <a:avLst/>
          </a:prstGeom>
        </p:spPr>
      </p:pic>
      <p:pic>
        <p:nvPicPr>
          <p:cNvPr id="7" name="Picture 6">
            <a:extLst>
              <a:ext uri="{FF2B5EF4-FFF2-40B4-BE49-F238E27FC236}">
                <a16:creationId xmlns:a16="http://schemas.microsoft.com/office/drawing/2014/main" id="{D762CBE9-A73C-7331-AFE4-3AABEEFB779C}"/>
              </a:ext>
            </a:extLst>
          </p:cNvPr>
          <p:cNvPicPr>
            <a:picLocks noChangeAspect="1"/>
          </p:cNvPicPr>
          <p:nvPr/>
        </p:nvPicPr>
        <p:blipFill>
          <a:blip r:embed="rId4"/>
          <a:stretch>
            <a:fillRect/>
          </a:stretch>
        </p:blipFill>
        <p:spPr>
          <a:xfrm>
            <a:off x="509163" y="9041670"/>
            <a:ext cx="1794453" cy="338813"/>
          </a:xfrm>
          <a:prstGeom prst="rect">
            <a:avLst/>
          </a:prstGeom>
        </p:spPr>
      </p:pic>
      <p:pic>
        <p:nvPicPr>
          <p:cNvPr id="9" name="Picture 8">
            <a:extLst>
              <a:ext uri="{FF2B5EF4-FFF2-40B4-BE49-F238E27FC236}">
                <a16:creationId xmlns:a16="http://schemas.microsoft.com/office/drawing/2014/main" id="{2E29373E-D2F0-2419-D7D1-31C98431561E}"/>
              </a:ext>
            </a:extLst>
          </p:cNvPr>
          <p:cNvPicPr>
            <a:picLocks noChangeAspect="1"/>
          </p:cNvPicPr>
          <p:nvPr/>
        </p:nvPicPr>
        <p:blipFill>
          <a:blip r:embed="rId5"/>
          <a:stretch>
            <a:fillRect/>
          </a:stretch>
        </p:blipFill>
        <p:spPr>
          <a:xfrm>
            <a:off x="2276122" y="9128013"/>
            <a:ext cx="6391046" cy="1024979"/>
          </a:xfrm>
          <a:prstGeom prst="rect">
            <a:avLst/>
          </a:prstGeom>
        </p:spPr>
      </p:pic>
      <p:sp>
        <p:nvSpPr>
          <p:cNvPr id="10" name="TextBox 9">
            <a:extLst>
              <a:ext uri="{FF2B5EF4-FFF2-40B4-BE49-F238E27FC236}">
                <a16:creationId xmlns:a16="http://schemas.microsoft.com/office/drawing/2014/main" id="{91D4D5AD-C23A-9EAB-2754-B21BDCAD346A}"/>
              </a:ext>
            </a:extLst>
          </p:cNvPr>
          <p:cNvSpPr txBox="1"/>
          <p:nvPr/>
        </p:nvSpPr>
        <p:spPr>
          <a:xfrm>
            <a:off x="6594561" y="10089932"/>
            <a:ext cx="2092239" cy="369332"/>
          </a:xfrm>
          <a:prstGeom prst="rect">
            <a:avLst/>
          </a:prstGeom>
          <a:noFill/>
        </p:spPr>
        <p:txBody>
          <a:bodyPr wrap="none" rtlCol="0">
            <a:spAutoFit/>
          </a:bodyPr>
          <a:lstStyle/>
          <a:p>
            <a:r>
              <a:rPr lang="en-US" dirty="0"/>
              <a:t>(Entrance to pump)</a:t>
            </a:r>
          </a:p>
        </p:txBody>
      </p:sp>
      <p:pic>
        <p:nvPicPr>
          <p:cNvPr id="12" name="Picture 11">
            <a:extLst>
              <a:ext uri="{FF2B5EF4-FFF2-40B4-BE49-F238E27FC236}">
                <a16:creationId xmlns:a16="http://schemas.microsoft.com/office/drawing/2014/main" id="{3D96B036-A8B7-38BC-32A0-DD01B3E0D3E3}"/>
              </a:ext>
            </a:extLst>
          </p:cNvPr>
          <p:cNvPicPr>
            <a:picLocks noChangeAspect="1"/>
          </p:cNvPicPr>
          <p:nvPr/>
        </p:nvPicPr>
        <p:blipFill>
          <a:blip r:embed="rId6"/>
          <a:stretch>
            <a:fillRect/>
          </a:stretch>
        </p:blipFill>
        <p:spPr>
          <a:xfrm>
            <a:off x="2300995" y="10427174"/>
            <a:ext cx="6385805" cy="1365432"/>
          </a:xfrm>
          <a:prstGeom prst="rect">
            <a:avLst/>
          </a:prstGeom>
        </p:spPr>
      </p:pic>
      <p:pic>
        <p:nvPicPr>
          <p:cNvPr id="14" name="Picture 13">
            <a:extLst>
              <a:ext uri="{FF2B5EF4-FFF2-40B4-BE49-F238E27FC236}">
                <a16:creationId xmlns:a16="http://schemas.microsoft.com/office/drawing/2014/main" id="{9C5965DC-EC68-0AC8-67E9-06D8A181A719}"/>
              </a:ext>
            </a:extLst>
          </p:cNvPr>
          <p:cNvPicPr>
            <a:picLocks noChangeAspect="1"/>
          </p:cNvPicPr>
          <p:nvPr/>
        </p:nvPicPr>
        <p:blipFill>
          <a:blip r:embed="rId7"/>
          <a:stretch>
            <a:fillRect/>
          </a:stretch>
        </p:blipFill>
        <p:spPr>
          <a:xfrm>
            <a:off x="0" y="9817875"/>
            <a:ext cx="2324424" cy="1448002"/>
          </a:xfrm>
          <a:prstGeom prst="rect">
            <a:avLst/>
          </a:prstGeom>
        </p:spPr>
      </p:pic>
      <p:sp>
        <p:nvSpPr>
          <p:cNvPr id="2" name="TextBox 1">
            <a:extLst>
              <a:ext uri="{FF2B5EF4-FFF2-40B4-BE49-F238E27FC236}">
                <a16:creationId xmlns:a16="http://schemas.microsoft.com/office/drawing/2014/main" id="{D0F91622-6CB4-F6C1-A0E3-A8FA6C3B9AF6}"/>
              </a:ext>
            </a:extLst>
          </p:cNvPr>
          <p:cNvSpPr txBox="1"/>
          <p:nvPr/>
        </p:nvSpPr>
        <p:spPr>
          <a:xfrm>
            <a:off x="2443655" y="11822668"/>
            <a:ext cx="5962273" cy="369332"/>
          </a:xfrm>
          <a:prstGeom prst="rect">
            <a:avLst/>
          </a:prstGeom>
          <a:noFill/>
        </p:spPr>
        <p:txBody>
          <a:bodyPr wrap="none" rtlCol="0">
            <a:spAutoFit/>
          </a:bodyPr>
          <a:lstStyle/>
          <a:p>
            <a:r>
              <a:rPr lang="en-US" dirty="0"/>
              <a:t>The Net Positive Suction Head is gotten from pump curves </a:t>
            </a:r>
          </a:p>
        </p:txBody>
      </p:sp>
    </p:spTree>
    <p:extLst>
      <p:ext uri="{BB962C8B-B14F-4D97-AF65-F5344CB8AC3E}">
        <p14:creationId xmlns:p14="http://schemas.microsoft.com/office/powerpoint/2010/main" val="28371090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5CC021-80EB-3F5C-6493-9854EC5C94FC}"/>
              </a:ext>
            </a:extLst>
          </p:cNvPr>
          <p:cNvPicPr>
            <a:picLocks noChangeAspect="1"/>
          </p:cNvPicPr>
          <p:nvPr/>
        </p:nvPicPr>
        <p:blipFill>
          <a:blip r:embed="rId2"/>
          <a:stretch>
            <a:fillRect/>
          </a:stretch>
        </p:blipFill>
        <p:spPr>
          <a:xfrm>
            <a:off x="884825" y="0"/>
            <a:ext cx="7029466" cy="1259826"/>
          </a:xfrm>
          <a:prstGeom prst="rect">
            <a:avLst/>
          </a:prstGeom>
        </p:spPr>
      </p:pic>
      <p:pic>
        <p:nvPicPr>
          <p:cNvPr id="5" name="Picture 4">
            <a:extLst>
              <a:ext uri="{FF2B5EF4-FFF2-40B4-BE49-F238E27FC236}">
                <a16:creationId xmlns:a16="http://schemas.microsoft.com/office/drawing/2014/main" id="{F259AAB7-1429-B165-9267-0F81B93DCF50}"/>
              </a:ext>
            </a:extLst>
          </p:cNvPr>
          <p:cNvPicPr>
            <a:picLocks noChangeAspect="1"/>
          </p:cNvPicPr>
          <p:nvPr/>
        </p:nvPicPr>
        <p:blipFill>
          <a:blip r:embed="rId3"/>
          <a:stretch>
            <a:fillRect/>
          </a:stretch>
        </p:blipFill>
        <p:spPr>
          <a:xfrm>
            <a:off x="0" y="1330267"/>
            <a:ext cx="8686800" cy="4765200"/>
          </a:xfrm>
          <a:prstGeom prst="rect">
            <a:avLst/>
          </a:prstGeom>
        </p:spPr>
      </p:pic>
      <p:sp>
        <p:nvSpPr>
          <p:cNvPr id="6" name="TextBox 5">
            <a:extLst>
              <a:ext uri="{FF2B5EF4-FFF2-40B4-BE49-F238E27FC236}">
                <a16:creationId xmlns:a16="http://schemas.microsoft.com/office/drawing/2014/main" id="{D264214A-1EC7-597D-CB3A-321502546474}"/>
              </a:ext>
            </a:extLst>
          </p:cNvPr>
          <p:cNvSpPr txBox="1"/>
          <p:nvPr/>
        </p:nvSpPr>
        <p:spPr>
          <a:xfrm>
            <a:off x="2571343" y="5880537"/>
            <a:ext cx="6115457" cy="369332"/>
          </a:xfrm>
          <a:prstGeom prst="rect">
            <a:avLst/>
          </a:prstGeom>
          <a:noFill/>
        </p:spPr>
        <p:txBody>
          <a:bodyPr wrap="none" rtlCol="0">
            <a:spAutoFit/>
          </a:bodyPr>
          <a:lstStyle/>
          <a:p>
            <a:r>
              <a:rPr lang="en-US" dirty="0"/>
              <a:t>The first number on the curve labels is the nominal diameter</a:t>
            </a:r>
          </a:p>
        </p:txBody>
      </p:sp>
      <p:sp>
        <p:nvSpPr>
          <p:cNvPr id="2" name="TextBox 1">
            <a:extLst>
              <a:ext uri="{FF2B5EF4-FFF2-40B4-BE49-F238E27FC236}">
                <a16:creationId xmlns:a16="http://schemas.microsoft.com/office/drawing/2014/main" id="{59FAE105-BA9F-20CB-AF6F-010AF11B2567}"/>
              </a:ext>
            </a:extLst>
          </p:cNvPr>
          <p:cNvSpPr txBox="1"/>
          <p:nvPr/>
        </p:nvSpPr>
        <p:spPr>
          <a:xfrm>
            <a:off x="2454165" y="6111765"/>
            <a:ext cx="3547381" cy="461665"/>
          </a:xfrm>
          <a:prstGeom prst="rect">
            <a:avLst/>
          </a:prstGeom>
          <a:noFill/>
        </p:spPr>
        <p:txBody>
          <a:bodyPr wrap="none" rtlCol="0">
            <a:spAutoFit/>
          </a:bodyPr>
          <a:lstStyle/>
          <a:p>
            <a:r>
              <a:rPr lang="en-US" sz="2400" dirty="0"/>
              <a:t>Pump Performance Chart</a:t>
            </a:r>
          </a:p>
        </p:txBody>
      </p:sp>
      <p:pic>
        <p:nvPicPr>
          <p:cNvPr id="7" name="Picture 6">
            <a:extLst>
              <a:ext uri="{FF2B5EF4-FFF2-40B4-BE49-F238E27FC236}">
                <a16:creationId xmlns:a16="http://schemas.microsoft.com/office/drawing/2014/main" id="{988A8835-A454-0EFE-27D0-5577396342B8}"/>
              </a:ext>
            </a:extLst>
          </p:cNvPr>
          <p:cNvPicPr>
            <a:picLocks noChangeAspect="1"/>
          </p:cNvPicPr>
          <p:nvPr/>
        </p:nvPicPr>
        <p:blipFill>
          <a:blip r:embed="rId4"/>
          <a:stretch>
            <a:fillRect/>
          </a:stretch>
        </p:blipFill>
        <p:spPr>
          <a:xfrm>
            <a:off x="409904" y="6566903"/>
            <a:ext cx="8087710" cy="5593565"/>
          </a:xfrm>
          <a:prstGeom prst="rect">
            <a:avLst/>
          </a:prstGeom>
        </p:spPr>
      </p:pic>
      <p:sp>
        <p:nvSpPr>
          <p:cNvPr id="8" name="TextBox 7">
            <a:extLst>
              <a:ext uri="{FF2B5EF4-FFF2-40B4-BE49-F238E27FC236}">
                <a16:creationId xmlns:a16="http://schemas.microsoft.com/office/drawing/2014/main" id="{721E23F2-1EBD-ED6C-A7A3-FC454F88171D}"/>
              </a:ext>
            </a:extLst>
          </p:cNvPr>
          <p:cNvSpPr txBox="1"/>
          <p:nvPr/>
        </p:nvSpPr>
        <p:spPr>
          <a:xfrm>
            <a:off x="3578773" y="6873765"/>
            <a:ext cx="4966138" cy="923330"/>
          </a:xfrm>
          <a:prstGeom prst="rect">
            <a:avLst/>
          </a:prstGeom>
          <a:solidFill>
            <a:schemeClr val="bg1"/>
          </a:solidFill>
        </p:spPr>
        <p:txBody>
          <a:bodyPr wrap="square" rtlCol="0">
            <a:spAutoFit/>
          </a:bodyPr>
          <a:lstStyle/>
          <a:p>
            <a:r>
              <a:rPr lang="en-US" dirty="0"/>
              <a:t>The BHPs are for water. If you want to find BHP for anything other than water, use this equation found previously</a:t>
            </a:r>
          </a:p>
        </p:txBody>
      </p:sp>
      <p:pic>
        <p:nvPicPr>
          <p:cNvPr id="9" name="Picture 8">
            <a:extLst>
              <a:ext uri="{FF2B5EF4-FFF2-40B4-BE49-F238E27FC236}">
                <a16:creationId xmlns:a16="http://schemas.microsoft.com/office/drawing/2014/main" id="{6FC9A18A-B32A-0D2E-2498-30A6CA1580F9}"/>
              </a:ext>
            </a:extLst>
          </p:cNvPr>
          <p:cNvPicPr>
            <a:picLocks noChangeAspect="1"/>
          </p:cNvPicPr>
          <p:nvPr/>
        </p:nvPicPr>
        <p:blipFill>
          <a:blip r:embed="rId5"/>
          <a:stretch>
            <a:fillRect/>
          </a:stretch>
        </p:blipFill>
        <p:spPr>
          <a:xfrm>
            <a:off x="5690856" y="7494127"/>
            <a:ext cx="2302260" cy="782768"/>
          </a:xfrm>
          <a:prstGeom prst="rect">
            <a:avLst/>
          </a:prstGeom>
        </p:spPr>
      </p:pic>
    </p:spTree>
    <p:extLst>
      <p:ext uri="{BB962C8B-B14F-4D97-AF65-F5344CB8AC3E}">
        <p14:creationId xmlns:p14="http://schemas.microsoft.com/office/powerpoint/2010/main" val="4486925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41BD92-44FD-5733-D094-6EE3639C16D4}"/>
              </a:ext>
            </a:extLst>
          </p:cNvPr>
          <p:cNvSpPr txBox="1"/>
          <p:nvPr/>
        </p:nvSpPr>
        <p:spPr>
          <a:xfrm>
            <a:off x="2490951" y="0"/>
            <a:ext cx="3609771" cy="461665"/>
          </a:xfrm>
          <a:prstGeom prst="rect">
            <a:avLst/>
          </a:prstGeom>
          <a:noFill/>
        </p:spPr>
        <p:txBody>
          <a:bodyPr wrap="none" rtlCol="0">
            <a:spAutoFit/>
          </a:bodyPr>
          <a:lstStyle/>
          <a:p>
            <a:r>
              <a:rPr lang="en-US" sz="2400" dirty="0"/>
              <a:t>Pump Selection Problems</a:t>
            </a:r>
          </a:p>
        </p:txBody>
      </p:sp>
      <p:sp>
        <p:nvSpPr>
          <p:cNvPr id="3" name="TextBox 2">
            <a:extLst>
              <a:ext uri="{FF2B5EF4-FFF2-40B4-BE49-F238E27FC236}">
                <a16:creationId xmlns:a16="http://schemas.microsoft.com/office/drawing/2014/main" id="{F2589840-DD82-2920-AC09-ADEB7BE66963}"/>
              </a:ext>
            </a:extLst>
          </p:cNvPr>
          <p:cNvSpPr txBox="1"/>
          <p:nvPr/>
        </p:nvSpPr>
        <p:spPr>
          <a:xfrm>
            <a:off x="0" y="504497"/>
            <a:ext cx="7140160" cy="923330"/>
          </a:xfrm>
          <a:prstGeom prst="rect">
            <a:avLst/>
          </a:prstGeom>
          <a:noFill/>
        </p:spPr>
        <p:txBody>
          <a:bodyPr wrap="none" rtlCol="0">
            <a:spAutoFit/>
          </a:bodyPr>
          <a:lstStyle/>
          <a:p>
            <a:r>
              <a:rPr lang="en-US" dirty="0"/>
              <a:t>Selecting Pump: Like unknown driving force problem with minor losses</a:t>
            </a:r>
          </a:p>
          <a:p>
            <a:pPr marL="285750" indent="-285750">
              <a:buFont typeface="Arial" panose="020B0604020202020204" pitchFamily="34" charset="0"/>
              <a:buChar char="•"/>
            </a:pPr>
            <a:r>
              <a:rPr lang="en-US" dirty="0"/>
              <a:t>Find pump head</a:t>
            </a:r>
          </a:p>
          <a:p>
            <a:pPr marL="285750" indent="-285750">
              <a:buFont typeface="Arial" panose="020B0604020202020204" pitchFamily="34" charset="0"/>
              <a:buChar char="•"/>
            </a:pPr>
            <a:r>
              <a:rPr lang="en-US" dirty="0"/>
              <a:t>Use pump performance chart to select your impeller diameter</a:t>
            </a:r>
          </a:p>
        </p:txBody>
      </p:sp>
      <p:pic>
        <p:nvPicPr>
          <p:cNvPr id="5" name="Picture 4">
            <a:extLst>
              <a:ext uri="{FF2B5EF4-FFF2-40B4-BE49-F238E27FC236}">
                <a16:creationId xmlns:a16="http://schemas.microsoft.com/office/drawing/2014/main" id="{1433451E-6E89-8FBC-C020-4D57621988CD}"/>
              </a:ext>
            </a:extLst>
          </p:cNvPr>
          <p:cNvPicPr>
            <a:picLocks noChangeAspect="1"/>
          </p:cNvPicPr>
          <p:nvPr/>
        </p:nvPicPr>
        <p:blipFill>
          <a:blip r:embed="rId2"/>
          <a:stretch>
            <a:fillRect/>
          </a:stretch>
        </p:blipFill>
        <p:spPr>
          <a:xfrm>
            <a:off x="1386687" y="1466193"/>
            <a:ext cx="6149231" cy="4303666"/>
          </a:xfrm>
          <a:prstGeom prst="rect">
            <a:avLst/>
          </a:prstGeom>
        </p:spPr>
      </p:pic>
      <p:sp>
        <p:nvSpPr>
          <p:cNvPr id="6" name="TextBox 5">
            <a:extLst>
              <a:ext uri="{FF2B5EF4-FFF2-40B4-BE49-F238E27FC236}">
                <a16:creationId xmlns:a16="http://schemas.microsoft.com/office/drawing/2014/main" id="{88CF183C-DB44-F46B-CA5B-FFBCA61BCA00}"/>
              </a:ext>
            </a:extLst>
          </p:cNvPr>
          <p:cNvSpPr txBox="1"/>
          <p:nvPr/>
        </p:nvSpPr>
        <p:spPr>
          <a:xfrm>
            <a:off x="0" y="5927834"/>
            <a:ext cx="8686800" cy="1754326"/>
          </a:xfrm>
          <a:prstGeom prst="rect">
            <a:avLst/>
          </a:prstGeom>
          <a:noFill/>
        </p:spPr>
        <p:txBody>
          <a:bodyPr wrap="square" rtlCol="0">
            <a:spAutoFit/>
          </a:bodyPr>
          <a:lstStyle/>
          <a:p>
            <a:r>
              <a:rPr lang="en-US" dirty="0"/>
              <a:t>Calculating maximum suction</a:t>
            </a:r>
          </a:p>
          <a:p>
            <a:pPr marL="285750" indent="-285750">
              <a:buFont typeface="Arial" panose="020B0604020202020204" pitchFamily="34" charset="0"/>
              <a:buChar char="•"/>
            </a:pPr>
            <a:r>
              <a:rPr lang="en-US" dirty="0"/>
              <a:t>Use the hmax equation to find the maximum height your pump can suck from without cavitation</a:t>
            </a:r>
          </a:p>
          <a:p>
            <a:pPr marL="285750" indent="-285750">
              <a:buFont typeface="Arial" panose="020B0604020202020204" pitchFamily="34" charset="0"/>
              <a:buChar char="•"/>
            </a:pPr>
            <a:r>
              <a:rPr lang="en-US" dirty="0"/>
              <a:t>When solving for major losses, the L will be assumed to be the hmax, meaning you will have to rearrange to solve for it</a:t>
            </a:r>
          </a:p>
          <a:p>
            <a:pPr marL="285750" indent="-285750">
              <a:buFont typeface="Arial" panose="020B0604020202020204" pitchFamily="34" charset="0"/>
              <a:buChar char="•"/>
            </a:pPr>
            <a:r>
              <a:rPr lang="en-US" dirty="0"/>
              <a:t>Net positive suction head is gotten from the pump performance chart</a:t>
            </a:r>
          </a:p>
        </p:txBody>
      </p:sp>
      <p:pic>
        <p:nvPicPr>
          <p:cNvPr id="8" name="Picture 7">
            <a:extLst>
              <a:ext uri="{FF2B5EF4-FFF2-40B4-BE49-F238E27FC236}">
                <a16:creationId xmlns:a16="http://schemas.microsoft.com/office/drawing/2014/main" id="{25BA90F4-E9F3-B1B7-3E5A-8DAB73E618E2}"/>
              </a:ext>
            </a:extLst>
          </p:cNvPr>
          <p:cNvPicPr>
            <a:picLocks noChangeAspect="1"/>
          </p:cNvPicPr>
          <p:nvPr/>
        </p:nvPicPr>
        <p:blipFill>
          <a:blip r:embed="rId3"/>
          <a:stretch>
            <a:fillRect/>
          </a:stretch>
        </p:blipFill>
        <p:spPr>
          <a:xfrm>
            <a:off x="1135300" y="7859057"/>
            <a:ext cx="5727628" cy="985398"/>
          </a:xfrm>
          <a:prstGeom prst="rect">
            <a:avLst/>
          </a:prstGeom>
        </p:spPr>
      </p:pic>
      <p:pic>
        <p:nvPicPr>
          <p:cNvPr id="10" name="Picture 9">
            <a:extLst>
              <a:ext uri="{FF2B5EF4-FFF2-40B4-BE49-F238E27FC236}">
                <a16:creationId xmlns:a16="http://schemas.microsoft.com/office/drawing/2014/main" id="{CF738055-2B73-21D8-C0B4-33AFBE3036AD}"/>
              </a:ext>
            </a:extLst>
          </p:cNvPr>
          <p:cNvPicPr>
            <a:picLocks noChangeAspect="1"/>
          </p:cNvPicPr>
          <p:nvPr/>
        </p:nvPicPr>
        <p:blipFill>
          <a:blip r:embed="rId4"/>
          <a:stretch>
            <a:fillRect/>
          </a:stretch>
        </p:blipFill>
        <p:spPr>
          <a:xfrm>
            <a:off x="1104710" y="8947883"/>
            <a:ext cx="6084365" cy="572915"/>
          </a:xfrm>
          <a:prstGeom prst="rect">
            <a:avLst/>
          </a:prstGeom>
        </p:spPr>
      </p:pic>
      <p:pic>
        <p:nvPicPr>
          <p:cNvPr id="12" name="Picture 11">
            <a:extLst>
              <a:ext uri="{FF2B5EF4-FFF2-40B4-BE49-F238E27FC236}">
                <a16:creationId xmlns:a16="http://schemas.microsoft.com/office/drawing/2014/main" id="{B3A73F7A-ECDC-1914-9EC1-76EB8551455E}"/>
              </a:ext>
            </a:extLst>
          </p:cNvPr>
          <p:cNvPicPr>
            <a:picLocks noChangeAspect="1"/>
          </p:cNvPicPr>
          <p:nvPr/>
        </p:nvPicPr>
        <p:blipFill>
          <a:blip r:embed="rId5"/>
          <a:stretch>
            <a:fillRect/>
          </a:stretch>
        </p:blipFill>
        <p:spPr>
          <a:xfrm>
            <a:off x="1537490" y="9664043"/>
            <a:ext cx="5205664" cy="961916"/>
          </a:xfrm>
          <a:prstGeom prst="rect">
            <a:avLst/>
          </a:prstGeom>
        </p:spPr>
      </p:pic>
      <p:pic>
        <p:nvPicPr>
          <p:cNvPr id="14" name="Picture 13">
            <a:extLst>
              <a:ext uri="{FF2B5EF4-FFF2-40B4-BE49-F238E27FC236}">
                <a16:creationId xmlns:a16="http://schemas.microsoft.com/office/drawing/2014/main" id="{935B7313-AF21-66A5-B660-4943B33C1803}"/>
              </a:ext>
            </a:extLst>
          </p:cNvPr>
          <p:cNvPicPr>
            <a:picLocks noChangeAspect="1"/>
          </p:cNvPicPr>
          <p:nvPr/>
        </p:nvPicPr>
        <p:blipFill>
          <a:blip r:embed="rId6"/>
          <a:stretch>
            <a:fillRect/>
          </a:stretch>
        </p:blipFill>
        <p:spPr>
          <a:xfrm>
            <a:off x="2585049" y="10690276"/>
            <a:ext cx="3042045" cy="1070800"/>
          </a:xfrm>
          <a:prstGeom prst="rect">
            <a:avLst/>
          </a:prstGeom>
        </p:spPr>
      </p:pic>
    </p:spTree>
    <p:extLst>
      <p:ext uri="{BB962C8B-B14F-4D97-AF65-F5344CB8AC3E}">
        <p14:creationId xmlns:p14="http://schemas.microsoft.com/office/powerpoint/2010/main" val="6371141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6B4DFE-D5F2-76A4-F2A3-E1FDBF454DB3}"/>
              </a:ext>
            </a:extLst>
          </p:cNvPr>
          <p:cNvPicPr>
            <a:picLocks noChangeAspect="1"/>
          </p:cNvPicPr>
          <p:nvPr/>
        </p:nvPicPr>
        <p:blipFill>
          <a:blip r:embed="rId2"/>
          <a:stretch>
            <a:fillRect/>
          </a:stretch>
        </p:blipFill>
        <p:spPr>
          <a:xfrm>
            <a:off x="754591" y="0"/>
            <a:ext cx="7335274" cy="5525271"/>
          </a:xfrm>
          <a:prstGeom prst="rect">
            <a:avLst/>
          </a:prstGeom>
        </p:spPr>
      </p:pic>
      <p:sp>
        <p:nvSpPr>
          <p:cNvPr id="5" name="TextBox 4">
            <a:extLst>
              <a:ext uri="{FF2B5EF4-FFF2-40B4-BE49-F238E27FC236}">
                <a16:creationId xmlns:a16="http://schemas.microsoft.com/office/drawing/2014/main" id="{FFDFEAD0-328E-E895-E35B-B2FE0F76D72E}"/>
              </a:ext>
            </a:extLst>
          </p:cNvPr>
          <p:cNvSpPr txBox="1"/>
          <p:nvPr/>
        </p:nvSpPr>
        <p:spPr>
          <a:xfrm>
            <a:off x="394140" y="5612523"/>
            <a:ext cx="8087710" cy="369332"/>
          </a:xfrm>
          <a:prstGeom prst="rect">
            <a:avLst/>
          </a:prstGeom>
          <a:noFill/>
        </p:spPr>
        <p:txBody>
          <a:bodyPr wrap="square" rtlCol="0">
            <a:spAutoFit/>
          </a:bodyPr>
          <a:lstStyle/>
          <a:p>
            <a:r>
              <a:rPr lang="en-US" dirty="0"/>
              <a:t>The 2 parallel pump curve line is just doubled the flowrate of the 1 pump curve</a:t>
            </a:r>
          </a:p>
        </p:txBody>
      </p:sp>
      <p:pic>
        <p:nvPicPr>
          <p:cNvPr id="7" name="Picture 6">
            <a:extLst>
              <a:ext uri="{FF2B5EF4-FFF2-40B4-BE49-F238E27FC236}">
                <a16:creationId xmlns:a16="http://schemas.microsoft.com/office/drawing/2014/main" id="{12DB0E37-91AD-B632-C8DF-19500A23B8D3}"/>
              </a:ext>
            </a:extLst>
          </p:cNvPr>
          <p:cNvPicPr>
            <a:picLocks noChangeAspect="1"/>
          </p:cNvPicPr>
          <p:nvPr/>
        </p:nvPicPr>
        <p:blipFill>
          <a:blip r:embed="rId3"/>
          <a:stretch>
            <a:fillRect/>
          </a:stretch>
        </p:blipFill>
        <p:spPr>
          <a:xfrm>
            <a:off x="629941" y="6193498"/>
            <a:ext cx="7363853" cy="5449060"/>
          </a:xfrm>
          <a:prstGeom prst="rect">
            <a:avLst/>
          </a:prstGeom>
        </p:spPr>
      </p:pic>
    </p:spTree>
    <p:extLst>
      <p:ext uri="{BB962C8B-B14F-4D97-AF65-F5344CB8AC3E}">
        <p14:creationId xmlns:p14="http://schemas.microsoft.com/office/powerpoint/2010/main" val="39266288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7532DC-1456-C7AD-14B5-30BF910C9542}"/>
              </a:ext>
            </a:extLst>
          </p:cNvPr>
          <p:cNvSpPr txBox="1"/>
          <p:nvPr/>
        </p:nvSpPr>
        <p:spPr>
          <a:xfrm>
            <a:off x="2383324" y="0"/>
            <a:ext cx="3920177" cy="584775"/>
          </a:xfrm>
          <a:prstGeom prst="rect">
            <a:avLst/>
          </a:prstGeom>
          <a:noFill/>
        </p:spPr>
        <p:txBody>
          <a:bodyPr wrap="none" rtlCol="0">
            <a:spAutoFit/>
          </a:bodyPr>
          <a:lstStyle/>
          <a:p>
            <a:pPr algn="ctr"/>
            <a:r>
              <a:rPr lang="en-US" sz="3200" dirty="0"/>
              <a:t>Flow in Porous Media</a:t>
            </a:r>
          </a:p>
        </p:txBody>
      </p:sp>
      <p:pic>
        <p:nvPicPr>
          <p:cNvPr id="4" name="Picture 3">
            <a:extLst>
              <a:ext uri="{FF2B5EF4-FFF2-40B4-BE49-F238E27FC236}">
                <a16:creationId xmlns:a16="http://schemas.microsoft.com/office/drawing/2014/main" id="{03B32C39-1CF3-3EB8-5FE7-CC3F6C0FBACA}"/>
              </a:ext>
            </a:extLst>
          </p:cNvPr>
          <p:cNvPicPr>
            <a:picLocks noChangeAspect="1"/>
          </p:cNvPicPr>
          <p:nvPr/>
        </p:nvPicPr>
        <p:blipFill>
          <a:blip r:embed="rId2"/>
          <a:stretch>
            <a:fillRect/>
          </a:stretch>
        </p:blipFill>
        <p:spPr>
          <a:xfrm>
            <a:off x="234634" y="551793"/>
            <a:ext cx="8162100" cy="2900855"/>
          </a:xfrm>
          <a:prstGeom prst="rect">
            <a:avLst/>
          </a:prstGeom>
        </p:spPr>
      </p:pic>
      <p:sp>
        <p:nvSpPr>
          <p:cNvPr id="5" name="TextBox 4">
            <a:extLst>
              <a:ext uri="{FF2B5EF4-FFF2-40B4-BE49-F238E27FC236}">
                <a16:creationId xmlns:a16="http://schemas.microsoft.com/office/drawing/2014/main" id="{DA4F1DA5-3BA0-E9BB-789C-FC4C8B8A9965}"/>
              </a:ext>
            </a:extLst>
          </p:cNvPr>
          <p:cNvSpPr txBox="1"/>
          <p:nvPr/>
        </p:nvSpPr>
        <p:spPr>
          <a:xfrm>
            <a:off x="2089739" y="3484179"/>
            <a:ext cx="4063677" cy="707886"/>
          </a:xfrm>
          <a:prstGeom prst="rect">
            <a:avLst/>
          </a:prstGeom>
          <a:noFill/>
        </p:spPr>
        <p:txBody>
          <a:bodyPr wrap="none" rtlCol="0">
            <a:spAutoFit/>
          </a:bodyPr>
          <a:lstStyle/>
          <a:p>
            <a:pPr algn="ctr"/>
            <a:r>
              <a:rPr lang="en-US" sz="2400" dirty="0"/>
              <a:t>New Variable: Porosity Factor</a:t>
            </a:r>
          </a:p>
          <a:p>
            <a:pPr algn="ctr"/>
            <a:r>
              <a:rPr lang="en-US" sz="1600" dirty="0"/>
              <a:t>Fraction of flow medium that is porous</a:t>
            </a:r>
          </a:p>
        </p:txBody>
      </p:sp>
      <p:pic>
        <p:nvPicPr>
          <p:cNvPr id="7" name="Picture 6">
            <a:extLst>
              <a:ext uri="{FF2B5EF4-FFF2-40B4-BE49-F238E27FC236}">
                <a16:creationId xmlns:a16="http://schemas.microsoft.com/office/drawing/2014/main" id="{5D6B6473-CA2B-08B9-B633-9FD0C3AD9BFD}"/>
              </a:ext>
            </a:extLst>
          </p:cNvPr>
          <p:cNvPicPr>
            <a:picLocks noChangeAspect="1"/>
          </p:cNvPicPr>
          <p:nvPr/>
        </p:nvPicPr>
        <p:blipFill>
          <a:blip r:embed="rId3"/>
          <a:stretch>
            <a:fillRect/>
          </a:stretch>
        </p:blipFill>
        <p:spPr>
          <a:xfrm>
            <a:off x="1957589" y="4200316"/>
            <a:ext cx="4172532" cy="638264"/>
          </a:xfrm>
          <a:prstGeom prst="rect">
            <a:avLst/>
          </a:prstGeom>
        </p:spPr>
      </p:pic>
      <p:pic>
        <p:nvPicPr>
          <p:cNvPr id="9" name="Picture 8">
            <a:extLst>
              <a:ext uri="{FF2B5EF4-FFF2-40B4-BE49-F238E27FC236}">
                <a16:creationId xmlns:a16="http://schemas.microsoft.com/office/drawing/2014/main" id="{ED07BA95-307F-C703-CA34-77F12AC960CA}"/>
              </a:ext>
            </a:extLst>
          </p:cNvPr>
          <p:cNvPicPr>
            <a:picLocks noChangeAspect="1"/>
          </p:cNvPicPr>
          <p:nvPr/>
        </p:nvPicPr>
        <p:blipFill>
          <a:blip r:embed="rId4"/>
          <a:stretch>
            <a:fillRect/>
          </a:stretch>
        </p:blipFill>
        <p:spPr>
          <a:xfrm>
            <a:off x="537495" y="5040452"/>
            <a:ext cx="7201905" cy="1133633"/>
          </a:xfrm>
          <a:prstGeom prst="rect">
            <a:avLst/>
          </a:prstGeom>
        </p:spPr>
      </p:pic>
      <p:pic>
        <p:nvPicPr>
          <p:cNvPr id="11" name="Picture 10">
            <a:extLst>
              <a:ext uri="{FF2B5EF4-FFF2-40B4-BE49-F238E27FC236}">
                <a16:creationId xmlns:a16="http://schemas.microsoft.com/office/drawing/2014/main" id="{20EEE4D7-489B-2D18-68C9-15711C3ADB5D}"/>
              </a:ext>
            </a:extLst>
          </p:cNvPr>
          <p:cNvPicPr>
            <a:picLocks noChangeAspect="1"/>
          </p:cNvPicPr>
          <p:nvPr/>
        </p:nvPicPr>
        <p:blipFill>
          <a:blip r:embed="rId5"/>
          <a:stretch>
            <a:fillRect/>
          </a:stretch>
        </p:blipFill>
        <p:spPr>
          <a:xfrm>
            <a:off x="172742" y="6643979"/>
            <a:ext cx="8255322" cy="3225235"/>
          </a:xfrm>
          <a:prstGeom prst="rect">
            <a:avLst/>
          </a:prstGeom>
        </p:spPr>
      </p:pic>
    </p:spTree>
    <p:extLst>
      <p:ext uri="{BB962C8B-B14F-4D97-AF65-F5344CB8AC3E}">
        <p14:creationId xmlns:p14="http://schemas.microsoft.com/office/powerpoint/2010/main" val="2422500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8DEDC7-4054-A64B-9265-E09C4775217D}"/>
              </a:ext>
            </a:extLst>
          </p:cNvPr>
          <p:cNvSpPr txBox="1"/>
          <p:nvPr/>
        </p:nvSpPr>
        <p:spPr>
          <a:xfrm>
            <a:off x="0" y="0"/>
            <a:ext cx="2881623" cy="461665"/>
          </a:xfrm>
          <a:prstGeom prst="rect">
            <a:avLst/>
          </a:prstGeom>
          <a:noFill/>
        </p:spPr>
        <p:txBody>
          <a:bodyPr wrap="none" rtlCol="0">
            <a:spAutoFit/>
          </a:bodyPr>
          <a:lstStyle/>
          <a:p>
            <a:r>
              <a:rPr lang="en-US" sz="2400" dirty="0"/>
              <a:t>Finding Shear Stress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FAA2BFD-EFE1-2B35-7C53-9F58B97F19E5}"/>
                  </a:ext>
                </a:extLst>
              </p:cNvPr>
              <p:cNvSpPr txBox="1"/>
              <p:nvPr/>
            </p:nvSpPr>
            <p:spPr>
              <a:xfrm>
                <a:off x="0" y="461665"/>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Found through manipulating Newton’s Law of viscosity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Another way: Using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(Shear Strain)</a:t>
                </a:r>
              </a:p>
            </p:txBody>
          </p:sp>
        </mc:Choice>
        <mc:Fallback xmlns="">
          <p:sp>
            <p:nvSpPr>
              <p:cNvPr id="3" name="TextBox 2">
                <a:extLst>
                  <a:ext uri="{FF2B5EF4-FFF2-40B4-BE49-F238E27FC236}">
                    <a16:creationId xmlns:a16="http://schemas.microsoft.com/office/drawing/2014/main" id="{8FAA2BFD-EFE1-2B35-7C53-9F58B97F19E5}"/>
                  </a:ext>
                </a:extLst>
              </p:cNvPr>
              <p:cNvSpPr txBox="1">
                <a:spLocks noRot="1" noChangeAspect="1" noMove="1" noResize="1" noEditPoints="1" noAdjustHandles="1" noChangeArrowheads="1" noChangeShapeType="1" noTextEdit="1"/>
              </p:cNvSpPr>
              <p:nvPr/>
            </p:nvSpPr>
            <p:spPr>
              <a:xfrm>
                <a:off x="0" y="461665"/>
                <a:ext cx="8686800" cy="1754326"/>
              </a:xfrm>
              <a:prstGeom prst="rect">
                <a:avLst/>
              </a:prstGeom>
              <a:blipFill>
                <a:blip r:embed="rId2"/>
                <a:stretch>
                  <a:fillRect l="-421" t="-1736" b="-48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8D50479-4848-4266-23DD-0ED3299EC736}"/>
                  </a:ext>
                </a:extLst>
              </p:cNvPr>
              <p:cNvSpPr txBox="1"/>
              <p:nvPr/>
            </p:nvSpPr>
            <p:spPr>
              <a:xfrm>
                <a:off x="2706461" y="950709"/>
                <a:ext cx="3273878" cy="6839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num>
                        <m:den>
                          <m:r>
                            <a:rPr lang="en-US" b="0" i="1" smtClean="0">
                              <a:latin typeface="Cambria Math" panose="02040503050406030204" pitchFamily="18" charset="0"/>
                              <a:ea typeface="Cambria Math" panose="02040503050406030204" pitchFamily="18" charset="0"/>
                            </a:rPr>
                            <m:t>𝐻</m:t>
                          </m:r>
                        </m:den>
                      </m:f>
                    </m:oMath>
                  </m:oMathPara>
                </a14:m>
                <a:endParaRPr lang="en-US" dirty="0"/>
              </a:p>
            </p:txBody>
          </p:sp>
        </mc:Choice>
        <mc:Fallback xmlns="">
          <p:sp>
            <p:nvSpPr>
              <p:cNvPr id="5" name="TextBox 4">
                <a:extLst>
                  <a:ext uri="{FF2B5EF4-FFF2-40B4-BE49-F238E27FC236}">
                    <a16:creationId xmlns:a16="http://schemas.microsoft.com/office/drawing/2014/main" id="{58D50479-4848-4266-23DD-0ED3299EC736}"/>
                  </a:ext>
                </a:extLst>
              </p:cNvPr>
              <p:cNvSpPr txBox="1">
                <a:spLocks noRot="1" noChangeAspect="1" noMove="1" noResize="1" noEditPoints="1" noAdjustHandles="1" noChangeArrowheads="1" noChangeShapeType="1" noTextEdit="1"/>
              </p:cNvSpPr>
              <p:nvPr/>
            </p:nvSpPr>
            <p:spPr>
              <a:xfrm>
                <a:off x="2706461" y="950709"/>
                <a:ext cx="3273878" cy="683905"/>
              </a:xfrm>
              <a:prstGeom prst="rect">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B18BBD19-4B30-7C6E-1322-ABC8190E07DB}"/>
              </a:ext>
            </a:extLst>
          </p:cNvPr>
          <p:cNvCxnSpPr>
            <a:cxnSpLocks/>
            <a:endCxn id="5" idx="3"/>
          </p:cNvCxnSpPr>
          <p:nvPr/>
        </p:nvCxnSpPr>
        <p:spPr>
          <a:xfrm flipH="1">
            <a:off x="5980339" y="1292662"/>
            <a:ext cx="37147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B27678D0-318A-BBAA-DF69-1E1DDA560ADC}"/>
              </a:ext>
            </a:extLst>
          </p:cNvPr>
          <p:cNvSpPr txBox="1"/>
          <p:nvPr/>
        </p:nvSpPr>
        <p:spPr>
          <a:xfrm>
            <a:off x="6351814" y="692496"/>
            <a:ext cx="2090056" cy="1200329"/>
          </a:xfrm>
          <a:prstGeom prst="rect">
            <a:avLst/>
          </a:prstGeom>
          <a:noFill/>
        </p:spPr>
        <p:txBody>
          <a:bodyPr wrap="square" rtlCol="0">
            <a:spAutoFit/>
          </a:bodyPr>
          <a:lstStyle/>
          <a:p>
            <a:r>
              <a:rPr lang="en-US" dirty="0"/>
              <a:t>At the point where the fluid is in contact with the moving plate</a:t>
            </a:r>
          </a:p>
        </p:txBody>
      </p:sp>
      <p:pic>
        <p:nvPicPr>
          <p:cNvPr id="11" name="Picture 10">
            <a:extLst>
              <a:ext uri="{FF2B5EF4-FFF2-40B4-BE49-F238E27FC236}">
                <a16:creationId xmlns:a16="http://schemas.microsoft.com/office/drawing/2014/main" id="{150AB39F-4216-1D33-79BC-0E75B435DEB2}"/>
              </a:ext>
            </a:extLst>
          </p:cNvPr>
          <p:cNvPicPr>
            <a:picLocks noChangeAspect="1"/>
          </p:cNvPicPr>
          <p:nvPr/>
        </p:nvPicPr>
        <p:blipFill>
          <a:blip r:embed="rId4"/>
          <a:stretch>
            <a:fillRect/>
          </a:stretch>
        </p:blipFill>
        <p:spPr>
          <a:xfrm>
            <a:off x="4167272" y="2215991"/>
            <a:ext cx="4258269" cy="2114845"/>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EDC27B9-6C4A-E30C-9321-4E9DE4680EBE}"/>
                  </a:ext>
                </a:extLst>
              </p:cNvPr>
              <p:cNvSpPr txBox="1"/>
              <p:nvPr/>
            </p:nvSpPr>
            <p:spPr>
              <a:xfrm>
                <a:off x="762299" y="2226098"/>
                <a:ext cx="1789464"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tan</m:t>
                          </m:r>
                        </m:fName>
                        <m:e>
                          <m:r>
                            <a:rPr lang="en-US" i="1" smtClean="0">
                              <a:latin typeface="Cambria Math" panose="02040503050406030204" pitchFamily="18" charset="0"/>
                              <a:ea typeface="Cambria Math" panose="02040503050406030204" pitchFamily="18" charset="0"/>
                            </a:rPr>
                            <m:t>𝛾</m:t>
                          </m:r>
                        </m:e>
                      </m:fun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num>
                        <m:den>
                          <m:r>
                            <a:rPr lang="en-US" b="0" i="1" smtClean="0">
                              <a:latin typeface="Cambria Math" panose="02040503050406030204" pitchFamily="18" charset="0"/>
                            </a:rPr>
                            <m:t>𝐻</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rPr>
                            <m:t>𝐻</m:t>
                          </m:r>
                        </m:den>
                      </m:f>
                    </m:oMath>
                  </m:oMathPara>
                </a14:m>
                <a:endParaRPr lang="en-US" dirty="0"/>
              </a:p>
            </p:txBody>
          </p:sp>
        </mc:Choice>
        <mc:Fallback xmlns="">
          <p:sp>
            <p:nvSpPr>
              <p:cNvPr id="12" name="TextBox 11">
                <a:extLst>
                  <a:ext uri="{FF2B5EF4-FFF2-40B4-BE49-F238E27FC236}">
                    <a16:creationId xmlns:a16="http://schemas.microsoft.com/office/drawing/2014/main" id="{7EDC27B9-6C4A-E30C-9321-4E9DE4680EBE}"/>
                  </a:ext>
                </a:extLst>
              </p:cNvPr>
              <p:cNvSpPr txBox="1">
                <a:spLocks noRot="1" noChangeAspect="1" noMove="1" noResize="1" noEditPoints="1" noAdjustHandles="1" noChangeArrowheads="1" noChangeShapeType="1" noTextEdit="1"/>
              </p:cNvSpPr>
              <p:nvPr/>
            </p:nvSpPr>
            <p:spPr>
              <a:xfrm>
                <a:off x="762299" y="2226098"/>
                <a:ext cx="1789464" cy="51860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543ADA4-4FCB-6A69-ABEA-335515A261B3}"/>
                  </a:ext>
                </a:extLst>
              </p:cNvPr>
              <p:cNvSpPr txBox="1"/>
              <p:nvPr/>
            </p:nvSpPr>
            <p:spPr>
              <a:xfrm>
                <a:off x="974889" y="2904081"/>
                <a:ext cx="1364284" cy="369332"/>
              </a:xfrm>
              <a:prstGeom prst="rect">
                <a:avLst/>
              </a:prstGeom>
              <a:noFill/>
            </p:spPr>
            <p:txBody>
              <a:bodyPr wrap="none" rtlCol="0">
                <a:spAutoFit/>
              </a:bodyPr>
              <a:lstStyle/>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is small:</a:t>
                </a:r>
              </a:p>
            </p:txBody>
          </p:sp>
        </mc:Choice>
        <mc:Fallback xmlns="">
          <p:sp>
            <p:nvSpPr>
              <p:cNvPr id="13" name="TextBox 12">
                <a:extLst>
                  <a:ext uri="{FF2B5EF4-FFF2-40B4-BE49-F238E27FC236}">
                    <a16:creationId xmlns:a16="http://schemas.microsoft.com/office/drawing/2014/main" id="{F543ADA4-4FCB-6A69-ABEA-335515A261B3}"/>
                  </a:ext>
                </a:extLst>
              </p:cNvPr>
              <p:cNvSpPr txBox="1">
                <a:spLocks noRot="1" noChangeAspect="1" noMove="1" noResize="1" noEditPoints="1" noAdjustHandles="1" noChangeArrowheads="1" noChangeShapeType="1" noTextEdit="1"/>
              </p:cNvSpPr>
              <p:nvPr/>
            </p:nvSpPr>
            <p:spPr>
              <a:xfrm>
                <a:off x="974889" y="2904081"/>
                <a:ext cx="1364284" cy="369332"/>
              </a:xfrm>
              <a:prstGeom prst="rect">
                <a:avLst/>
              </a:prstGeom>
              <a:blipFill>
                <a:blip r:embed="rId6"/>
                <a:stretch>
                  <a:fillRect l="-4018" t="-6557" r="-3125"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7CD6B2E-1F99-4120-B7F0-AFB290602A48}"/>
                  </a:ext>
                </a:extLst>
              </p:cNvPr>
              <p:cNvSpPr txBox="1"/>
              <p:nvPr/>
            </p:nvSpPr>
            <p:spPr>
              <a:xfrm>
                <a:off x="610182" y="3273413"/>
                <a:ext cx="2096279"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tan</m:t>
                          </m:r>
                        </m:fName>
                        <m:e>
                          <m:r>
                            <a:rPr lang="en-US" i="1" smtClean="0">
                              <a:latin typeface="Cambria Math" panose="02040503050406030204" pitchFamily="18" charset="0"/>
                              <a:ea typeface="Cambria Math" panose="02040503050406030204" pitchFamily="18" charset="0"/>
                            </a:rPr>
                            <m:t>𝛾</m:t>
                          </m:r>
                        </m:e>
                      </m:func>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ea typeface="Cambria Math" panose="02040503050406030204" pitchFamily="18" charset="0"/>
                            </a:rPr>
                            <m:t>𝐻</m:t>
                          </m:r>
                        </m:den>
                      </m:f>
                    </m:oMath>
                  </m:oMathPara>
                </a14:m>
                <a:endParaRPr lang="en-US" dirty="0"/>
              </a:p>
            </p:txBody>
          </p:sp>
        </mc:Choice>
        <mc:Fallback xmlns="">
          <p:sp>
            <p:nvSpPr>
              <p:cNvPr id="14" name="TextBox 13">
                <a:extLst>
                  <a:ext uri="{FF2B5EF4-FFF2-40B4-BE49-F238E27FC236}">
                    <a16:creationId xmlns:a16="http://schemas.microsoft.com/office/drawing/2014/main" id="{57CD6B2E-1F99-4120-B7F0-AFB290602A48}"/>
                  </a:ext>
                </a:extLst>
              </p:cNvPr>
              <p:cNvSpPr txBox="1">
                <a:spLocks noRot="1" noChangeAspect="1" noMove="1" noResize="1" noEditPoints="1" noAdjustHandles="1" noChangeArrowheads="1" noChangeShapeType="1" noTextEdit="1"/>
              </p:cNvSpPr>
              <p:nvPr/>
            </p:nvSpPr>
            <p:spPr>
              <a:xfrm>
                <a:off x="610182" y="3273413"/>
                <a:ext cx="2096279" cy="51860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122E0C-020A-68C2-B582-90E1DC718E0C}"/>
                  </a:ext>
                </a:extLst>
              </p:cNvPr>
              <p:cNvSpPr txBox="1"/>
              <p:nvPr/>
            </p:nvSpPr>
            <p:spPr>
              <a:xfrm>
                <a:off x="2159573" y="3921067"/>
                <a:ext cx="1746440"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𝛾</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num>
                        <m:den>
                          <m:r>
                            <a:rPr lang="en-US" b="0" i="1" smtClean="0">
                              <a:latin typeface="Cambria Math" panose="02040503050406030204" pitchFamily="18" charset="0"/>
                            </a:rPr>
                            <m:t>𝐻</m:t>
                          </m:r>
                        </m:den>
                      </m:f>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𝛾</m:t>
                          </m:r>
                        </m:num>
                        <m:den>
                          <m:r>
                            <a:rPr lang="en-US" b="0" i="1" smtClean="0">
                              <a:latin typeface="Cambria Math" panose="02040503050406030204" pitchFamily="18" charset="0"/>
                              <a:ea typeface="Cambria Math" panose="02040503050406030204" pitchFamily="18" charset="0"/>
                            </a:rPr>
                            <m:t>𝑑𝑡</m:t>
                          </m:r>
                        </m:den>
                      </m:f>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oMath>
                  </m:oMathPara>
                </a14:m>
                <a:endParaRPr lang="en-US" dirty="0"/>
              </a:p>
            </p:txBody>
          </p:sp>
        </mc:Choice>
        <mc:Fallback xmlns="">
          <p:sp>
            <p:nvSpPr>
              <p:cNvPr id="15" name="TextBox 14">
                <a:extLst>
                  <a:ext uri="{FF2B5EF4-FFF2-40B4-BE49-F238E27FC236}">
                    <a16:creationId xmlns:a16="http://schemas.microsoft.com/office/drawing/2014/main" id="{54122E0C-020A-68C2-B582-90E1DC718E0C}"/>
                  </a:ext>
                </a:extLst>
              </p:cNvPr>
              <p:cNvSpPr txBox="1">
                <a:spLocks noRot="1" noChangeAspect="1" noMove="1" noResize="1" noEditPoints="1" noAdjustHandles="1" noChangeArrowheads="1" noChangeShapeType="1" noTextEdit="1"/>
              </p:cNvSpPr>
              <p:nvPr/>
            </p:nvSpPr>
            <p:spPr>
              <a:xfrm>
                <a:off x="2159573" y="3921067"/>
                <a:ext cx="1746440" cy="52591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F1FADBA-C4B5-26FC-D35B-9DD3AC582997}"/>
                  </a:ext>
                </a:extLst>
              </p:cNvPr>
              <p:cNvSpPr txBox="1"/>
              <p:nvPr/>
            </p:nvSpPr>
            <p:spPr>
              <a:xfrm>
                <a:off x="2278046" y="4702628"/>
                <a:ext cx="2422202" cy="522259"/>
              </a:xfrm>
              <a:prstGeom prst="rect">
                <a:avLst/>
              </a:prstGeom>
              <a:noFill/>
            </p:spPr>
            <p:txBody>
              <a:bodyPr wrap="none" rtlCol="0">
                <a:spAutoFit/>
              </a:bodyPr>
              <a:lstStyle/>
              <a:p>
                <a:r>
                  <a:rPr lang="en-US" dirty="0"/>
                  <a:t>So…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oMath>
                </a14:m>
                <a:endParaRPr lang="en-US" dirty="0"/>
              </a:p>
            </p:txBody>
          </p:sp>
        </mc:Choice>
        <mc:Fallback xmlns="">
          <p:sp>
            <p:nvSpPr>
              <p:cNvPr id="16" name="TextBox 15">
                <a:extLst>
                  <a:ext uri="{FF2B5EF4-FFF2-40B4-BE49-F238E27FC236}">
                    <a16:creationId xmlns:a16="http://schemas.microsoft.com/office/drawing/2014/main" id="{1F1FADBA-C4B5-26FC-D35B-9DD3AC582997}"/>
                  </a:ext>
                </a:extLst>
              </p:cNvPr>
              <p:cNvSpPr txBox="1">
                <a:spLocks noRot="1" noChangeAspect="1" noMove="1" noResize="1" noEditPoints="1" noAdjustHandles="1" noChangeArrowheads="1" noChangeShapeType="1" noTextEdit="1"/>
              </p:cNvSpPr>
              <p:nvPr/>
            </p:nvSpPr>
            <p:spPr>
              <a:xfrm>
                <a:off x="2278046" y="4702628"/>
                <a:ext cx="2422202" cy="522259"/>
              </a:xfrm>
              <a:prstGeom prst="rect">
                <a:avLst/>
              </a:prstGeom>
              <a:blipFill>
                <a:blip r:embed="rId9"/>
                <a:stretch>
                  <a:fillRect l="-2267" b="-2326"/>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AECD765E-27A5-89A5-1AC6-557C13C29092}"/>
              </a:ext>
            </a:extLst>
          </p:cNvPr>
          <p:cNvPicPr>
            <a:picLocks noChangeAspect="1"/>
          </p:cNvPicPr>
          <p:nvPr/>
        </p:nvPicPr>
        <p:blipFill>
          <a:blip r:embed="rId10"/>
          <a:stretch>
            <a:fillRect/>
          </a:stretch>
        </p:blipFill>
        <p:spPr>
          <a:xfrm>
            <a:off x="502957" y="3921067"/>
            <a:ext cx="1165577" cy="855208"/>
          </a:xfrm>
          <a:prstGeom prst="rect">
            <a:avLst/>
          </a:prstGeom>
        </p:spPr>
      </p:pic>
      <p:cxnSp>
        <p:nvCxnSpPr>
          <p:cNvPr id="6" name="Straight Arrow Connector 5">
            <a:extLst>
              <a:ext uri="{FF2B5EF4-FFF2-40B4-BE49-F238E27FC236}">
                <a16:creationId xmlns:a16="http://schemas.microsoft.com/office/drawing/2014/main" id="{CFD6A11B-AF68-2FA2-D7CC-0BA78307E007}"/>
              </a:ext>
            </a:extLst>
          </p:cNvPr>
          <p:cNvCxnSpPr>
            <a:endCxn id="15" idx="3"/>
          </p:cNvCxnSpPr>
          <p:nvPr/>
        </p:nvCxnSpPr>
        <p:spPr>
          <a:xfrm flipH="1" flipV="1">
            <a:off x="3906013" y="4184024"/>
            <a:ext cx="976230" cy="5922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BAF5009-5DF2-FCFA-2770-BB9A6E90A69B}"/>
              </a:ext>
            </a:extLst>
          </p:cNvPr>
          <p:cNvSpPr txBox="1"/>
          <p:nvPr/>
        </p:nvSpPr>
        <p:spPr>
          <a:xfrm>
            <a:off x="4839620" y="4567542"/>
            <a:ext cx="2906758" cy="369332"/>
          </a:xfrm>
          <a:prstGeom prst="rect">
            <a:avLst/>
          </a:prstGeom>
          <a:noFill/>
        </p:spPr>
        <p:txBody>
          <a:bodyPr wrap="none" rtlCol="0">
            <a:spAutoFit/>
          </a:bodyPr>
          <a:lstStyle/>
          <a:p>
            <a:r>
              <a:rPr lang="en-US" dirty="0"/>
              <a:t>Often called the Shear Rate</a:t>
            </a:r>
          </a:p>
        </p:txBody>
      </p:sp>
      <p:sp>
        <p:nvSpPr>
          <p:cNvPr id="4" name="TextBox 3">
            <a:extLst>
              <a:ext uri="{FF2B5EF4-FFF2-40B4-BE49-F238E27FC236}">
                <a16:creationId xmlns:a16="http://schemas.microsoft.com/office/drawing/2014/main" id="{6E512F93-77FF-81FC-1954-00DA86A310C4}"/>
              </a:ext>
            </a:extLst>
          </p:cNvPr>
          <p:cNvSpPr txBox="1"/>
          <p:nvPr/>
        </p:nvSpPr>
        <p:spPr>
          <a:xfrm>
            <a:off x="-6694" y="5249702"/>
            <a:ext cx="5116914" cy="461665"/>
          </a:xfrm>
          <a:prstGeom prst="rect">
            <a:avLst/>
          </a:prstGeom>
          <a:noFill/>
        </p:spPr>
        <p:txBody>
          <a:bodyPr wrap="none" rtlCol="0">
            <a:spAutoFit/>
          </a:bodyPr>
          <a:lstStyle/>
          <a:p>
            <a:r>
              <a:rPr lang="en-US" sz="2400" dirty="0"/>
              <a:t>Poiseuille Flow (pressure-driven flow)</a:t>
            </a:r>
          </a:p>
        </p:txBody>
      </p:sp>
      <p:sp>
        <p:nvSpPr>
          <p:cNvPr id="10" name="TextBox 9">
            <a:extLst>
              <a:ext uri="{FF2B5EF4-FFF2-40B4-BE49-F238E27FC236}">
                <a16:creationId xmlns:a16="http://schemas.microsoft.com/office/drawing/2014/main" id="{A349DF6F-ECC0-53F4-9CB9-0A85DEABA6AB}"/>
              </a:ext>
            </a:extLst>
          </p:cNvPr>
          <p:cNvSpPr txBox="1"/>
          <p:nvPr/>
        </p:nvSpPr>
        <p:spPr>
          <a:xfrm>
            <a:off x="5110220" y="5346869"/>
            <a:ext cx="1608582" cy="369332"/>
          </a:xfrm>
          <a:prstGeom prst="rect">
            <a:avLst/>
          </a:prstGeom>
          <a:noFill/>
        </p:spPr>
        <p:txBody>
          <a:bodyPr wrap="none" rtlCol="0">
            <a:spAutoFit/>
          </a:bodyPr>
          <a:lstStyle/>
          <a:p>
            <a:r>
              <a:rPr lang="en-US" dirty="0"/>
              <a:t>(Quick detour)</a:t>
            </a:r>
          </a:p>
        </p:txBody>
      </p:sp>
      <p:pic>
        <p:nvPicPr>
          <p:cNvPr id="21" name="Picture 20">
            <a:extLst>
              <a:ext uri="{FF2B5EF4-FFF2-40B4-BE49-F238E27FC236}">
                <a16:creationId xmlns:a16="http://schemas.microsoft.com/office/drawing/2014/main" id="{B2C3E110-87E9-E033-A5B6-AB02E981AAAC}"/>
              </a:ext>
            </a:extLst>
          </p:cNvPr>
          <p:cNvPicPr>
            <a:picLocks noChangeAspect="1"/>
          </p:cNvPicPr>
          <p:nvPr/>
        </p:nvPicPr>
        <p:blipFill>
          <a:blip r:embed="rId11"/>
          <a:stretch>
            <a:fillRect/>
          </a:stretch>
        </p:blipFill>
        <p:spPr>
          <a:xfrm>
            <a:off x="762299" y="5808534"/>
            <a:ext cx="6963747" cy="2505425"/>
          </a:xfrm>
          <a:prstGeom prst="rect">
            <a:avLst/>
          </a:prstGeom>
        </p:spPr>
      </p:pic>
      <p:sp>
        <p:nvSpPr>
          <p:cNvPr id="22" name="TextBox 21">
            <a:extLst>
              <a:ext uri="{FF2B5EF4-FFF2-40B4-BE49-F238E27FC236}">
                <a16:creationId xmlns:a16="http://schemas.microsoft.com/office/drawing/2014/main" id="{B2F83B34-8351-4AD4-234E-499F01F8B69D}"/>
              </a:ext>
            </a:extLst>
          </p:cNvPr>
          <p:cNvSpPr txBox="1"/>
          <p:nvPr/>
        </p:nvSpPr>
        <p:spPr>
          <a:xfrm>
            <a:off x="-28798" y="8364589"/>
            <a:ext cx="7611314" cy="923330"/>
          </a:xfrm>
          <a:prstGeom prst="rect">
            <a:avLst/>
          </a:prstGeom>
          <a:noFill/>
        </p:spPr>
        <p:txBody>
          <a:bodyPr wrap="none" rtlCol="0">
            <a:spAutoFit/>
          </a:bodyPr>
          <a:lstStyle/>
          <a:p>
            <a:pPr marL="285750" indent="-285750">
              <a:buFont typeface="Arial" panose="020B0604020202020204" pitchFamily="34" charset="0"/>
              <a:buChar char="•"/>
            </a:pPr>
            <a:r>
              <a:rPr lang="en-US" dirty="0"/>
              <a:t>No moving plates</a:t>
            </a:r>
          </a:p>
          <a:p>
            <a:pPr marL="742950" lvl="1" indent="-285750">
              <a:buFont typeface="Arial" panose="020B0604020202020204" pitchFamily="34" charset="0"/>
              <a:buChar char="•"/>
            </a:pPr>
            <a:r>
              <a:rPr lang="en-US" dirty="0"/>
              <a:t>Velocities at the plates are still 0 because of the no-slip assumption</a:t>
            </a:r>
          </a:p>
          <a:p>
            <a:pPr marL="285750" indent="-285750">
              <a:buFont typeface="Arial" panose="020B0604020202020204" pitchFamily="34" charset="0"/>
              <a:buChar char="•"/>
            </a:pPr>
            <a:r>
              <a:rPr lang="en-US" dirty="0"/>
              <a:t>Instead of a linear velocity gradient, it is parabolic</a:t>
            </a:r>
          </a:p>
        </p:txBody>
      </p:sp>
    </p:spTree>
    <p:extLst>
      <p:ext uri="{BB962C8B-B14F-4D97-AF65-F5344CB8AC3E}">
        <p14:creationId xmlns:p14="http://schemas.microsoft.com/office/powerpoint/2010/main" val="7698894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9DE0D1-B6F1-E872-9B5C-520AAF416C7E}"/>
              </a:ext>
            </a:extLst>
          </p:cNvPr>
          <p:cNvSpPr txBox="1"/>
          <p:nvPr/>
        </p:nvSpPr>
        <p:spPr>
          <a:xfrm>
            <a:off x="583324" y="0"/>
            <a:ext cx="7409793" cy="830997"/>
          </a:xfrm>
          <a:prstGeom prst="rect">
            <a:avLst/>
          </a:prstGeom>
          <a:noFill/>
        </p:spPr>
        <p:txBody>
          <a:bodyPr wrap="square" rtlCol="0">
            <a:spAutoFit/>
          </a:bodyPr>
          <a:lstStyle/>
          <a:p>
            <a:pPr algn="ctr"/>
            <a:r>
              <a:rPr lang="en-US" sz="2400" dirty="0"/>
              <a:t>Finding variables used in pipe flow problems for porous problems</a:t>
            </a:r>
          </a:p>
        </p:txBody>
      </p:sp>
      <p:sp>
        <p:nvSpPr>
          <p:cNvPr id="3" name="TextBox 2">
            <a:extLst>
              <a:ext uri="{FF2B5EF4-FFF2-40B4-BE49-F238E27FC236}">
                <a16:creationId xmlns:a16="http://schemas.microsoft.com/office/drawing/2014/main" id="{98D01191-C889-8068-DC2F-B0EA8F40AA18}"/>
              </a:ext>
            </a:extLst>
          </p:cNvPr>
          <p:cNvSpPr txBox="1"/>
          <p:nvPr/>
        </p:nvSpPr>
        <p:spPr>
          <a:xfrm>
            <a:off x="110359" y="646386"/>
            <a:ext cx="2326086" cy="400110"/>
          </a:xfrm>
          <a:prstGeom prst="rect">
            <a:avLst/>
          </a:prstGeom>
          <a:noFill/>
        </p:spPr>
        <p:txBody>
          <a:bodyPr wrap="none" rtlCol="0">
            <a:spAutoFit/>
          </a:bodyPr>
          <a:lstStyle/>
          <a:p>
            <a:r>
              <a:rPr lang="en-US" sz="2000" dirty="0"/>
              <a:t>Hydraulic Diameter</a:t>
            </a:r>
          </a:p>
        </p:txBody>
      </p:sp>
      <p:pic>
        <p:nvPicPr>
          <p:cNvPr id="5" name="Picture 4">
            <a:extLst>
              <a:ext uri="{FF2B5EF4-FFF2-40B4-BE49-F238E27FC236}">
                <a16:creationId xmlns:a16="http://schemas.microsoft.com/office/drawing/2014/main" id="{BE3AB6BD-58D2-B230-9D94-DAA4D1EC2250}"/>
              </a:ext>
            </a:extLst>
          </p:cNvPr>
          <p:cNvPicPr>
            <a:picLocks noChangeAspect="1"/>
          </p:cNvPicPr>
          <p:nvPr/>
        </p:nvPicPr>
        <p:blipFill>
          <a:blip r:embed="rId2"/>
          <a:stretch>
            <a:fillRect/>
          </a:stretch>
        </p:blipFill>
        <p:spPr>
          <a:xfrm>
            <a:off x="0" y="1043662"/>
            <a:ext cx="8629911" cy="2424751"/>
          </a:xfrm>
          <a:prstGeom prst="rect">
            <a:avLst/>
          </a:prstGeom>
        </p:spPr>
      </p:pic>
      <p:pic>
        <p:nvPicPr>
          <p:cNvPr id="7" name="Picture 6">
            <a:extLst>
              <a:ext uri="{FF2B5EF4-FFF2-40B4-BE49-F238E27FC236}">
                <a16:creationId xmlns:a16="http://schemas.microsoft.com/office/drawing/2014/main" id="{8F836CC2-AD11-3C13-7E18-40530DAE136A}"/>
              </a:ext>
            </a:extLst>
          </p:cNvPr>
          <p:cNvPicPr>
            <a:picLocks noChangeAspect="1"/>
          </p:cNvPicPr>
          <p:nvPr/>
        </p:nvPicPr>
        <p:blipFill>
          <a:blip r:embed="rId3"/>
          <a:stretch>
            <a:fillRect/>
          </a:stretch>
        </p:blipFill>
        <p:spPr>
          <a:xfrm>
            <a:off x="0" y="3476785"/>
            <a:ext cx="8686800" cy="2802911"/>
          </a:xfrm>
          <a:prstGeom prst="rect">
            <a:avLst/>
          </a:prstGeom>
        </p:spPr>
      </p:pic>
      <p:pic>
        <p:nvPicPr>
          <p:cNvPr id="9" name="Picture 8">
            <a:extLst>
              <a:ext uri="{FF2B5EF4-FFF2-40B4-BE49-F238E27FC236}">
                <a16:creationId xmlns:a16="http://schemas.microsoft.com/office/drawing/2014/main" id="{E93EC889-451A-612E-15D3-B9A8E595E886}"/>
              </a:ext>
            </a:extLst>
          </p:cNvPr>
          <p:cNvPicPr>
            <a:picLocks noChangeAspect="1"/>
          </p:cNvPicPr>
          <p:nvPr/>
        </p:nvPicPr>
        <p:blipFill>
          <a:blip r:embed="rId4"/>
          <a:stretch>
            <a:fillRect/>
          </a:stretch>
        </p:blipFill>
        <p:spPr>
          <a:xfrm>
            <a:off x="2142881" y="6288072"/>
            <a:ext cx="4251272" cy="1184781"/>
          </a:xfrm>
          <a:prstGeom prst="rect">
            <a:avLst/>
          </a:prstGeom>
        </p:spPr>
      </p:pic>
      <p:pic>
        <p:nvPicPr>
          <p:cNvPr id="11" name="Picture 10">
            <a:extLst>
              <a:ext uri="{FF2B5EF4-FFF2-40B4-BE49-F238E27FC236}">
                <a16:creationId xmlns:a16="http://schemas.microsoft.com/office/drawing/2014/main" id="{791A390A-D5D9-516E-6061-0689C46C42D6}"/>
              </a:ext>
            </a:extLst>
          </p:cNvPr>
          <p:cNvPicPr>
            <a:picLocks noChangeAspect="1"/>
          </p:cNvPicPr>
          <p:nvPr/>
        </p:nvPicPr>
        <p:blipFill>
          <a:blip r:embed="rId5"/>
          <a:stretch>
            <a:fillRect/>
          </a:stretch>
        </p:blipFill>
        <p:spPr>
          <a:xfrm>
            <a:off x="0" y="7578635"/>
            <a:ext cx="8639710" cy="2558592"/>
          </a:xfrm>
          <a:prstGeom prst="rect">
            <a:avLst/>
          </a:prstGeom>
        </p:spPr>
      </p:pic>
    </p:spTree>
    <p:extLst>
      <p:ext uri="{BB962C8B-B14F-4D97-AF65-F5344CB8AC3E}">
        <p14:creationId xmlns:p14="http://schemas.microsoft.com/office/powerpoint/2010/main" val="24475349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96F4DB-C951-4EB3-0B9C-609D34CCE186}"/>
              </a:ext>
            </a:extLst>
          </p:cNvPr>
          <p:cNvSpPr txBox="1"/>
          <p:nvPr/>
        </p:nvSpPr>
        <p:spPr>
          <a:xfrm>
            <a:off x="141890" y="0"/>
            <a:ext cx="3947940" cy="400110"/>
          </a:xfrm>
          <a:prstGeom prst="rect">
            <a:avLst/>
          </a:prstGeom>
          <a:noFill/>
        </p:spPr>
        <p:txBody>
          <a:bodyPr wrap="none" rtlCol="0">
            <a:spAutoFit/>
          </a:bodyPr>
          <a:lstStyle/>
          <a:p>
            <a:r>
              <a:rPr lang="en-US" sz="2000" dirty="0"/>
              <a:t>Porous Medium Reynolds Number</a:t>
            </a:r>
          </a:p>
        </p:txBody>
      </p:sp>
      <p:pic>
        <p:nvPicPr>
          <p:cNvPr id="6" name="Picture 5">
            <a:extLst>
              <a:ext uri="{FF2B5EF4-FFF2-40B4-BE49-F238E27FC236}">
                <a16:creationId xmlns:a16="http://schemas.microsoft.com/office/drawing/2014/main" id="{ADFB00B0-EFAB-2D8A-156A-2D26A93C0594}"/>
              </a:ext>
            </a:extLst>
          </p:cNvPr>
          <p:cNvPicPr>
            <a:picLocks noChangeAspect="1"/>
          </p:cNvPicPr>
          <p:nvPr/>
        </p:nvPicPr>
        <p:blipFill>
          <a:blip r:embed="rId2"/>
          <a:srcRect t="13037" r="1600"/>
          <a:stretch/>
        </p:blipFill>
        <p:spPr>
          <a:xfrm>
            <a:off x="683209" y="378373"/>
            <a:ext cx="6679288" cy="3418404"/>
          </a:xfrm>
          <a:prstGeom prst="rect">
            <a:avLst/>
          </a:prstGeom>
        </p:spPr>
      </p:pic>
      <p:sp>
        <p:nvSpPr>
          <p:cNvPr id="7" name="TextBox 6">
            <a:extLst>
              <a:ext uri="{FF2B5EF4-FFF2-40B4-BE49-F238E27FC236}">
                <a16:creationId xmlns:a16="http://schemas.microsoft.com/office/drawing/2014/main" id="{D6A51A2C-8395-D69F-3971-074CAE5679D5}"/>
              </a:ext>
            </a:extLst>
          </p:cNvPr>
          <p:cNvSpPr txBox="1"/>
          <p:nvPr/>
        </p:nvSpPr>
        <p:spPr>
          <a:xfrm>
            <a:off x="0" y="3815250"/>
            <a:ext cx="3569632" cy="400110"/>
          </a:xfrm>
          <a:prstGeom prst="rect">
            <a:avLst/>
          </a:prstGeom>
          <a:noFill/>
        </p:spPr>
        <p:txBody>
          <a:bodyPr wrap="none" rtlCol="0">
            <a:spAutoFit/>
          </a:bodyPr>
          <a:lstStyle/>
          <a:p>
            <a:r>
              <a:rPr lang="en-US" sz="2000" dirty="0"/>
              <a:t>Porous Medium Friction Factor</a:t>
            </a:r>
          </a:p>
        </p:txBody>
      </p:sp>
      <p:pic>
        <p:nvPicPr>
          <p:cNvPr id="9" name="Picture 8">
            <a:extLst>
              <a:ext uri="{FF2B5EF4-FFF2-40B4-BE49-F238E27FC236}">
                <a16:creationId xmlns:a16="http://schemas.microsoft.com/office/drawing/2014/main" id="{56C06AB4-9883-AB89-278E-F4BA92D0B60D}"/>
              </a:ext>
            </a:extLst>
          </p:cNvPr>
          <p:cNvPicPr>
            <a:picLocks noChangeAspect="1"/>
          </p:cNvPicPr>
          <p:nvPr/>
        </p:nvPicPr>
        <p:blipFill>
          <a:blip r:embed="rId3"/>
          <a:stretch>
            <a:fillRect/>
          </a:stretch>
        </p:blipFill>
        <p:spPr>
          <a:xfrm>
            <a:off x="633094" y="4218307"/>
            <a:ext cx="6916115" cy="4039164"/>
          </a:xfrm>
          <a:prstGeom prst="rect">
            <a:avLst/>
          </a:prstGeom>
        </p:spPr>
      </p:pic>
    </p:spTree>
    <p:extLst>
      <p:ext uri="{BB962C8B-B14F-4D97-AF65-F5344CB8AC3E}">
        <p14:creationId xmlns:p14="http://schemas.microsoft.com/office/powerpoint/2010/main" val="26631756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94DDB4-A638-96C3-67BA-091AA85BC43C}"/>
              </a:ext>
            </a:extLst>
          </p:cNvPr>
          <p:cNvPicPr>
            <a:picLocks noChangeAspect="1"/>
          </p:cNvPicPr>
          <p:nvPr/>
        </p:nvPicPr>
        <p:blipFill>
          <a:blip r:embed="rId2"/>
          <a:stretch>
            <a:fillRect/>
          </a:stretch>
        </p:blipFill>
        <p:spPr>
          <a:xfrm>
            <a:off x="386886" y="237084"/>
            <a:ext cx="7440063" cy="5506218"/>
          </a:xfrm>
          <a:prstGeom prst="rect">
            <a:avLst/>
          </a:prstGeom>
        </p:spPr>
      </p:pic>
      <p:pic>
        <p:nvPicPr>
          <p:cNvPr id="5" name="Picture 4">
            <a:extLst>
              <a:ext uri="{FF2B5EF4-FFF2-40B4-BE49-F238E27FC236}">
                <a16:creationId xmlns:a16="http://schemas.microsoft.com/office/drawing/2014/main" id="{189E9938-053E-F074-0D8C-CA8BD337D93B}"/>
              </a:ext>
            </a:extLst>
          </p:cNvPr>
          <p:cNvPicPr>
            <a:picLocks noChangeAspect="1"/>
          </p:cNvPicPr>
          <p:nvPr/>
        </p:nvPicPr>
        <p:blipFill>
          <a:blip r:embed="rId3"/>
          <a:stretch>
            <a:fillRect/>
          </a:stretch>
        </p:blipFill>
        <p:spPr>
          <a:xfrm>
            <a:off x="540113" y="6304390"/>
            <a:ext cx="7354326" cy="4848902"/>
          </a:xfrm>
          <a:prstGeom prst="rect">
            <a:avLst/>
          </a:prstGeom>
        </p:spPr>
      </p:pic>
    </p:spTree>
    <p:extLst>
      <p:ext uri="{BB962C8B-B14F-4D97-AF65-F5344CB8AC3E}">
        <p14:creationId xmlns:p14="http://schemas.microsoft.com/office/powerpoint/2010/main" val="26124450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DE4F62-14C7-B15D-0ED9-339BAB7ED273}"/>
              </a:ext>
            </a:extLst>
          </p:cNvPr>
          <p:cNvPicPr>
            <a:picLocks noChangeAspect="1"/>
          </p:cNvPicPr>
          <p:nvPr/>
        </p:nvPicPr>
        <p:blipFill>
          <a:blip r:embed="rId2"/>
          <a:stretch>
            <a:fillRect/>
          </a:stretch>
        </p:blipFill>
        <p:spPr>
          <a:xfrm>
            <a:off x="632894" y="342679"/>
            <a:ext cx="7421011" cy="5515745"/>
          </a:xfrm>
          <a:prstGeom prst="rect">
            <a:avLst/>
          </a:prstGeom>
        </p:spPr>
      </p:pic>
      <p:pic>
        <p:nvPicPr>
          <p:cNvPr id="5" name="Picture 4">
            <a:extLst>
              <a:ext uri="{FF2B5EF4-FFF2-40B4-BE49-F238E27FC236}">
                <a16:creationId xmlns:a16="http://schemas.microsoft.com/office/drawing/2014/main" id="{4EC79A08-D687-A334-15C6-4D24C8132B94}"/>
              </a:ext>
            </a:extLst>
          </p:cNvPr>
          <p:cNvPicPr>
            <a:picLocks noChangeAspect="1"/>
          </p:cNvPicPr>
          <p:nvPr/>
        </p:nvPicPr>
        <p:blipFill>
          <a:blip r:embed="rId3"/>
          <a:stretch>
            <a:fillRect/>
          </a:stretch>
        </p:blipFill>
        <p:spPr>
          <a:xfrm>
            <a:off x="656710" y="6024233"/>
            <a:ext cx="7373379" cy="4715533"/>
          </a:xfrm>
          <a:prstGeom prst="rect">
            <a:avLst/>
          </a:prstGeom>
        </p:spPr>
      </p:pic>
    </p:spTree>
    <p:extLst>
      <p:ext uri="{BB962C8B-B14F-4D97-AF65-F5344CB8AC3E}">
        <p14:creationId xmlns:p14="http://schemas.microsoft.com/office/powerpoint/2010/main" val="10057526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F1999A-BC16-4DBB-612D-3AC4CC8FA7C1}"/>
              </a:ext>
            </a:extLst>
          </p:cNvPr>
          <p:cNvPicPr>
            <a:picLocks noChangeAspect="1"/>
          </p:cNvPicPr>
          <p:nvPr/>
        </p:nvPicPr>
        <p:blipFill>
          <a:blip r:embed="rId2"/>
          <a:stretch>
            <a:fillRect/>
          </a:stretch>
        </p:blipFill>
        <p:spPr>
          <a:xfrm>
            <a:off x="432706" y="394739"/>
            <a:ext cx="7411484" cy="5506218"/>
          </a:xfrm>
          <a:prstGeom prst="rect">
            <a:avLst/>
          </a:prstGeom>
        </p:spPr>
      </p:pic>
    </p:spTree>
    <p:extLst>
      <p:ext uri="{BB962C8B-B14F-4D97-AF65-F5344CB8AC3E}">
        <p14:creationId xmlns:p14="http://schemas.microsoft.com/office/powerpoint/2010/main" val="26143862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1BABF2-33CE-CD53-3BC1-A88BAAD73415}"/>
              </a:ext>
            </a:extLst>
          </p:cNvPr>
          <p:cNvPicPr>
            <a:picLocks noChangeAspect="1"/>
          </p:cNvPicPr>
          <p:nvPr/>
        </p:nvPicPr>
        <p:blipFill>
          <a:blip r:embed="rId2"/>
          <a:stretch>
            <a:fillRect/>
          </a:stretch>
        </p:blipFill>
        <p:spPr>
          <a:xfrm>
            <a:off x="424983" y="650458"/>
            <a:ext cx="7607348" cy="721143"/>
          </a:xfrm>
          <a:prstGeom prst="rect">
            <a:avLst/>
          </a:prstGeom>
        </p:spPr>
      </p:pic>
      <p:sp>
        <p:nvSpPr>
          <p:cNvPr id="4" name="TextBox 3">
            <a:extLst>
              <a:ext uri="{FF2B5EF4-FFF2-40B4-BE49-F238E27FC236}">
                <a16:creationId xmlns:a16="http://schemas.microsoft.com/office/drawing/2014/main" id="{CEF0BE92-2226-E3E4-3D78-2AE5DF5A9976}"/>
              </a:ext>
            </a:extLst>
          </p:cNvPr>
          <p:cNvSpPr txBox="1"/>
          <p:nvPr/>
        </p:nvSpPr>
        <p:spPr>
          <a:xfrm>
            <a:off x="2096814" y="1418897"/>
            <a:ext cx="4421980" cy="369332"/>
          </a:xfrm>
          <a:prstGeom prst="rect">
            <a:avLst/>
          </a:prstGeom>
          <a:noFill/>
        </p:spPr>
        <p:txBody>
          <a:bodyPr wrap="none" rtlCol="0">
            <a:spAutoFit/>
          </a:bodyPr>
          <a:lstStyle/>
          <a:p>
            <a:r>
              <a:rPr lang="en-US" dirty="0"/>
              <a:t>This is what Aerospace engineers deal with</a:t>
            </a:r>
          </a:p>
        </p:txBody>
      </p:sp>
      <p:sp>
        <p:nvSpPr>
          <p:cNvPr id="5" name="TextBox 4">
            <a:extLst>
              <a:ext uri="{FF2B5EF4-FFF2-40B4-BE49-F238E27FC236}">
                <a16:creationId xmlns:a16="http://schemas.microsoft.com/office/drawing/2014/main" id="{57B3A1A8-FC32-F9A5-D86B-5EE4EB70750C}"/>
              </a:ext>
            </a:extLst>
          </p:cNvPr>
          <p:cNvSpPr txBox="1"/>
          <p:nvPr/>
        </p:nvSpPr>
        <p:spPr>
          <a:xfrm>
            <a:off x="3016512" y="0"/>
            <a:ext cx="2653803" cy="584775"/>
          </a:xfrm>
          <a:prstGeom prst="rect">
            <a:avLst/>
          </a:prstGeom>
          <a:noFill/>
        </p:spPr>
        <p:txBody>
          <a:bodyPr wrap="none" rtlCol="0">
            <a:spAutoFit/>
          </a:bodyPr>
          <a:lstStyle/>
          <a:p>
            <a:pPr algn="ctr"/>
            <a:r>
              <a:rPr lang="en-US" sz="3200" dirty="0"/>
              <a:t>Particle Flows</a:t>
            </a:r>
          </a:p>
        </p:txBody>
      </p:sp>
      <p:pic>
        <p:nvPicPr>
          <p:cNvPr id="7" name="Picture 6">
            <a:extLst>
              <a:ext uri="{FF2B5EF4-FFF2-40B4-BE49-F238E27FC236}">
                <a16:creationId xmlns:a16="http://schemas.microsoft.com/office/drawing/2014/main" id="{24EEEE95-97C6-DCAD-4D61-6FDECD7D6DC2}"/>
              </a:ext>
            </a:extLst>
          </p:cNvPr>
          <p:cNvPicPr>
            <a:picLocks noChangeAspect="1"/>
          </p:cNvPicPr>
          <p:nvPr/>
        </p:nvPicPr>
        <p:blipFill>
          <a:blip r:embed="rId3"/>
          <a:stretch>
            <a:fillRect/>
          </a:stretch>
        </p:blipFill>
        <p:spPr>
          <a:xfrm>
            <a:off x="179315" y="1781753"/>
            <a:ext cx="8379491" cy="1292523"/>
          </a:xfrm>
          <a:prstGeom prst="rect">
            <a:avLst/>
          </a:prstGeom>
        </p:spPr>
      </p:pic>
      <p:pic>
        <p:nvPicPr>
          <p:cNvPr id="11" name="Picture 10">
            <a:extLst>
              <a:ext uri="{FF2B5EF4-FFF2-40B4-BE49-F238E27FC236}">
                <a16:creationId xmlns:a16="http://schemas.microsoft.com/office/drawing/2014/main" id="{BAF4F5A5-BE73-1F90-7D78-781B0802F2F1}"/>
              </a:ext>
            </a:extLst>
          </p:cNvPr>
          <p:cNvPicPr>
            <a:picLocks noChangeAspect="1"/>
          </p:cNvPicPr>
          <p:nvPr/>
        </p:nvPicPr>
        <p:blipFill>
          <a:blip r:embed="rId4"/>
          <a:stretch>
            <a:fillRect/>
          </a:stretch>
        </p:blipFill>
        <p:spPr>
          <a:xfrm>
            <a:off x="1787320" y="3243120"/>
            <a:ext cx="5464819" cy="3004952"/>
          </a:xfrm>
          <a:prstGeom prst="rect">
            <a:avLst/>
          </a:prstGeom>
        </p:spPr>
      </p:pic>
      <p:sp>
        <p:nvSpPr>
          <p:cNvPr id="12" name="Rectangle 11">
            <a:extLst>
              <a:ext uri="{FF2B5EF4-FFF2-40B4-BE49-F238E27FC236}">
                <a16:creationId xmlns:a16="http://schemas.microsoft.com/office/drawing/2014/main" id="{7401391B-75A3-ECE9-5CB7-46C21F7E06C8}"/>
              </a:ext>
            </a:extLst>
          </p:cNvPr>
          <p:cNvSpPr/>
          <p:nvPr/>
        </p:nvSpPr>
        <p:spPr>
          <a:xfrm>
            <a:off x="6306207" y="3105807"/>
            <a:ext cx="1481959" cy="13400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446414F-502D-E4A5-9592-F3570AE36C3F}"/>
              </a:ext>
            </a:extLst>
          </p:cNvPr>
          <p:cNvPicPr>
            <a:picLocks noChangeAspect="1"/>
          </p:cNvPicPr>
          <p:nvPr/>
        </p:nvPicPr>
        <p:blipFill>
          <a:blip r:embed="rId5"/>
          <a:stretch>
            <a:fillRect/>
          </a:stretch>
        </p:blipFill>
        <p:spPr>
          <a:xfrm>
            <a:off x="1313013" y="6336040"/>
            <a:ext cx="5892343" cy="1121049"/>
          </a:xfrm>
          <a:prstGeom prst="rect">
            <a:avLst/>
          </a:prstGeom>
        </p:spPr>
      </p:pic>
      <p:pic>
        <p:nvPicPr>
          <p:cNvPr id="16" name="Picture 15">
            <a:extLst>
              <a:ext uri="{FF2B5EF4-FFF2-40B4-BE49-F238E27FC236}">
                <a16:creationId xmlns:a16="http://schemas.microsoft.com/office/drawing/2014/main" id="{714AE597-0DFB-11FD-9EF2-4FC9E84C9AE7}"/>
              </a:ext>
            </a:extLst>
          </p:cNvPr>
          <p:cNvPicPr>
            <a:picLocks noChangeAspect="1"/>
          </p:cNvPicPr>
          <p:nvPr/>
        </p:nvPicPr>
        <p:blipFill>
          <a:blip r:embed="rId6"/>
          <a:stretch>
            <a:fillRect/>
          </a:stretch>
        </p:blipFill>
        <p:spPr>
          <a:xfrm>
            <a:off x="1366884" y="7538114"/>
            <a:ext cx="5536876" cy="2015790"/>
          </a:xfrm>
          <a:prstGeom prst="rect">
            <a:avLst/>
          </a:prstGeom>
        </p:spPr>
      </p:pic>
      <p:sp>
        <p:nvSpPr>
          <p:cNvPr id="17" name="Rectangle 16">
            <a:extLst>
              <a:ext uri="{FF2B5EF4-FFF2-40B4-BE49-F238E27FC236}">
                <a16:creationId xmlns:a16="http://schemas.microsoft.com/office/drawing/2014/main" id="{93265E42-1C42-D789-FB9B-43A2979CEB52}"/>
              </a:ext>
            </a:extLst>
          </p:cNvPr>
          <p:cNvSpPr/>
          <p:nvPr/>
        </p:nvSpPr>
        <p:spPr>
          <a:xfrm>
            <a:off x="530773" y="8318938"/>
            <a:ext cx="1481959" cy="13400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95894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461FB5-4BA4-D9CC-9C3D-77EA241A76E1}"/>
              </a:ext>
            </a:extLst>
          </p:cNvPr>
          <p:cNvPicPr>
            <a:picLocks noChangeAspect="1"/>
          </p:cNvPicPr>
          <p:nvPr/>
        </p:nvPicPr>
        <p:blipFill>
          <a:blip r:embed="rId2"/>
          <a:stretch>
            <a:fillRect/>
          </a:stretch>
        </p:blipFill>
        <p:spPr>
          <a:xfrm>
            <a:off x="507106" y="131352"/>
            <a:ext cx="7325747" cy="5087060"/>
          </a:xfrm>
          <a:prstGeom prst="rect">
            <a:avLst/>
          </a:prstGeom>
        </p:spPr>
      </p:pic>
      <p:sp>
        <p:nvSpPr>
          <p:cNvPr id="4" name="TextBox 3">
            <a:extLst>
              <a:ext uri="{FF2B5EF4-FFF2-40B4-BE49-F238E27FC236}">
                <a16:creationId xmlns:a16="http://schemas.microsoft.com/office/drawing/2014/main" id="{52F8881E-B18A-EA61-05DE-DA411221BEBC}"/>
              </a:ext>
            </a:extLst>
          </p:cNvPr>
          <p:cNvSpPr txBox="1"/>
          <p:nvPr/>
        </p:nvSpPr>
        <p:spPr>
          <a:xfrm>
            <a:off x="1655379" y="5234152"/>
            <a:ext cx="5270097" cy="369332"/>
          </a:xfrm>
          <a:prstGeom prst="rect">
            <a:avLst/>
          </a:prstGeom>
          <a:noFill/>
        </p:spPr>
        <p:txBody>
          <a:bodyPr wrap="none" rtlCol="0">
            <a:spAutoFit/>
          </a:bodyPr>
          <a:lstStyle/>
          <a:p>
            <a:r>
              <a:rPr lang="en-US" dirty="0"/>
              <a:t>So, stokes flow is not very useful for many purposes</a:t>
            </a:r>
          </a:p>
        </p:txBody>
      </p:sp>
      <p:pic>
        <p:nvPicPr>
          <p:cNvPr id="6" name="Picture 5">
            <a:extLst>
              <a:ext uri="{FF2B5EF4-FFF2-40B4-BE49-F238E27FC236}">
                <a16:creationId xmlns:a16="http://schemas.microsoft.com/office/drawing/2014/main" id="{3EB5D7CC-91EF-4389-2234-EF3F1EE292EF}"/>
              </a:ext>
            </a:extLst>
          </p:cNvPr>
          <p:cNvPicPr>
            <a:picLocks noChangeAspect="1"/>
          </p:cNvPicPr>
          <p:nvPr/>
        </p:nvPicPr>
        <p:blipFill>
          <a:blip r:embed="rId3"/>
          <a:stretch>
            <a:fillRect/>
          </a:stretch>
        </p:blipFill>
        <p:spPr>
          <a:xfrm>
            <a:off x="79985" y="5607220"/>
            <a:ext cx="8606815" cy="6343042"/>
          </a:xfrm>
          <a:prstGeom prst="rect">
            <a:avLst/>
          </a:prstGeom>
        </p:spPr>
      </p:pic>
    </p:spTree>
    <p:extLst>
      <p:ext uri="{BB962C8B-B14F-4D97-AF65-F5344CB8AC3E}">
        <p14:creationId xmlns:p14="http://schemas.microsoft.com/office/powerpoint/2010/main" val="14039918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75ACCD-6F5A-CA05-38B5-8370971A1DCC}"/>
              </a:ext>
            </a:extLst>
          </p:cNvPr>
          <p:cNvSpPr txBox="1"/>
          <p:nvPr/>
        </p:nvSpPr>
        <p:spPr>
          <a:xfrm>
            <a:off x="2333296" y="0"/>
            <a:ext cx="4040080" cy="400110"/>
          </a:xfrm>
          <a:prstGeom prst="rect">
            <a:avLst/>
          </a:prstGeom>
          <a:noFill/>
        </p:spPr>
        <p:txBody>
          <a:bodyPr wrap="none" rtlCol="0">
            <a:spAutoFit/>
          </a:bodyPr>
          <a:lstStyle/>
          <a:p>
            <a:r>
              <a:rPr lang="en-US" sz="2000" dirty="0"/>
              <a:t>Drag Coefficient in non-stokes flow</a:t>
            </a:r>
          </a:p>
        </p:txBody>
      </p:sp>
      <p:pic>
        <p:nvPicPr>
          <p:cNvPr id="6" name="Picture 5">
            <a:extLst>
              <a:ext uri="{FF2B5EF4-FFF2-40B4-BE49-F238E27FC236}">
                <a16:creationId xmlns:a16="http://schemas.microsoft.com/office/drawing/2014/main" id="{1B1DBF43-DB6A-F0B6-7675-581CF4923C3F}"/>
              </a:ext>
            </a:extLst>
          </p:cNvPr>
          <p:cNvPicPr>
            <a:picLocks noChangeAspect="1"/>
          </p:cNvPicPr>
          <p:nvPr/>
        </p:nvPicPr>
        <p:blipFill>
          <a:blip r:embed="rId2"/>
          <a:stretch>
            <a:fillRect/>
          </a:stretch>
        </p:blipFill>
        <p:spPr>
          <a:xfrm>
            <a:off x="0" y="392911"/>
            <a:ext cx="8507933" cy="1262468"/>
          </a:xfrm>
          <a:prstGeom prst="rect">
            <a:avLst/>
          </a:prstGeom>
        </p:spPr>
      </p:pic>
      <p:pic>
        <p:nvPicPr>
          <p:cNvPr id="8" name="Picture 7">
            <a:extLst>
              <a:ext uri="{FF2B5EF4-FFF2-40B4-BE49-F238E27FC236}">
                <a16:creationId xmlns:a16="http://schemas.microsoft.com/office/drawing/2014/main" id="{89669734-D5E3-96A0-4828-47CCCFC49A25}"/>
              </a:ext>
            </a:extLst>
          </p:cNvPr>
          <p:cNvPicPr>
            <a:picLocks noChangeAspect="1"/>
          </p:cNvPicPr>
          <p:nvPr/>
        </p:nvPicPr>
        <p:blipFill>
          <a:blip r:embed="rId3"/>
          <a:stretch>
            <a:fillRect/>
          </a:stretch>
        </p:blipFill>
        <p:spPr>
          <a:xfrm>
            <a:off x="809793" y="1862870"/>
            <a:ext cx="6945253" cy="5405033"/>
          </a:xfrm>
          <a:prstGeom prst="rect">
            <a:avLst/>
          </a:prstGeom>
        </p:spPr>
      </p:pic>
      <p:pic>
        <p:nvPicPr>
          <p:cNvPr id="10" name="Picture 9">
            <a:extLst>
              <a:ext uri="{FF2B5EF4-FFF2-40B4-BE49-F238E27FC236}">
                <a16:creationId xmlns:a16="http://schemas.microsoft.com/office/drawing/2014/main" id="{FFC487E9-7458-7175-4287-ED1FE2F6C421}"/>
              </a:ext>
            </a:extLst>
          </p:cNvPr>
          <p:cNvPicPr>
            <a:picLocks noChangeAspect="1"/>
          </p:cNvPicPr>
          <p:nvPr/>
        </p:nvPicPr>
        <p:blipFill>
          <a:blip r:embed="rId4"/>
          <a:stretch>
            <a:fillRect/>
          </a:stretch>
        </p:blipFill>
        <p:spPr>
          <a:xfrm>
            <a:off x="140053" y="7283456"/>
            <a:ext cx="3580609" cy="3951015"/>
          </a:xfrm>
          <a:prstGeom prst="rect">
            <a:avLst/>
          </a:prstGeom>
        </p:spPr>
      </p:pic>
      <p:pic>
        <p:nvPicPr>
          <p:cNvPr id="12" name="Picture 11">
            <a:extLst>
              <a:ext uri="{FF2B5EF4-FFF2-40B4-BE49-F238E27FC236}">
                <a16:creationId xmlns:a16="http://schemas.microsoft.com/office/drawing/2014/main" id="{F73DA49B-497F-A63F-581E-D42BE67FA94D}"/>
              </a:ext>
            </a:extLst>
          </p:cNvPr>
          <p:cNvPicPr>
            <a:picLocks noChangeAspect="1"/>
          </p:cNvPicPr>
          <p:nvPr/>
        </p:nvPicPr>
        <p:blipFill>
          <a:blip r:embed="rId5"/>
          <a:stretch>
            <a:fillRect/>
          </a:stretch>
        </p:blipFill>
        <p:spPr>
          <a:xfrm>
            <a:off x="4079152" y="8412325"/>
            <a:ext cx="3731336" cy="1173109"/>
          </a:xfrm>
          <a:prstGeom prst="rect">
            <a:avLst/>
          </a:prstGeom>
        </p:spPr>
      </p:pic>
      <p:pic>
        <p:nvPicPr>
          <p:cNvPr id="14" name="Picture 13">
            <a:extLst>
              <a:ext uri="{FF2B5EF4-FFF2-40B4-BE49-F238E27FC236}">
                <a16:creationId xmlns:a16="http://schemas.microsoft.com/office/drawing/2014/main" id="{80C78A67-5666-AB2C-D5E6-7568A7E8B24C}"/>
              </a:ext>
            </a:extLst>
          </p:cNvPr>
          <p:cNvPicPr>
            <a:picLocks noChangeAspect="1"/>
          </p:cNvPicPr>
          <p:nvPr/>
        </p:nvPicPr>
        <p:blipFill>
          <a:blip r:embed="rId6"/>
          <a:stretch>
            <a:fillRect/>
          </a:stretch>
        </p:blipFill>
        <p:spPr>
          <a:xfrm>
            <a:off x="0" y="11350345"/>
            <a:ext cx="8686800" cy="684000"/>
          </a:xfrm>
          <a:prstGeom prst="rect">
            <a:avLst/>
          </a:prstGeom>
        </p:spPr>
      </p:pic>
    </p:spTree>
    <p:extLst>
      <p:ext uri="{BB962C8B-B14F-4D97-AF65-F5344CB8AC3E}">
        <p14:creationId xmlns:p14="http://schemas.microsoft.com/office/powerpoint/2010/main" val="42580957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94F7B8-4BC9-67D7-2063-642BBB3B2441}"/>
              </a:ext>
            </a:extLst>
          </p:cNvPr>
          <p:cNvPicPr>
            <a:picLocks noChangeAspect="1"/>
          </p:cNvPicPr>
          <p:nvPr/>
        </p:nvPicPr>
        <p:blipFill>
          <a:blip r:embed="rId2"/>
          <a:stretch>
            <a:fillRect/>
          </a:stretch>
        </p:blipFill>
        <p:spPr>
          <a:xfrm>
            <a:off x="0" y="0"/>
            <a:ext cx="8636945" cy="6396912"/>
          </a:xfrm>
          <a:prstGeom prst="rect">
            <a:avLst/>
          </a:prstGeom>
        </p:spPr>
      </p:pic>
      <p:pic>
        <p:nvPicPr>
          <p:cNvPr id="5" name="Picture 4">
            <a:extLst>
              <a:ext uri="{FF2B5EF4-FFF2-40B4-BE49-F238E27FC236}">
                <a16:creationId xmlns:a16="http://schemas.microsoft.com/office/drawing/2014/main" id="{D2DFFDB5-3995-4FA1-81F2-192A3DEB6217}"/>
              </a:ext>
            </a:extLst>
          </p:cNvPr>
          <p:cNvPicPr>
            <a:picLocks noChangeAspect="1"/>
          </p:cNvPicPr>
          <p:nvPr/>
        </p:nvPicPr>
        <p:blipFill>
          <a:blip r:embed="rId3"/>
          <a:stretch>
            <a:fillRect/>
          </a:stretch>
        </p:blipFill>
        <p:spPr>
          <a:xfrm>
            <a:off x="755260" y="6426685"/>
            <a:ext cx="7144747" cy="3248478"/>
          </a:xfrm>
          <a:prstGeom prst="rect">
            <a:avLst/>
          </a:prstGeom>
        </p:spPr>
      </p:pic>
      <p:pic>
        <p:nvPicPr>
          <p:cNvPr id="7" name="Picture 6">
            <a:extLst>
              <a:ext uri="{FF2B5EF4-FFF2-40B4-BE49-F238E27FC236}">
                <a16:creationId xmlns:a16="http://schemas.microsoft.com/office/drawing/2014/main" id="{AF2D5202-6FE2-909E-6F20-E312C9051012}"/>
              </a:ext>
            </a:extLst>
          </p:cNvPr>
          <p:cNvPicPr>
            <a:picLocks noChangeAspect="1"/>
          </p:cNvPicPr>
          <p:nvPr/>
        </p:nvPicPr>
        <p:blipFill>
          <a:blip r:embed="rId4"/>
          <a:stretch>
            <a:fillRect/>
          </a:stretch>
        </p:blipFill>
        <p:spPr>
          <a:xfrm>
            <a:off x="892723" y="9776283"/>
            <a:ext cx="7059010" cy="2067213"/>
          </a:xfrm>
          <a:prstGeom prst="rect">
            <a:avLst/>
          </a:prstGeom>
        </p:spPr>
      </p:pic>
    </p:spTree>
    <p:extLst>
      <p:ext uri="{BB962C8B-B14F-4D97-AF65-F5344CB8AC3E}">
        <p14:creationId xmlns:p14="http://schemas.microsoft.com/office/powerpoint/2010/main" val="17552174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73E791-B9AA-345F-3C5D-C362B4125A37}"/>
              </a:ext>
            </a:extLst>
          </p:cNvPr>
          <p:cNvSpPr txBox="1"/>
          <p:nvPr/>
        </p:nvSpPr>
        <p:spPr>
          <a:xfrm>
            <a:off x="3224743" y="0"/>
            <a:ext cx="2237344" cy="584775"/>
          </a:xfrm>
          <a:prstGeom prst="rect">
            <a:avLst/>
          </a:prstGeom>
          <a:noFill/>
        </p:spPr>
        <p:txBody>
          <a:bodyPr wrap="none" rtlCol="0">
            <a:spAutoFit/>
          </a:bodyPr>
          <a:lstStyle/>
          <a:p>
            <a:pPr algn="ctr"/>
            <a:r>
              <a:rPr lang="en-US" sz="3200" dirty="0"/>
              <a:t>Fluidization</a:t>
            </a:r>
          </a:p>
        </p:txBody>
      </p:sp>
      <p:pic>
        <p:nvPicPr>
          <p:cNvPr id="4" name="Picture 3">
            <a:extLst>
              <a:ext uri="{FF2B5EF4-FFF2-40B4-BE49-F238E27FC236}">
                <a16:creationId xmlns:a16="http://schemas.microsoft.com/office/drawing/2014/main" id="{211BC799-7B23-018B-D4C3-0FEF76CFC1EC}"/>
              </a:ext>
            </a:extLst>
          </p:cNvPr>
          <p:cNvPicPr>
            <a:picLocks noChangeAspect="1"/>
          </p:cNvPicPr>
          <p:nvPr/>
        </p:nvPicPr>
        <p:blipFill>
          <a:blip r:embed="rId2"/>
          <a:stretch>
            <a:fillRect/>
          </a:stretch>
        </p:blipFill>
        <p:spPr>
          <a:xfrm>
            <a:off x="127725" y="614180"/>
            <a:ext cx="8559075" cy="5802386"/>
          </a:xfrm>
          <a:prstGeom prst="rect">
            <a:avLst/>
          </a:prstGeom>
        </p:spPr>
      </p:pic>
      <p:pic>
        <p:nvPicPr>
          <p:cNvPr id="6" name="Picture 5">
            <a:extLst>
              <a:ext uri="{FF2B5EF4-FFF2-40B4-BE49-F238E27FC236}">
                <a16:creationId xmlns:a16="http://schemas.microsoft.com/office/drawing/2014/main" id="{3566E8B4-E1FC-FF73-3083-A90E2781CEE2}"/>
              </a:ext>
            </a:extLst>
          </p:cNvPr>
          <p:cNvPicPr>
            <a:picLocks noChangeAspect="1"/>
          </p:cNvPicPr>
          <p:nvPr/>
        </p:nvPicPr>
        <p:blipFill>
          <a:blip r:embed="rId3"/>
          <a:stretch>
            <a:fillRect/>
          </a:stretch>
        </p:blipFill>
        <p:spPr>
          <a:xfrm>
            <a:off x="488731" y="6457174"/>
            <a:ext cx="7913249" cy="5734826"/>
          </a:xfrm>
          <a:prstGeom prst="rect">
            <a:avLst/>
          </a:prstGeom>
        </p:spPr>
      </p:pic>
    </p:spTree>
    <p:extLst>
      <p:ext uri="{BB962C8B-B14F-4D97-AF65-F5344CB8AC3E}">
        <p14:creationId xmlns:p14="http://schemas.microsoft.com/office/powerpoint/2010/main" val="350808835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5462</TotalTime>
  <Words>4701</Words>
  <Application>Microsoft Office PowerPoint</Application>
  <PresentationFormat>Custom</PresentationFormat>
  <Paragraphs>587</Paragraphs>
  <Slides>101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101</vt:i4>
      </vt:variant>
    </vt:vector>
  </HeadingPairs>
  <TitlesOfParts>
    <vt:vector size="107"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36</cp:revision>
  <dcterms:created xsi:type="dcterms:W3CDTF">2024-08-20T15:24:36Z</dcterms:created>
  <dcterms:modified xsi:type="dcterms:W3CDTF">2024-11-21T04:44:25Z</dcterms:modified>
</cp:coreProperties>
</file>